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0" r:id="rId1"/>
  </p:sldMasterIdLst>
  <p:notesMasterIdLst>
    <p:notesMasterId r:id="rId210"/>
  </p:notesMasterIdLst>
  <p:sldIdLst>
    <p:sldId id="548" r:id="rId2"/>
    <p:sldId id="547" r:id="rId3"/>
    <p:sldId id="258"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8" r:id="rId18"/>
    <p:sldId id="279" r:id="rId19"/>
    <p:sldId id="280" r:id="rId20"/>
    <p:sldId id="281" r:id="rId21"/>
    <p:sldId id="282" r:id="rId22"/>
    <p:sldId id="283" r:id="rId23"/>
    <p:sldId id="284" r:id="rId24"/>
    <p:sldId id="285" r:id="rId25"/>
    <p:sldId id="286"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7" r:id="rId41"/>
    <p:sldId id="308" r:id="rId42"/>
    <p:sldId id="309" r:id="rId43"/>
    <p:sldId id="310" r:id="rId44"/>
    <p:sldId id="311" r:id="rId45"/>
    <p:sldId id="312" r:id="rId46"/>
    <p:sldId id="313" r:id="rId47"/>
    <p:sldId id="314" r:id="rId48"/>
    <p:sldId id="315" r:id="rId49"/>
    <p:sldId id="316" r:id="rId50"/>
    <p:sldId id="317" r:id="rId51"/>
    <p:sldId id="549" r:id="rId52"/>
    <p:sldId id="333" r:id="rId53"/>
    <p:sldId id="334" r:id="rId54"/>
    <p:sldId id="335" r:id="rId55"/>
    <p:sldId id="336" r:id="rId56"/>
    <p:sldId id="337" r:id="rId57"/>
    <p:sldId id="338" r:id="rId58"/>
    <p:sldId id="339" r:id="rId59"/>
    <p:sldId id="340" r:id="rId60"/>
    <p:sldId id="341" r:id="rId61"/>
    <p:sldId id="342" r:id="rId62"/>
    <p:sldId id="343" r:id="rId63"/>
    <p:sldId id="344" r:id="rId64"/>
    <p:sldId id="345" r:id="rId65"/>
    <p:sldId id="346" r:id="rId66"/>
    <p:sldId id="347" r:id="rId67"/>
    <p:sldId id="348" r:id="rId68"/>
    <p:sldId id="351" r:id="rId69"/>
    <p:sldId id="352" r:id="rId70"/>
    <p:sldId id="353" r:id="rId71"/>
    <p:sldId id="354" r:id="rId72"/>
    <p:sldId id="355" r:id="rId73"/>
    <p:sldId id="356" r:id="rId74"/>
    <p:sldId id="357" r:id="rId75"/>
    <p:sldId id="358" r:id="rId76"/>
    <p:sldId id="359" r:id="rId77"/>
    <p:sldId id="360" r:id="rId78"/>
    <p:sldId id="550" r:id="rId79"/>
    <p:sldId id="551" r:id="rId80"/>
    <p:sldId id="552" r:id="rId81"/>
    <p:sldId id="553" r:id="rId82"/>
    <p:sldId id="554" r:id="rId83"/>
    <p:sldId id="555" r:id="rId84"/>
    <p:sldId id="556" r:id="rId85"/>
    <p:sldId id="557" r:id="rId86"/>
    <p:sldId id="558" r:id="rId87"/>
    <p:sldId id="559" r:id="rId88"/>
    <p:sldId id="560" r:id="rId89"/>
    <p:sldId id="561" r:id="rId90"/>
    <p:sldId id="562" r:id="rId91"/>
    <p:sldId id="563" r:id="rId92"/>
    <p:sldId id="564" r:id="rId93"/>
    <p:sldId id="361" r:id="rId94"/>
    <p:sldId id="374" r:id="rId95"/>
    <p:sldId id="375" r:id="rId96"/>
    <p:sldId id="376" r:id="rId97"/>
    <p:sldId id="377" r:id="rId98"/>
    <p:sldId id="378" r:id="rId99"/>
    <p:sldId id="379" r:id="rId100"/>
    <p:sldId id="380" r:id="rId101"/>
    <p:sldId id="381" r:id="rId102"/>
    <p:sldId id="382" r:id="rId103"/>
    <p:sldId id="383" r:id="rId104"/>
    <p:sldId id="384" r:id="rId105"/>
    <p:sldId id="385" r:id="rId106"/>
    <p:sldId id="386" r:id="rId107"/>
    <p:sldId id="387" r:id="rId108"/>
    <p:sldId id="388" r:id="rId109"/>
    <p:sldId id="389" r:id="rId110"/>
    <p:sldId id="390" r:id="rId111"/>
    <p:sldId id="391" r:id="rId112"/>
    <p:sldId id="392" r:id="rId113"/>
    <p:sldId id="393" r:id="rId114"/>
    <p:sldId id="394" r:id="rId115"/>
    <p:sldId id="416" r:id="rId116"/>
    <p:sldId id="417" r:id="rId117"/>
    <p:sldId id="418" r:id="rId118"/>
    <p:sldId id="419" r:id="rId119"/>
    <p:sldId id="420" r:id="rId120"/>
    <p:sldId id="421" r:id="rId121"/>
    <p:sldId id="422" r:id="rId122"/>
    <p:sldId id="426" r:id="rId123"/>
    <p:sldId id="427" r:id="rId124"/>
    <p:sldId id="428" r:id="rId125"/>
    <p:sldId id="429" r:id="rId126"/>
    <p:sldId id="430" r:id="rId127"/>
    <p:sldId id="431" r:id="rId128"/>
    <p:sldId id="432" r:id="rId129"/>
    <p:sldId id="433" r:id="rId130"/>
    <p:sldId id="434" r:id="rId131"/>
    <p:sldId id="435" r:id="rId132"/>
    <p:sldId id="436" r:id="rId133"/>
    <p:sldId id="452" r:id="rId134"/>
    <p:sldId id="453" r:id="rId135"/>
    <p:sldId id="454" r:id="rId136"/>
    <p:sldId id="455" r:id="rId137"/>
    <p:sldId id="456" r:id="rId138"/>
    <p:sldId id="463" r:id="rId139"/>
    <p:sldId id="464" r:id="rId140"/>
    <p:sldId id="465" r:id="rId141"/>
    <p:sldId id="466" r:id="rId142"/>
    <p:sldId id="467" r:id="rId143"/>
    <p:sldId id="468" r:id="rId144"/>
    <p:sldId id="469" r:id="rId145"/>
    <p:sldId id="470" r:id="rId146"/>
    <p:sldId id="471" r:id="rId147"/>
    <p:sldId id="472" r:id="rId148"/>
    <p:sldId id="473" r:id="rId149"/>
    <p:sldId id="474" r:id="rId150"/>
    <p:sldId id="475" r:id="rId151"/>
    <p:sldId id="476" r:id="rId152"/>
    <p:sldId id="477" r:id="rId153"/>
    <p:sldId id="478" r:id="rId154"/>
    <p:sldId id="479" r:id="rId155"/>
    <p:sldId id="480" r:id="rId156"/>
    <p:sldId id="481" r:id="rId157"/>
    <p:sldId id="491" r:id="rId158"/>
    <p:sldId id="492" r:id="rId159"/>
    <p:sldId id="493" r:id="rId160"/>
    <p:sldId id="494" r:id="rId161"/>
    <p:sldId id="499" r:id="rId162"/>
    <p:sldId id="500" r:id="rId163"/>
    <p:sldId id="501" r:id="rId164"/>
    <p:sldId id="502" r:id="rId165"/>
    <p:sldId id="503" r:id="rId166"/>
    <p:sldId id="504" r:id="rId167"/>
    <p:sldId id="505" r:id="rId168"/>
    <p:sldId id="506" r:id="rId169"/>
    <p:sldId id="507" r:id="rId170"/>
    <p:sldId id="508" r:id="rId171"/>
    <p:sldId id="509" r:id="rId172"/>
    <p:sldId id="510" r:id="rId173"/>
    <p:sldId id="511" r:id="rId174"/>
    <p:sldId id="512" r:id="rId175"/>
    <p:sldId id="513" r:id="rId176"/>
    <p:sldId id="514" r:id="rId177"/>
    <p:sldId id="515" r:id="rId178"/>
    <p:sldId id="516" r:id="rId179"/>
    <p:sldId id="517" r:id="rId180"/>
    <p:sldId id="518" r:id="rId181"/>
    <p:sldId id="519" r:id="rId182"/>
    <p:sldId id="520" r:id="rId183"/>
    <p:sldId id="521" r:id="rId184"/>
    <p:sldId id="522" r:id="rId185"/>
    <p:sldId id="523" r:id="rId186"/>
    <p:sldId id="524" r:id="rId187"/>
    <p:sldId id="525" r:id="rId188"/>
    <p:sldId id="526" r:id="rId189"/>
    <p:sldId id="527" r:id="rId190"/>
    <p:sldId id="528" r:id="rId191"/>
    <p:sldId id="529" r:id="rId192"/>
    <p:sldId id="530" r:id="rId193"/>
    <p:sldId id="531" r:id="rId194"/>
    <p:sldId id="532" r:id="rId195"/>
    <p:sldId id="533" r:id="rId196"/>
    <p:sldId id="534" r:id="rId197"/>
    <p:sldId id="535" r:id="rId198"/>
    <p:sldId id="536" r:id="rId199"/>
    <p:sldId id="537" r:id="rId200"/>
    <p:sldId id="538" r:id="rId201"/>
    <p:sldId id="539" r:id="rId202"/>
    <p:sldId id="540" r:id="rId203"/>
    <p:sldId id="541" r:id="rId204"/>
    <p:sldId id="542" r:id="rId205"/>
    <p:sldId id="543" r:id="rId206"/>
    <p:sldId id="544" r:id="rId207"/>
    <p:sldId id="545" r:id="rId208"/>
    <p:sldId id="546" r:id="rId20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HC" initials="I" lastIdx="0" clrIdx="0">
    <p:extLst>
      <p:ext uri="{19B8F6BF-5375-455C-9EA6-DF929625EA0E}">
        <p15:presenceInfo xmlns:p15="http://schemas.microsoft.com/office/powerpoint/2012/main" userId="f5b3ccfeb73eb4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891" autoAdjust="0"/>
    <p:restoredTop sz="86500" autoAdjust="0"/>
  </p:normalViewPr>
  <p:slideViewPr>
    <p:cSldViewPr>
      <p:cViewPr varScale="1">
        <p:scale>
          <a:sx n="88" d="100"/>
          <a:sy n="88" d="100"/>
        </p:scale>
        <p:origin x="1286" y="62"/>
      </p:cViewPr>
      <p:guideLst>
        <p:guide orient="horz" pos="2160"/>
        <p:guide pos="2880"/>
      </p:guideLst>
    </p:cSldViewPr>
  </p:slideViewPr>
  <p:outlineViewPr>
    <p:cViewPr>
      <p:scale>
        <a:sx n="33" d="100"/>
        <a:sy n="33" d="100"/>
      </p:scale>
      <p:origin x="12" y="21560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notesMaster" Target="notesMasters/notesMaster1.xml"/><Relationship Id="rId215"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commentAuthors" Target="commentAuthor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presProps" Target="pres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 Id="rId4" Type="http://schemas.openxmlformats.org/officeDocument/2006/relationships/image" Target="../media/image9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 Id="rId6" Type="http://schemas.openxmlformats.org/officeDocument/2006/relationships/image" Target="../media/image106.wmf"/><Relationship Id="rId5" Type="http://schemas.openxmlformats.org/officeDocument/2006/relationships/image" Target="../media/image105.wmf"/><Relationship Id="rId4" Type="http://schemas.openxmlformats.org/officeDocument/2006/relationships/image" Target="../media/image10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 Id="rId5" Type="http://schemas.openxmlformats.org/officeDocument/2006/relationships/image" Target="../media/image116.wmf"/><Relationship Id="rId4" Type="http://schemas.openxmlformats.org/officeDocument/2006/relationships/image" Target="../media/image11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emf"/><Relationship Id="rId6" Type="http://schemas.openxmlformats.org/officeDocument/2006/relationships/image" Target="../media/image125.wmf"/><Relationship Id="rId5" Type="http://schemas.openxmlformats.org/officeDocument/2006/relationships/image" Target="../media/image124.wmf"/><Relationship Id="rId4" Type="http://schemas.openxmlformats.org/officeDocument/2006/relationships/image" Target="../media/image123.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26.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image" Target="../media/image128.wmf"/><Relationship Id="rId1" Type="http://schemas.openxmlformats.org/officeDocument/2006/relationships/image" Target="../media/image127.wmf"/><Relationship Id="rId5" Type="http://schemas.openxmlformats.org/officeDocument/2006/relationships/image" Target="../media/image131.wmf"/><Relationship Id="rId4" Type="http://schemas.openxmlformats.org/officeDocument/2006/relationships/image" Target="../media/image130.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32.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39.wmf"/><Relationship Id="rId1" Type="http://schemas.openxmlformats.org/officeDocument/2006/relationships/image" Target="../media/image138.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42.wmf"/><Relationship Id="rId2" Type="http://schemas.openxmlformats.org/officeDocument/2006/relationships/image" Target="../media/image141.wmf"/><Relationship Id="rId1" Type="http://schemas.openxmlformats.org/officeDocument/2006/relationships/image" Target="../media/image140.wmf"/><Relationship Id="rId5" Type="http://schemas.openxmlformats.org/officeDocument/2006/relationships/image" Target="../media/image144.wmf"/><Relationship Id="rId4" Type="http://schemas.openxmlformats.org/officeDocument/2006/relationships/image" Target="../media/image143.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49.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53.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54.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image" Target="../media/image156.wmf"/><Relationship Id="rId1" Type="http://schemas.openxmlformats.org/officeDocument/2006/relationships/image" Target="../media/image155.wmf"/><Relationship Id="rId5" Type="http://schemas.openxmlformats.org/officeDocument/2006/relationships/image" Target="../media/image159.wmf"/><Relationship Id="rId4" Type="http://schemas.openxmlformats.org/officeDocument/2006/relationships/image" Target="../media/image158.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62.wmf"/><Relationship Id="rId2" Type="http://schemas.openxmlformats.org/officeDocument/2006/relationships/image" Target="../media/image161.wmf"/><Relationship Id="rId1" Type="http://schemas.openxmlformats.org/officeDocument/2006/relationships/image" Target="../media/image160.wmf"/><Relationship Id="rId4" Type="http://schemas.openxmlformats.org/officeDocument/2006/relationships/image" Target="../media/image163.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64.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68.wmf"/><Relationship Id="rId2" Type="http://schemas.openxmlformats.org/officeDocument/2006/relationships/image" Target="../media/image167.wmf"/><Relationship Id="rId1" Type="http://schemas.openxmlformats.org/officeDocument/2006/relationships/image" Target="../media/image166.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6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95.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98.wmf"/><Relationship Id="rId2" Type="http://schemas.openxmlformats.org/officeDocument/2006/relationships/image" Target="../media/image197.wmf"/><Relationship Id="rId1" Type="http://schemas.openxmlformats.org/officeDocument/2006/relationships/image" Target="../media/image196.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01.wmf"/><Relationship Id="rId2" Type="http://schemas.openxmlformats.org/officeDocument/2006/relationships/image" Target="../media/image200.wmf"/><Relationship Id="rId1" Type="http://schemas.openxmlformats.org/officeDocument/2006/relationships/image" Target="../media/image199.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02.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208.wmf"/><Relationship Id="rId1" Type="http://schemas.openxmlformats.org/officeDocument/2006/relationships/image" Target="../media/image207.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210.wmf"/><Relationship Id="rId1" Type="http://schemas.openxmlformats.org/officeDocument/2006/relationships/image" Target="../media/image209.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212.wmf"/><Relationship Id="rId1" Type="http://schemas.openxmlformats.org/officeDocument/2006/relationships/image" Target="../media/image211.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214.wmf"/><Relationship Id="rId1" Type="http://schemas.openxmlformats.org/officeDocument/2006/relationships/image" Target="../media/image213.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217.wmf"/><Relationship Id="rId2" Type="http://schemas.openxmlformats.org/officeDocument/2006/relationships/image" Target="../media/image216.wmf"/><Relationship Id="rId1" Type="http://schemas.openxmlformats.org/officeDocument/2006/relationships/image" Target="../media/image215.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219.wmf"/><Relationship Id="rId1" Type="http://schemas.openxmlformats.org/officeDocument/2006/relationships/image" Target="../media/image2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222.wmf"/><Relationship Id="rId1" Type="http://schemas.openxmlformats.org/officeDocument/2006/relationships/image" Target="../media/image221.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224.wmf"/><Relationship Id="rId1" Type="http://schemas.openxmlformats.org/officeDocument/2006/relationships/image" Target="../media/image223.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40.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243.wmf"/><Relationship Id="rId2" Type="http://schemas.openxmlformats.org/officeDocument/2006/relationships/image" Target="../media/image242.wmf"/><Relationship Id="rId1" Type="http://schemas.openxmlformats.org/officeDocument/2006/relationships/image" Target="../media/image24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9D8A45C-421A-4705-BD1E-28E5C3B81E69}" type="datetimeFigureOut">
              <a:rPr lang="fa-IR" smtClean="0"/>
              <a:pPr/>
              <a:t>08/03/1445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DE6E09F-DCC1-4F99-8E96-8F89CB98E8A2}" type="slidenum">
              <a:rPr lang="fa-IR" smtClean="0"/>
              <a:pPr/>
              <a:t>‹#›</a:t>
            </a:fld>
            <a:endParaRPr lang="fa-IR"/>
          </a:p>
        </p:txBody>
      </p:sp>
    </p:spTree>
    <p:extLst>
      <p:ext uri="{BB962C8B-B14F-4D97-AF65-F5344CB8AC3E}">
        <p14:creationId xmlns:p14="http://schemas.microsoft.com/office/powerpoint/2010/main" val="297878625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13C905C-D9BE-43B8-8988-24BB5F17F23F}" type="slidenum">
              <a:rPr lang="ar-SA" smtClean="0"/>
              <a:pPr/>
              <a:t>93</a:t>
            </a:fld>
            <a:endParaRPr lang="en-US" smtClean="0"/>
          </a:p>
        </p:txBody>
      </p:sp>
      <p:sp>
        <p:nvSpPr>
          <p:cNvPr id="297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988" name="Rectangle 3"/>
          <p:cNvSpPr>
            <a:spLocks noGrp="1" noChangeArrowheads="1"/>
          </p:cNvSpPr>
          <p:nvPr>
            <p:ph type="body" idx="1"/>
          </p:nvPr>
        </p:nvSpPr>
        <p:spPr bwMode="auto">
          <a:noFill/>
        </p:spPr>
        <p:txBody>
          <a:bodyPr/>
          <a:lstStyle/>
          <a:p>
            <a:pPr eaLnBrk="1" hangingPunct="1">
              <a:spcBef>
                <a:spcPct val="0"/>
              </a:spcBef>
            </a:pPr>
            <a:endParaRPr lang="fa-IR" smtClean="0"/>
          </a:p>
        </p:txBody>
      </p:sp>
    </p:spTree>
    <p:extLst>
      <p:ext uri="{BB962C8B-B14F-4D97-AF65-F5344CB8AC3E}">
        <p14:creationId xmlns:p14="http://schemas.microsoft.com/office/powerpoint/2010/main" val="326532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2F51BC4-2B5D-460D-9E43-6526BDFB466D}" type="slidenum">
              <a:rPr lang="ar-SA" smtClean="0"/>
              <a:pPr/>
              <a:t>115</a:t>
            </a:fld>
            <a:endParaRPr lang="en-US" smtClean="0"/>
          </a:p>
        </p:txBody>
      </p:sp>
      <p:sp>
        <p:nvSpPr>
          <p:cNvPr id="299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9012" name="Rectangle 3"/>
          <p:cNvSpPr>
            <a:spLocks noGrp="1" noChangeArrowheads="1"/>
          </p:cNvSpPr>
          <p:nvPr>
            <p:ph type="body" idx="1"/>
          </p:nvPr>
        </p:nvSpPr>
        <p:spPr bwMode="auto">
          <a:noFill/>
        </p:spPr>
        <p:txBody>
          <a:bodyPr/>
          <a:lstStyle/>
          <a:p>
            <a:pPr eaLnBrk="1" hangingPunct="1">
              <a:spcBef>
                <a:spcPct val="0"/>
              </a:spcBef>
            </a:pPr>
            <a:endParaRPr lang="fa-IR" smtClean="0"/>
          </a:p>
        </p:txBody>
      </p:sp>
    </p:spTree>
    <p:extLst>
      <p:ext uri="{BB962C8B-B14F-4D97-AF65-F5344CB8AC3E}">
        <p14:creationId xmlns:p14="http://schemas.microsoft.com/office/powerpoint/2010/main" val="660873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95C8ED-16DC-43EC-B42E-E5BDE38CA517}" type="datetimeFigureOut">
              <a:rPr lang="fa-IR" smtClean="0"/>
              <a:pPr/>
              <a:t>08/03/1445</a:t>
            </a:fld>
            <a:endParaRPr lang="fa-IR"/>
          </a:p>
        </p:txBody>
      </p:sp>
      <p:sp>
        <p:nvSpPr>
          <p:cNvPr id="5" name="Footer Placeholder 4"/>
          <p:cNvSpPr>
            <a:spLocks noGrp="1"/>
          </p:cNvSpPr>
          <p:nvPr>
            <p:ph type="ftr" sz="quarter" idx="11"/>
          </p:nvPr>
        </p:nvSpPr>
        <p:spPr>
          <a:xfrm>
            <a:off x="2396319" y="329308"/>
            <a:ext cx="3086292" cy="309201"/>
          </a:xfrm>
        </p:spPr>
        <p:txBody>
          <a:bodyPr/>
          <a:lstStyle/>
          <a:p>
            <a:endParaRPr lang="fa-IR"/>
          </a:p>
        </p:txBody>
      </p:sp>
      <p:sp>
        <p:nvSpPr>
          <p:cNvPr id="6" name="Slide Number Placeholder 5"/>
          <p:cNvSpPr>
            <a:spLocks noGrp="1"/>
          </p:cNvSpPr>
          <p:nvPr>
            <p:ph type="sldNum" sz="quarter" idx="12"/>
          </p:nvPr>
        </p:nvSpPr>
        <p:spPr>
          <a:xfrm>
            <a:off x="1434703" y="798973"/>
            <a:ext cx="802005" cy="503578"/>
          </a:xfrm>
        </p:spPr>
        <p:txBody>
          <a:bodyPr/>
          <a:lstStyle/>
          <a:p>
            <a:fld id="{9CB2398F-CD80-48FF-8A84-A00C9D277854}" type="slidenum">
              <a:rPr lang="fa-IR" smtClean="0"/>
              <a:pPr/>
              <a:t>‹#›</a:t>
            </a:fld>
            <a:endParaRPr lang="fa-IR"/>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5282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95C8ED-16DC-43EC-B42E-E5BDE38CA517}" type="datetimeFigureOut">
              <a:rPr lang="fa-IR" smtClean="0"/>
              <a:pPr/>
              <a:t>08/03/1445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CB2398F-CD80-48FF-8A84-A00C9D277854}" type="slidenum">
              <a:rPr lang="fa-IR" smtClean="0"/>
              <a:pPr/>
              <a:t>‹#›</a:t>
            </a:fld>
            <a:endParaRPr lang="fa-IR"/>
          </a:p>
        </p:txBody>
      </p:sp>
    </p:spTree>
    <p:extLst>
      <p:ext uri="{BB962C8B-B14F-4D97-AF65-F5344CB8AC3E}">
        <p14:creationId xmlns:p14="http://schemas.microsoft.com/office/powerpoint/2010/main" val="1494159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95C8ED-16DC-43EC-B42E-E5BDE38CA517}" type="datetimeFigureOut">
              <a:rPr lang="fa-IR" smtClean="0"/>
              <a:pPr/>
              <a:t>08/03/1445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CB2398F-CD80-48FF-8A84-A00C9D277854}" type="slidenum">
              <a:rPr lang="fa-IR" smtClean="0"/>
              <a:pPr/>
              <a:t>‹#›</a:t>
            </a:fld>
            <a:endParaRPr lang="fa-IR"/>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5377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400175"/>
            <a:ext cx="7315200" cy="581025"/>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1828800" y="2133600"/>
            <a:ext cx="35052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486400" y="2133600"/>
            <a:ext cx="35052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23708298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010400"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1524000" y="1981200"/>
            <a:ext cx="6934200" cy="4114800"/>
          </a:xfrm>
        </p:spPr>
        <p:txBody>
          <a:bodyPr>
            <a:normAutofit/>
          </a:bodyPr>
          <a:lstStyle/>
          <a:p>
            <a:pPr lvl="0"/>
            <a:endParaRPr lang="fa-IR" noProof="0" smtClean="0"/>
          </a:p>
        </p:txBody>
      </p:sp>
      <p:sp>
        <p:nvSpPr>
          <p:cNvPr id="4" name="Rectangle 4"/>
          <p:cNvSpPr>
            <a:spLocks noGrp="1" noChangeArrowheads="1"/>
          </p:cNvSpPr>
          <p:nvPr>
            <p:ph type="dt" sz="half" idx="10"/>
          </p:nvPr>
        </p:nvSpPr>
        <p:spPr>
          <a:xfrm rot="5400000">
            <a:off x="7589045" y="1081881"/>
            <a:ext cx="2011362" cy="384175"/>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rot="5400000">
            <a:off x="6989763" y="3736975"/>
            <a:ext cx="3200400" cy="365125"/>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129588" y="5734050"/>
            <a:ext cx="609600" cy="520700"/>
          </a:xfrm>
          <a:prstGeom prst="rect">
            <a:avLst/>
          </a:prstGeom>
        </p:spPr>
        <p:txBody>
          <a:bodyPr/>
          <a:lstStyle>
            <a:lvl1pPr>
              <a:defRPr/>
            </a:lvl1pPr>
          </a:lstStyle>
          <a:p>
            <a:pPr>
              <a:defRPr/>
            </a:pPr>
            <a:fld id="{6BB3CC42-FF79-488A-B1DF-13706D4AA2D3}" type="slidenum">
              <a:rPr lang="ar-SA"/>
              <a:pPr>
                <a:defRPr/>
              </a:pPr>
              <a:t>‹#›</a:t>
            </a:fld>
            <a:endParaRPr lang="en-US"/>
          </a:p>
        </p:txBody>
      </p:sp>
    </p:spTree>
    <p:extLst>
      <p:ext uri="{BB962C8B-B14F-4D97-AF65-F5344CB8AC3E}">
        <p14:creationId xmlns:p14="http://schemas.microsoft.com/office/powerpoint/2010/main" val="287179548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95C8ED-16DC-43EC-B42E-E5BDE38CA517}" type="datetimeFigureOut">
              <a:rPr lang="fa-IR" smtClean="0"/>
              <a:pPr/>
              <a:t>08/03/1445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CB2398F-CD80-48FF-8A84-A00C9D277854}" type="slidenum">
              <a:rPr lang="fa-IR" smtClean="0"/>
              <a:pPr/>
              <a:t>‹#›</a:t>
            </a:fld>
            <a:endParaRPr lang="fa-I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16321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95C8ED-16DC-43EC-B42E-E5BDE38CA517}" type="datetimeFigureOut">
              <a:rPr lang="fa-IR" smtClean="0"/>
              <a:pPr/>
              <a:t>08/03/1445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CB2398F-CD80-48FF-8A84-A00C9D277854}" type="slidenum">
              <a:rPr lang="fa-IR" smtClean="0"/>
              <a:pPr/>
              <a:t>‹#›</a:t>
            </a:fld>
            <a:endParaRPr lang="fa-IR"/>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1281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95C8ED-16DC-43EC-B42E-E5BDE38CA517}" type="datetimeFigureOut">
              <a:rPr lang="fa-IR" smtClean="0"/>
              <a:pPr/>
              <a:t>08/03/1445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CB2398F-CD80-48FF-8A84-A00C9D277854}" type="slidenum">
              <a:rPr lang="fa-IR" smtClean="0"/>
              <a:pPr/>
              <a:t>‹#›</a:t>
            </a:fld>
            <a:endParaRPr lang="fa-I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4310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95C8ED-16DC-43EC-B42E-E5BDE38CA517}" type="datetimeFigureOut">
              <a:rPr lang="fa-IR" smtClean="0"/>
              <a:pPr/>
              <a:t>08/03/1445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CB2398F-CD80-48FF-8A84-A00C9D277854}" type="slidenum">
              <a:rPr lang="fa-IR" smtClean="0"/>
              <a:pPr/>
              <a:t>‹#›</a:t>
            </a:fld>
            <a:endParaRPr lang="fa-IR"/>
          </a:p>
        </p:txBody>
      </p:sp>
    </p:spTree>
    <p:extLst>
      <p:ext uri="{BB962C8B-B14F-4D97-AF65-F5344CB8AC3E}">
        <p14:creationId xmlns:p14="http://schemas.microsoft.com/office/powerpoint/2010/main" val="4140868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95C8ED-16DC-43EC-B42E-E5BDE38CA517}" type="datetimeFigureOut">
              <a:rPr lang="fa-IR" smtClean="0"/>
              <a:pPr/>
              <a:t>08/03/1445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CB2398F-CD80-48FF-8A84-A00C9D277854}" type="slidenum">
              <a:rPr lang="fa-IR" smtClean="0"/>
              <a:pPr/>
              <a:t>‹#›</a:t>
            </a:fld>
            <a:endParaRPr lang="fa-IR"/>
          </a:p>
        </p:txBody>
      </p:sp>
    </p:spTree>
    <p:extLst>
      <p:ext uri="{BB962C8B-B14F-4D97-AF65-F5344CB8AC3E}">
        <p14:creationId xmlns:p14="http://schemas.microsoft.com/office/powerpoint/2010/main" val="2606864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5C8ED-16DC-43EC-B42E-E5BDE38CA517}" type="datetimeFigureOut">
              <a:rPr lang="fa-IR" smtClean="0"/>
              <a:pPr/>
              <a:t>08/03/1445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CB2398F-CD80-48FF-8A84-A00C9D277854}" type="slidenum">
              <a:rPr lang="fa-IR" smtClean="0"/>
              <a:pPr/>
              <a:t>‹#›</a:t>
            </a:fld>
            <a:endParaRPr lang="fa-IR"/>
          </a:p>
        </p:txBody>
      </p:sp>
    </p:spTree>
    <p:extLst>
      <p:ext uri="{BB962C8B-B14F-4D97-AF65-F5344CB8AC3E}">
        <p14:creationId xmlns:p14="http://schemas.microsoft.com/office/powerpoint/2010/main" val="721420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995C8ED-16DC-43EC-B42E-E5BDE38CA517}" type="datetimeFigureOut">
              <a:rPr lang="fa-IR" smtClean="0"/>
              <a:pPr/>
              <a:t>08/03/1445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CB2398F-CD80-48FF-8A84-A00C9D277854}" type="slidenum">
              <a:rPr lang="fa-IR" smtClean="0"/>
              <a:pPr/>
              <a:t>‹#›</a:t>
            </a:fld>
            <a:endParaRPr lang="fa-IR"/>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093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3995C8ED-16DC-43EC-B42E-E5BDE38CA517}" type="datetimeFigureOut">
              <a:rPr lang="fa-IR" smtClean="0"/>
              <a:pPr/>
              <a:t>08/03/1445</a:t>
            </a:fld>
            <a:endParaRPr lang="fa-IR"/>
          </a:p>
        </p:txBody>
      </p:sp>
      <p:sp>
        <p:nvSpPr>
          <p:cNvPr id="6" name="Footer Placeholder 5"/>
          <p:cNvSpPr>
            <a:spLocks noGrp="1"/>
          </p:cNvSpPr>
          <p:nvPr>
            <p:ph type="ftr" sz="quarter" idx="11"/>
          </p:nvPr>
        </p:nvSpPr>
        <p:spPr>
          <a:xfrm>
            <a:off x="1437530" y="318641"/>
            <a:ext cx="3251553" cy="320931"/>
          </a:xfrm>
        </p:spPr>
        <p:txBody>
          <a:bodyPr/>
          <a:lstStyle/>
          <a:p>
            <a:endParaRPr lang="fa-IR"/>
          </a:p>
        </p:txBody>
      </p:sp>
      <p:sp>
        <p:nvSpPr>
          <p:cNvPr id="7" name="Slide Number Placeholder 6"/>
          <p:cNvSpPr>
            <a:spLocks noGrp="1"/>
          </p:cNvSpPr>
          <p:nvPr>
            <p:ph type="sldNum" sz="quarter" idx="12"/>
          </p:nvPr>
        </p:nvSpPr>
        <p:spPr/>
        <p:txBody>
          <a:bodyPr/>
          <a:lstStyle/>
          <a:p>
            <a:fld id="{9CB2398F-CD80-48FF-8A84-A00C9D277854}" type="slidenum">
              <a:rPr lang="fa-IR" smtClean="0"/>
              <a:pPr/>
              <a:t>‹#›</a:t>
            </a:fld>
            <a:endParaRPr lang="fa-IR"/>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650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5">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995C8ED-16DC-43EC-B42E-E5BDE38CA517}" type="datetimeFigureOut">
              <a:rPr lang="fa-IR" smtClean="0"/>
              <a:pPr/>
              <a:t>08/03/1445</a:t>
            </a:fld>
            <a:endParaRPr lang="fa-IR"/>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9CB2398F-CD80-48FF-8A84-A00C9D277854}" type="slidenum">
              <a:rPr lang="fa-IR" smtClean="0"/>
              <a:pPr/>
              <a:t>‹#›</a:t>
            </a:fld>
            <a:endParaRPr lang="fa-IR"/>
          </a:p>
        </p:txBody>
      </p:sp>
    </p:spTree>
    <p:extLst>
      <p:ext uri="{BB962C8B-B14F-4D97-AF65-F5344CB8AC3E}">
        <p14:creationId xmlns:p14="http://schemas.microsoft.com/office/powerpoint/2010/main" val="7478722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image" Target="../media/image89.png"/><Relationship Id="rId7" Type="http://schemas.openxmlformats.org/officeDocument/2006/relationships/image" Target="../media/image97.wmf"/><Relationship Id="rId12" Type="http://schemas.openxmlformats.org/officeDocument/2006/relationships/image" Target="../media/image100.png"/><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25.bin"/><Relationship Id="rId11" Type="http://schemas.openxmlformats.org/officeDocument/2006/relationships/image" Target="../media/image99.wmf"/><Relationship Id="rId5" Type="http://schemas.openxmlformats.org/officeDocument/2006/relationships/image" Target="../media/image96.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98.wmf"/></Relationships>
</file>

<file path=ppt/slides/_rels/slide102.xml.rels><?xml version="1.0" encoding="UTF-8" standalone="yes"?>
<Relationships xmlns="http://schemas.openxmlformats.org/package/2006/relationships"><Relationship Id="rId8" Type="http://schemas.openxmlformats.org/officeDocument/2006/relationships/image" Target="../media/image103.wmf"/><Relationship Id="rId13"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105.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02.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104.wmf"/><Relationship Id="rId4" Type="http://schemas.openxmlformats.org/officeDocument/2006/relationships/image" Target="../media/image101.wmf"/><Relationship Id="rId9" Type="http://schemas.openxmlformats.org/officeDocument/2006/relationships/oleObject" Target="../embeddings/oleObject31.bin"/><Relationship Id="rId14" Type="http://schemas.openxmlformats.org/officeDocument/2006/relationships/image" Target="../media/image106.wmf"/></Relationships>
</file>

<file path=ppt/slides/_rels/slide10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107.wmf"/><Relationship Id="rId4" Type="http://schemas.openxmlformats.org/officeDocument/2006/relationships/oleObject" Target="../embeddings/oleObject34.bin"/></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oleObject" Target="../embeddings/oleObject35.bin"/><Relationship Id="rId7" Type="http://schemas.openxmlformats.org/officeDocument/2006/relationships/oleObject" Target="../embeddings/oleObject37.bin"/><Relationship Id="rId12" Type="http://schemas.openxmlformats.org/officeDocument/2006/relationships/image" Target="../media/image116.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113.wmf"/><Relationship Id="rId11" Type="http://schemas.openxmlformats.org/officeDocument/2006/relationships/oleObject" Target="../embeddings/oleObject39.bin"/><Relationship Id="rId5" Type="http://schemas.openxmlformats.org/officeDocument/2006/relationships/oleObject" Target="../embeddings/oleObject36.bin"/><Relationship Id="rId10" Type="http://schemas.openxmlformats.org/officeDocument/2006/relationships/image" Target="../media/image115.wmf"/><Relationship Id="rId4" Type="http://schemas.openxmlformats.org/officeDocument/2006/relationships/image" Target="../media/image112.wmf"/><Relationship Id="rId9" Type="http://schemas.openxmlformats.org/officeDocument/2006/relationships/oleObject" Target="../embeddings/oleObject38.bin"/></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2.xml"/><Relationship Id="rId1" Type="http://schemas.openxmlformats.org/officeDocument/2006/relationships/vmlDrawing" Target="../drawings/vmlDrawing24.vml"/><Relationship Id="rId5" Type="http://schemas.openxmlformats.org/officeDocument/2006/relationships/oleObject" Target="../embeddings/oleObject41.bin"/><Relationship Id="rId4" Type="http://schemas.openxmlformats.org/officeDocument/2006/relationships/image" Target="../media/image117.wmf"/></Relationships>
</file>

<file path=ppt/slides/_rels/slide109.x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19.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image" Target="../media/image122.wmf"/><Relationship Id="rId13" Type="http://schemas.openxmlformats.org/officeDocument/2006/relationships/oleObject" Target="../embeddings/oleObject47.bin"/><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124.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21.wmf"/><Relationship Id="rId11" Type="http://schemas.openxmlformats.org/officeDocument/2006/relationships/oleObject" Target="../embeddings/oleObject46.bin"/><Relationship Id="rId5" Type="http://schemas.openxmlformats.org/officeDocument/2006/relationships/oleObject" Target="../embeddings/oleObject43.bin"/><Relationship Id="rId10" Type="http://schemas.openxmlformats.org/officeDocument/2006/relationships/image" Target="../media/image123.wmf"/><Relationship Id="rId4" Type="http://schemas.openxmlformats.org/officeDocument/2006/relationships/image" Target="../media/image120.emf"/><Relationship Id="rId9" Type="http://schemas.openxmlformats.org/officeDocument/2006/relationships/oleObject" Target="../embeddings/oleObject45.bin"/><Relationship Id="rId14" Type="http://schemas.openxmlformats.org/officeDocument/2006/relationships/image" Target="../media/image125.wmf"/></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image" Target="../media/image126.wmf"/></Relationships>
</file>

<file path=ppt/slides/_rels/slide113.x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131.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28.wmf"/><Relationship Id="rId11" Type="http://schemas.openxmlformats.org/officeDocument/2006/relationships/oleObject" Target="../embeddings/oleObject53.bin"/><Relationship Id="rId5" Type="http://schemas.openxmlformats.org/officeDocument/2006/relationships/oleObject" Target="../embeddings/oleObject50.bin"/><Relationship Id="rId10" Type="http://schemas.openxmlformats.org/officeDocument/2006/relationships/image" Target="../media/image130.wmf"/><Relationship Id="rId4" Type="http://schemas.openxmlformats.org/officeDocument/2006/relationships/image" Target="../media/image127.wmf"/><Relationship Id="rId9" Type="http://schemas.openxmlformats.org/officeDocument/2006/relationships/oleObject" Target="../embeddings/oleObject52.bin"/></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132.wmf"/></Relationships>
</file>

<file path=ppt/slides/_rels/slide115.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8" Type="http://schemas.openxmlformats.org/officeDocument/2006/relationships/image" Target="../media/image137.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36.wmf"/><Relationship Id="rId5" Type="http://schemas.openxmlformats.org/officeDocument/2006/relationships/oleObject" Target="../embeddings/oleObject56.bin"/><Relationship Id="rId4" Type="http://schemas.openxmlformats.org/officeDocument/2006/relationships/image" Target="../media/image135.wmf"/></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39.wmf"/><Relationship Id="rId5" Type="http://schemas.openxmlformats.org/officeDocument/2006/relationships/oleObject" Target="../embeddings/oleObject59.bin"/><Relationship Id="rId4" Type="http://schemas.openxmlformats.org/officeDocument/2006/relationships/image" Target="../media/image138.wmf"/></Relationships>
</file>

<file path=ppt/slides/_rels/slide123.xml.rels><?xml version="1.0" encoding="UTF-8" standalone="yes"?>
<Relationships xmlns="http://schemas.openxmlformats.org/package/2006/relationships"><Relationship Id="rId8" Type="http://schemas.openxmlformats.org/officeDocument/2006/relationships/image" Target="../media/image142.wmf"/><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144.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141.wmf"/><Relationship Id="rId11" Type="http://schemas.openxmlformats.org/officeDocument/2006/relationships/oleObject" Target="../embeddings/oleObject64.bin"/><Relationship Id="rId5" Type="http://schemas.openxmlformats.org/officeDocument/2006/relationships/oleObject" Target="../embeddings/oleObject61.bin"/><Relationship Id="rId10" Type="http://schemas.openxmlformats.org/officeDocument/2006/relationships/image" Target="../media/image143.wmf"/><Relationship Id="rId4" Type="http://schemas.openxmlformats.org/officeDocument/2006/relationships/image" Target="../media/image140.wmf"/><Relationship Id="rId9" Type="http://schemas.openxmlformats.org/officeDocument/2006/relationships/oleObject" Target="../embeddings/oleObject63.bin"/></Relationships>
</file>

<file path=ppt/slides/_rels/slide124.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2.xml"/><Relationship Id="rId4" Type="http://schemas.openxmlformats.org/officeDocument/2006/relationships/image" Target="../media/image148.png"/></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149.wmf"/></Relationships>
</file>

<file path=ppt/slides/_rels/slide127.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52.png"/></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153.wmf"/></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154.wm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0.xml.rels><?xml version="1.0" encoding="UTF-8" standalone="yes"?>
<Relationships xmlns="http://schemas.openxmlformats.org/package/2006/relationships"><Relationship Id="rId8" Type="http://schemas.openxmlformats.org/officeDocument/2006/relationships/image" Target="../media/image157.wmf"/><Relationship Id="rId3" Type="http://schemas.openxmlformats.org/officeDocument/2006/relationships/oleObject" Target="../embeddings/oleObject68.bin"/><Relationship Id="rId7" Type="http://schemas.openxmlformats.org/officeDocument/2006/relationships/oleObject" Target="../embeddings/oleObject70.bin"/><Relationship Id="rId12" Type="http://schemas.openxmlformats.org/officeDocument/2006/relationships/image" Target="../media/image159.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56.wmf"/><Relationship Id="rId11" Type="http://schemas.openxmlformats.org/officeDocument/2006/relationships/oleObject" Target="../embeddings/oleObject72.bin"/><Relationship Id="rId5" Type="http://schemas.openxmlformats.org/officeDocument/2006/relationships/oleObject" Target="../embeddings/oleObject69.bin"/><Relationship Id="rId10" Type="http://schemas.openxmlformats.org/officeDocument/2006/relationships/image" Target="../media/image158.wmf"/><Relationship Id="rId4" Type="http://schemas.openxmlformats.org/officeDocument/2006/relationships/image" Target="../media/image155.wmf"/><Relationship Id="rId9" Type="http://schemas.openxmlformats.org/officeDocument/2006/relationships/oleObject" Target="../embeddings/oleObject71.bin"/></Relationships>
</file>

<file path=ppt/slides/_rels/slide131.xml.rels><?xml version="1.0" encoding="UTF-8" standalone="yes"?>
<Relationships xmlns="http://schemas.openxmlformats.org/package/2006/relationships"><Relationship Id="rId8" Type="http://schemas.openxmlformats.org/officeDocument/2006/relationships/image" Target="../media/image162.wmf"/><Relationship Id="rId3" Type="http://schemas.openxmlformats.org/officeDocument/2006/relationships/oleObject" Target="../embeddings/oleObject73.bin"/><Relationship Id="rId7"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61.wmf"/><Relationship Id="rId5" Type="http://schemas.openxmlformats.org/officeDocument/2006/relationships/oleObject" Target="../embeddings/oleObject74.bin"/><Relationship Id="rId10" Type="http://schemas.openxmlformats.org/officeDocument/2006/relationships/image" Target="../media/image163.wmf"/><Relationship Id="rId4" Type="http://schemas.openxmlformats.org/officeDocument/2006/relationships/image" Target="../media/image160.wmf"/><Relationship Id="rId9" Type="http://schemas.openxmlformats.org/officeDocument/2006/relationships/oleObject" Target="../embeddings/oleObject76.bin"/></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164.wmf"/></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65.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8" Type="http://schemas.openxmlformats.org/officeDocument/2006/relationships/image" Target="../media/image168.wmf"/><Relationship Id="rId3" Type="http://schemas.openxmlformats.org/officeDocument/2006/relationships/oleObject" Target="../embeddings/oleObject78.bin"/><Relationship Id="rId7"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167.wmf"/><Relationship Id="rId5" Type="http://schemas.openxmlformats.org/officeDocument/2006/relationships/oleObject" Target="../embeddings/oleObject79.bin"/><Relationship Id="rId4" Type="http://schemas.openxmlformats.org/officeDocument/2006/relationships/image" Target="../media/image166.wmf"/></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169.wmf"/></Relationships>
</file>

<file path=ppt/slides/_rels/slide13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71.png"/><Relationship Id="rId7" Type="http://schemas.openxmlformats.org/officeDocument/2006/relationships/image" Target="../media/image175.png"/><Relationship Id="rId2"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174.png"/><Relationship Id="rId5" Type="http://schemas.openxmlformats.org/officeDocument/2006/relationships/image" Target="../media/image173.png"/><Relationship Id="rId4" Type="http://schemas.openxmlformats.org/officeDocument/2006/relationships/image" Target="../media/image172.png"/></Relationships>
</file>

<file path=ppt/slides/_rels/slide1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png"/><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s>
</file>

<file path=ppt/slides/_rels/slide141.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1.png"/><Relationship Id="rId1" Type="http://schemas.openxmlformats.org/officeDocument/2006/relationships/slideLayout" Target="../slideLayouts/slideLayout2.xml"/><Relationship Id="rId5" Type="http://schemas.openxmlformats.org/officeDocument/2006/relationships/image" Target="../media/image184.png"/><Relationship Id="rId4" Type="http://schemas.openxmlformats.org/officeDocument/2006/relationships/image" Target="../media/image183.jpeg"/></Relationships>
</file>

<file path=ppt/slides/_rels/slide142.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85.png"/><Relationship Id="rId1" Type="http://schemas.openxmlformats.org/officeDocument/2006/relationships/slideLayout" Target="../slideLayouts/slideLayout2.xml"/><Relationship Id="rId5" Type="http://schemas.openxmlformats.org/officeDocument/2006/relationships/image" Target="../media/image187.png"/><Relationship Id="rId4" Type="http://schemas.openxmlformats.org/officeDocument/2006/relationships/image" Target="../media/image186.png"/></Relationships>
</file>

<file path=ppt/slides/_rels/slide143.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image" Target="../media/image188.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4.gif"/><Relationship Id="rId1" Type="http://schemas.openxmlformats.org/officeDocument/2006/relationships/slideLayout" Target="../slideLayouts/slideLayout2.xml"/><Relationship Id="rId6" Type="http://schemas.openxmlformats.org/officeDocument/2006/relationships/image" Target="../media/image193.png"/><Relationship Id="rId5" Type="http://schemas.openxmlformats.org/officeDocument/2006/relationships/image" Target="../media/image192.png"/><Relationship Id="rId4" Type="http://schemas.openxmlformats.org/officeDocument/2006/relationships/image" Target="../media/image191.png"/></Relationships>
</file>

<file path=ppt/slides/_rels/slide145.xml.rels><?xml version="1.0" encoding="UTF-8" standalone="yes"?>
<Relationships xmlns="http://schemas.openxmlformats.org/package/2006/relationships"><Relationship Id="rId2" Type="http://schemas.openxmlformats.org/officeDocument/2006/relationships/image" Target="../media/image194.gif"/><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195.wmf"/></Relationships>
</file>

<file path=ppt/slides/_rels/slide154.xml.rels><?xml version="1.0" encoding="UTF-8" standalone="yes"?>
<Relationships xmlns="http://schemas.openxmlformats.org/package/2006/relationships"><Relationship Id="rId8" Type="http://schemas.openxmlformats.org/officeDocument/2006/relationships/image" Target="../media/image198.wmf"/><Relationship Id="rId3" Type="http://schemas.openxmlformats.org/officeDocument/2006/relationships/oleObject" Target="../embeddings/oleObject83.bin"/><Relationship Id="rId7"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197.wmf"/><Relationship Id="rId5" Type="http://schemas.openxmlformats.org/officeDocument/2006/relationships/oleObject" Target="../embeddings/oleObject84.bin"/><Relationship Id="rId4" Type="http://schemas.openxmlformats.org/officeDocument/2006/relationships/image" Target="../media/image196.wmf"/></Relationships>
</file>

<file path=ppt/slides/_rels/slide155.xml.rels><?xml version="1.0" encoding="UTF-8" standalone="yes"?>
<Relationships xmlns="http://schemas.openxmlformats.org/package/2006/relationships"><Relationship Id="rId8" Type="http://schemas.openxmlformats.org/officeDocument/2006/relationships/image" Target="../media/image201.wmf"/><Relationship Id="rId3" Type="http://schemas.openxmlformats.org/officeDocument/2006/relationships/oleObject" Target="../embeddings/oleObject86.bin"/><Relationship Id="rId7" Type="http://schemas.openxmlformats.org/officeDocument/2006/relationships/oleObject" Target="../embeddings/oleObject88.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200.wmf"/><Relationship Id="rId5" Type="http://schemas.openxmlformats.org/officeDocument/2006/relationships/oleObject" Target="../embeddings/oleObject87.bin"/><Relationship Id="rId4" Type="http://schemas.openxmlformats.org/officeDocument/2006/relationships/image" Target="../media/image199.wmf"/></Relationships>
</file>

<file path=ppt/slides/_rels/slide156.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image" Target="../media/image202.wmf"/></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203.gif"/><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204.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205.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205.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206.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208.wmf"/><Relationship Id="rId5" Type="http://schemas.openxmlformats.org/officeDocument/2006/relationships/oleObject" Target="../embeddings/oleObject91.bin"/><Relationship Id="rId4" Type="http://schemas.openxmlformats.org/officeDocument/2006/relationships/image" Target="../media/image207.wmf"/></Relationships>
</file>

<file path=ppt/slides/_rels/slide171.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210.wmf"/><Relationship Id="rId5" Type="http://schemas.openxmlformats.org/officeDocument/2006/relationships/oleObject" Target="../embeddings/oleObject93.bin"/><Relationship Id="rId4" Type="http://schemas.openxmlformats.org/officeDocument/2006/relationships/image" Target="../media/image209.wmf"/></Relationships>
</file>

<file path=ppt/slides/_rels/slide172.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212.wmf"/><Relationship Id="rId5" Type="http://schemas.openxmlformats.org/officeDocument/2006/relationships/oleObject" Target="../embeddings/oleObject95.bin"/><Relationship Id="rId4" Type="http://schemas.openxmlformats.org/officeDocument/2006/relationships/image" Target="../media/image211.wmf"/></Relationships>
</file>

<file path=ppt/slides/_rels/slide173.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214.wmf"/><Relationship Id="rId5" Type="http://schemas.openxmlformats.org/officeDocument/2006/relationships/oleObject" Target="../embeddings/oleObject97.bin"/><Relationship Id="rId4" Type="http://schemas.openxmlformats.org/officeDocument/2006/relationships/image" Target="../media/image213.wmf"/></Relationships>
</file>

<file path=ppt/slides/_rels/slide174.xml.rels><?xml version="1.0" encoding="UTF-8" standalone="yes"?>
<Relationships xmlns="http://schemas.openxmlformats.org/package/2006/relationships"><Relationship Id="rId8" Type="http://schemas.openxmlformats.org/officeDocument/2006/relationships/image" Target="../media/image217.wmf"/><Relationship Id="rId3" Type="http://schemas.openxmlformats.org/officeDocument/2006/relationships/oleObject" Target="../embeddings/oleObject98.bin"/><Relationship Id="rId7"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image" Target="../media/image216.wmf"/><Relationship Id="rId5" Type="http://schemas.openxmlformats.org/officeDocument/2006/relationships/oleObject" Target="../embeddings/oleObject99.bin"/><Relationship Id="rId4" Type="http://schemas.openxmlformats.org/officeDocument/2006/relationships/image" Target="../media/image215.wmf"/></Relationships>
</file>

<file path=ppt/slides/_rels/slide175.xml.rels><?xml version="1.0" encoding="UTF-8" standalone="yes"?>
<Relationships xmlns="http://schemas.openxmlformats.org/package/2006/relationships"><Relationship Id="rId3" Type="http://schemas.openxmlformats.org/officeDocument/2006/relationships/oleObject" Target="../embeddings/oleObject101.bin"/><Relationship Id="rId7" Type="http://schemas.openxmlformats.org/officeDocument/2006/relationships/image" Target="../media/image220.wmf"/><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image" Target="../media/image219.wmf"/><Relationship Id="rId5" Type="http://schemas.openxmlformats.org/officeDocument/2006/relationships/oleObject" Target="../embeddings/oleObject102.bin"/><Relationship Id="rId4" Type="http://schemas.openxmlformats.org/officeDocument/2006/relationships/image" Target="../media/image218.wmf"/></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image" Target="../media/image222.wmf"/><Relationship Id="rId5" Type="http://schemas.openxmlformats.org/officeDocument/2006/relationships/oleObject" Target="../embeddings/oleObject104.bin"/><Relationship Id="rId4" Type="http://schemas.openxmlformats.org/officeDocument/2006/relationships/image" Target="../media/image221.wmf"/></Relationships>
</file>

<file path=ppt/slides/_rels/slide177.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image" Target="../media/image224.wmf"/><Relationship Id="rId5" Type="http://schemas.openxmlformats.org/officeDocument/2006/relationships/oleObject" Target="../embeddings/oleObject106.bin"/><Relationship Id="rId4" Type="http://schemas.openxmlformats.org/officeDocument/2006/relationships/image" Target="../media/image223.wmf"/></Relationships>
</file>

<file path=ppt/slides/_rels/slide178.xml.rels><?xml version="1.0" encoding="UTF-8" standalone="yes"?>
<Relationships xmlns="http://schemas.openxmlformats.org/package/2006/relationships"><Relationship Id="rId2" Type="http://schemas.openxmlformats.org/officeDocument/2006/relationships/image" Target="../media/image225.emf"/><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2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227.emf"/><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228.emf"/><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229.emf"/><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230.emf"/><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231.emf"/><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232.wmf"/><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233.gif"/><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8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234.gif"/><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235.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236.jpeg"/><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237.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2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239.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52.vml"/><Relationship Id="rId4" Type="http://schemas.openxmlformats.org/officeDocument/2006/relationships/image" Target="../media/image240.wmf"/></Relationships>
</file>

<file path=ppt/slides/_rels/slide207.xml.rels><?xml version="1.0" encoding="UTF-8" standalone="yes"?>
<Relationships xmlns="http://schemas.openxmlformats.org/package/2006/relationships"><Relationship Id="rId8" Type="http://schemas.openxmlformats.org/officeDocument/2006/relationships/image" Target="../media/image243.wmf"/><Relationship Id="rId3" Type="http://schemas.openxmlformats.org/officeDocument/2006/relationships/oleObject" Target="../embeddings/oleObject108.bin"/><Relationship Id="rId7" Type="http://schemas.openxmlformats.org/officeDocument/2006/relationships/oleObject" Target="../embeddings/oleObject110.bin"/><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image" Target="../media/image242.wmf"/><Relationship Id="rId5" Type="http://schemas.openxmlformats.org/officeDocument/2006/relationships/oleObject" Target="../embeddings/oleObject109.bin"/><Relationship Id="rId4" Type="http://schemas.openxmlformats.org/officeDocument/2006/relationships/image" Target="../media/image241.wmf"/></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4.wmf"/><Relationship Id="rId5" Type="http://schemas.openxmlformats.org/officeDocument/2006/relationships/oleObject" Target="../embeddings/oleObject5.bin"/><Relationship Id="rId4" Type="http://schemas.openxmlformats.org/officeDocument/2006/relationships/image" Target="../media/image23.wmf"/></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5.wmf"/><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0.w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35.wmf"/><Relationship Id="rId4" Type="http://schemas.openxmlformats.org/officeDocument/2006/relationships/oleObject" Target="../embeddings/oleObject8.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7.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8.wmf"/></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4.wmf"/><Relationship Id="rId4" Type="http://schemas.openxmlformats.org/officeDocument/2006/relationships/oleObject" Target="../embeddings/oleObject12.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6.wmf"/></Relationships>
</file>

<file path=ppt/slides/_rels/slide4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54.wmf"/><Relationship Id="rId4" Type="http://schemas.openxmlformats.org/officeDocument/2006/relationships/oleObject" Target="../embeddings/oleObject14.bin"/></Relationships>
</file>

<file path=ppt/slides/_rels/slide62.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image" Target="../media/image56.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7.wmf"/></Relationships>
</file>

<file path=ppt/slides/_rels/slide66.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58.wmf"/><Relationship Id="rId4" Type="http://schemas.openxmlformats.org/officeDocument/2006/relationships/oleObject" Target="../embeddings/oleObject17.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60.wmf"/></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65.png"/><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2.wmf"/><Relationship Id="rId5" Type="http://schemas.openxmlformats.org/officeDocument/2006/relationships/oleObject" Target="../embeddings/oleObject19.bin"/><Relationship Id="rId10" Type="http://schemas.openxmlformats.org/officeDocument/2006/relationships/image" Target="../media/image64.wmf"/><Relationship Id="rId4" Type="http://schemas.openxmlformats.org/officeDocument/2006/relationships/image" Target="../media/image66.png"/><Relationship Id="rId9" Type="http://schemas.openxmlformats.org/officeDocument/2006/relationships/oleObject" Target="../embeddings/oleObject21.bin"/></Relationships>
</file>

<file path=ppt/slides/_rels/slide7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7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7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4.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www.biolinkscientific.com/productimages/BLMS117A.gif" TargetMode="Externa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92.wmf"/><Relationship Id="rId4" Type="http://schemas.openxmlformats.org/officeDocument/2006/relationships/oleObject" Target="../embeddings/oleObject22.bin"/></Relationships>
</file>

<file path=ppt/slides/_rels/slide9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92.wmf"/><Relationship Id="rId4" Type="http://schemas.openxmlformats.org/officeDocument/2006/relationships/oleObject" Target="../embeddings/oleObject2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9" y="802299"/>
            <a:ext cx="7331266" cy="2541431"/>
          </a:xfrm>
        </p:spPr>
        <p:txBody>
          <a:bodyPr>
            <a:noAutofit/>
          </a:bodyPr>
          <a:lstStyle/>
          <a:p>
            <a:pPr algn="ctr" rtl="1"/>
            <a:r>
              <a:rPr lang="fa-IR" sz="4400" dirty="0" smtClean="0">
                <a:cs typeface="B Arshia" panose="00000400000000000000" pitchFamily="2" charset="-78"/>
              </a:rPr>
              <a:t>دوره آموزشی کنترل کیفیت داخلی وخارجی براساس الزامات استاندارد</a:t>
            </a:r>
            <a:r>
              <a:rPr lang="en-US" sz="4400" dirty="0" smtClean="0">
                <a:cs typeface="B Arshia" panose="00000400000000000000" pitchFamily="2" charset="-78"/>
              </a:rPr>
              <a:t>ISO/IEC 17025</a:t>
            </a:r>
            <a:endParaRPr lang="en-US" sz="4400" dirty="0">
              <a:cs typeface="B Arshia" panose="00000400000000000000" pitchFamily="2" charset="-78"/>
            </a:endParaRPr>
          </a:p>
        </p:txBody>
      </p:sp>
      <p:sp>
        <p:nvSpPr>
          <p:cNvPr id="3" name="Subtitle 2"/>
          <p:cNvSpPr>
            <a:spLocks noGrp="1"/>
          </p:cNvSpPr>
          <p:nvPr>
            <p:ph type="subTitle" idx="1"/>
          </p:nvPr>
        </p:nvSpPr>
        <p:spPr>
          <a:xfrm>
            <a:off x="1143000" y="4653136"/>
            <a:ext cx="1916832" cy="604664"/>
          </a:xfrm>
        </p:spPr>
        <p:txBody>
          <a:bodyPr>
            <a:normAutofit/>
          </a:bodyPr>
          <a:lstStyle/>
          <a:p>
            <a:r>
              <a:rPr lang="fa-IR" dirty="0" smtClean="0"/>
              <a:t>احمدرضا جابری</a:t>
            </a:r>
          </a:p>
        </p:txBody>
      </p:sp>
    </p:spTree>
    <p:extLst>
      <p:ext uri="{BB962C8B-B14F-4D97-AF65-F5344CB8AC3E}">
        <p14:creationId xmlns:p14="http://schemas.microsoft.com/office/powerpoint/2010/main" val="515464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2"/>
          <p:cNvSpPr>
            <a:spLocks noGrp="1"/>
          </p:cNvSpPr>
          <p:nvPr>
            <p:ph idx="1"/>
          </p:nvPr>
        </p:nvSpPr>
        <p:spPr>
          <a:xfrm>
            <a:off x="1235075" y="1558925"/>
            <a:ext cx="7467600" cy="4873625"/>
          </a:xfrm>
        </p:spPr>
        <p:txBody>
          <a:bodyPr/>
          <a:lstStyle/>
          <a:p>
            <a:pPr algn="r" rtl="1" eaLnBrk="1" hangingPunct="1">
              <a:lnSpc>
                <a:spcPct val="200000"/>
              </a:lnSpc>
              <a:buFontTx/>
              <a:buNone/>
              <a:defRPr/>
            </a:pPr>
            <a:r>
              <a:rPr lang="fa-IR" dirty="0" smtClean="0">
                <a:cs typeface="B Lotus" pitchFamily="2" charset="-78"/>
              </a:rPr>
              <a:t>کميت </a:t>
            </a:r>
            <a:r>
              <a:rPr lang="en-US" dirty="0" smtClean="0">
                <a:cs typeface="B Lotus" pitchFamily="2" charset="-78"/>
              </a:rPr>
              <a:t>s</a:t>
            </a:r>
            <a:r>
              <a:rPr lang="fa-IR" dirty="0" smtClean="0">
                <a:cs typeface="B Lotus" pitchFamily="2" charset="-78"/>
              </a:rPr>
              <a:t>، که با فرمول زير پراکندگي نتايج حاصل از </a:t>
            </a:r>
            <a:r>
              <a:rPr lang="en-US" dirty="0" smtClean="0">
                <a:cs typeface="B Lotus" pitchFamily="2" charset="-78"/>
              </a:rPr>
              <a:t>n</a:t>
            </a:r>
            <a:r>
              <a:rPr lang="fa-IR" dirty="0" smtClean="0">
                <a:cs typeface="B Lotus" pitchFamily="2" charset="-78"/>
              </a:rPr>
              <a:t> بار اندازه‌گيري يک اندازه‌ده را مشخص مي‌کند."</a:t>
            </a:r>
            <a:endParaRPr lang="en-US" dirty="0" smtClean="0">
              <a:cs typeface="B Lotus" pitchFamily="2" charset="-78"/>
            </a:endParaRPr>
          </a:p>
          <a:p>
            <a:pPr algn="r" rtl="1" eaLnBrk="1" hangingPunct="1">
              <a:lnSpc>
                <a:spcPct val="200000"/>
              </a:lnSpc>
              <a:defRPr/>
            </a:pPr>
            <a:endParaRPr lang="fa-IR" dirty="0" smtClean="0">
              <a:cs typeface="B Lotus" pitchFamily="2" charset="-78"/>
            </a:endParaRPr>
          </a:p>
        </p:txBody>
      </p:sp>
      <p:sp>
        <p:nvSpPr>
          <p:cNvPr id="6" name="Rectangle 5"/>
          <p:cNvSpPr/>
          <p:nvPr/>
        </p:nvSpPr>
        <p:spPr>
          <a:xfrm>
            <a:off x="3078374" y="418156"/>
            <a:ext cx="3389069" cy="584775"/>
          </a:xfrm>
          <a:prstGeom prst="rect">
            <a:avLst/>
          </a:prstGeom>
          <a:noFill/>
        </p:spPr>
        <p:txBody>
          <a:bodyPr wrap="none">
            <a:spAutoFit/>
          </a:bodyPr>
          <a:lstStyle/>
          <a:p>
            <a:pPr algn="ctr" rtl="1">
              <a:defRPr/>
            </a:pPr>
            <a:r>
              <a:rPr lang="fa-IR" sz="3200" dirty="0">
                <a:ln w="1905">
                  <a:solidFill>
                    <a:sysClr val="windowText" lastClr="000000"/>
                  </a:solidFill>
                </a:ln>
                <a:solidFill>
                  <a:srgbClr val="CCCC00"/>
                </a:solidFill>
                <a:effectLst>
                  <a:innerShdw blurRad="69850" dist="43180" dir="5400000">
                    <a:srgbClr val="000000">
                      <a:alpha val="65000"/>
                    </a:srgbClr>
                  </a:innerShdw>
                </a:effectLst>
                <a:cs typeface="Titr" pitchFamily="2" charset="-78"/>
              </a:rPr>
              <a:t>انحراف استاندارد </a:t>
            </a:r>
            <a:r>
              <a:rPr lang="en-US" sz="3200" dirty="0">
                <a:ln w="1905">
                  <a:solidFill>
                    <a:sysClr val="windowText" lastClr="000000"/>
                  </a:solidFill>
                </a:ln>
                <a:solidFill>
                  <a:srgbClr val="CCCC00"/>
                </a:solidFill>
                <a:effectLst>
                  <a:innerShdw blurRad="69850" dist="43180" dir="5400000">
                    <a:srgbClr val="000000">
                      <a:alpha val="65000"/>
                    </a:srgbClr>
                  </a:innerShdw>
                </a:effectLst>
                <a:cs typeface="Titr" pitchFamily="2" charset="-78"/>
              </a:rPr>
              <a:t>(s) </a:t>
            </a:r>
            <a:endParaRPr lang="fa-IR" sz="3200" dirty="0">
              <a:ln w="1905">
                <a:solidFill>
                  <a:sysClr val="windowText" lastClr="000000"/>
                </a:solidFill>
              </a:ln>
              <a:solidFill>
                <a:srgbClr val="CCCC00"/>
              </a:solidFill>
              <a:effectLst>
                <a:innerShdw blurRad="69850" dist="43180" dir="5400000">
                  <a:srgbClr val="000000">
                    <a:alpha val="65000"/>
                  </a:srgbClr>
                </a:innerShdw>
              </a:effectLst>
              <a:cs typeface="Titr" pitchFamily="2" charset="-78"/>
            </a:endParaRPr>
          </a:p>
        </p:txBody>
      </p:sp>
      <p:sp>
        <p:nvSpPr>
          <p:cNvPr id="205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a-IR"/>
          </a:p>
        </p:txBody>
      </p:sp>
      <p:graphicFrame>
        <p:nvGraphicFramePr>
          <p:cNvPr id="2050" name="Object 1"/>
          <p:cNvGraphicFramePr>
            <a:graphicFrameLocks noChangeAspect="1"/>
          </p:cNvGraphicFramePr>
          <p:nvPr/>
        </p:nvGraphicFramePr>
        <p:xfrm>
          <a:off x="3040063" y="3838575"/>
          <a:ext cx="3265487" cy="1878013"/>
        </p:xfrm>
        <a:graphic>
          <a:graphicData uri="http://schemas.openxmlformats.org/presentationml/2006/ole">
            <mc:AlternateContent xmlns:mc="http://schemas.openxmlformats.org/markup-compatibility/2006">
              <mc:Choice xmlns:v="urn:schemas-microsoft-com:vml" Requires="v">
                <p:oleObj spid="_x0000_s3152" name="Equation" r:id="rId3" imgW="1143000" imgH="660400" progId="Equation.3">
                  <p:embed/>
                </p:oleObj>
              </mc:Choice>
              <mc:Fallback>
                <p:oleObj name="Equation" r:id="rId3" imgW="1143000" imgH="6604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0063" y="3838575"/>
                        <a:ext cx="3265487" cy="187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heel spokes="8"/>
  </p:transition>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2979" name="Rectangle 3"/>
          <p:cNvSpPr>
            <a:spLocks noGrp="1" noChangeArrowheads="1"/>
          </p:cNvSpPr>
          <p:nvPr>
            <p:ph idx="1"/>
          </p:nvPr>
        </p:nvSpPr>
        <p:spPr>
          <a:xfrm>
            <a:off x="1547663" y="2204864"/>
            <a:ext cx="7308999" cy="3891136"/>
          </a:xfrm>
        </p:spPr>
        <p:txBody>
          <a:bodyPr>
            <a:normAutofit/>
          </a:bodyPr>
          <a:lstStyle/>
          <a:p>
            <a:pPr marL="274320" indent="-274320" algn="r" rtl="1" eaLnBrk="1" fontAlgn="auto" hangingPunct="1">
              <a:spcAft>
                <a:spcPts val="0"/>
              </a:spcAft>
              <a:buFontTx/>
              <a:buNone/>
              <a:defRPr/>
            </a:pPr>
            <a:r>
              <a:rPr lang="fa-IR" sz="2300" dirty="0" smtClean="0">
                <a:cs typeface="B Lotus" pitchFamily="2" charset="-78"/>
              </a:rPr>
              <a:t>1- داده‌هاي به دست آمده از يک سري آزمايشات در نموداري که محور عمودي آن برحسب واحد اندازه گيري و محور افقي آن برحسب زمان مي‌باشد، رسم مي‌شوند.</a:t>
            </a:r>
            <a:r>
              <a:rPr lang="en-US" sz="2300" dirty="0" smtClean="0">
                <a:cs typeface="B Lotus" pitchFamily="2" charset="-78"/>
              </a:rPr>
              <a:t> </a:t>
            </a:r>
          </a:p>
          <a:p>
            <a:pPr marL="274320" indent="-274320" algn="r" rtl="1" eaLnBrk="1" fontAlgn="auto" hangingPunct="1">
              <a:spcAft>
                <a:spcPts val="0"/>
              </a:spcAft>
              <a:buFontTx/>
              <a:buNone/>
              <a:defRPr/>
            </a:pPr>
            <a:r>
              <a:rPr lang="fa-IR" sz="2300" dirty="0" smtClean="0">
                <a:cs typeface="B Lotus" pitchFamily="2" charset="-78"/>
              </a:rPr>
              <a:t>2- ميانگين و انحراف استاندارد براساس داده‌ها محاسبه مي‌شود.</a:t>
            </a:r>
            <a:r>
              <a:rPr lang="en-US" sz="2300" dirty="0" smtClean="0">
                <a:cs typeface="B Lotus" pitchFamily="2" charset="-78"/>
              </a:rPr>
              <a:t> </a:t>
            </a:r>
          </a:p>
          <a:p>
            <a:pPr marL="274320" indent="-274320" algn="r" rtl="1" eaLnBrk="1" fontAlgn="auto" hangingPunct="1">
              <a:spcAft>
                <a:spcPts val="0"/>
              </a:spcAft>
              <a:buFontTx/>
              <a:buNone/>
              <a:defRPr/>
            </a:pPr>
            <a:r>
              <a:rPr lang="fa-IR" sz="2300" dirty="0" smtClean="0">
                <a:cs typeface="B Lotus" pitchFamily="2" charset="-78"/>
              </a:rPr>
              <a:t>3- حدود اقدام بالا و پايين به فاصله 3± برابر انحراف استاندارد در دو سمت ميانگين رسم مي‌شوند. </a:t>
            </a:r>
          </a:p>
          <a:p>
            <a:pPr marL="274320" indent="-274320" algn="r" rtl="1" eaLnBrk="1" fontAlgn="auto" hangingPunct="1">
              <a:spcAft>
                <a:spcPts val="0"/>
              </a:spcAft>
              <a:buFontTx/>
              <a:buNone/>
              <a:defRPr/>
            </a:pPr>
            <a:r>
              <a:rPr lang="fa-IR" sz="2300" dirty="0" smtClean="0">
                <a:cs typeface="B Lotus" pitchFamily="2" charset="-78"/>
              </a:rPr>
              <a:t>4- حدود هشدار بالا و پايين 2± برابر انحراف استاندارد در دو طرف ميانگين مشخص مي‌گردند</a:t>
            </a:r>
            <a:r>
              <a:rPr lang="en-US" sz="2300" dirty="0" smtClean="0">
                <a:cs typeface="B Lotus" pitchFamily="2" charset="-78"/>
              </a:rPr>
              <a:t> </a:t>
            </a:r>
          </a:p>
        </p:txBody>
      </p:sp>
      <p:sp>
        <p:nvSpPr>
          <p:cNvPr id="5" name="WordArt 4"/>
          <p:cNvSpPr>
            <a:spLocks noChangeArrowheads="1" noChangeShapeType="1" noTextEdit="1"/>
          </p:cNvSpPr>
          <p:nvPr/>
        </p:nvSpPr>
        <p:spPr bwMode="auto">
          <a:xfrm>
            <a:off x="3637107" y="341193"/>
            <a:ext cx="2040363" cy="846162"/>
          </a:xfrm>
          <a:prstGeom prst="rect">
            <a:avLst/>
          </a:prstGeom>
        </p:spPr>
        <p:txBody>
          <a:bodyPr wrap="none" fromWordArt="1">
            <a:prstTxWarp prst="textPlain">
              <a:avLst>
                <a:gd name="adj" fmla="val 50000"/>
              </a:avLst>
            </a:prstTxWarp>
          </a:bodyPr>
          <a:lstStyle/>
          <a:p>
            <a:pPr algn="ctr" rtl="1">
              <a:defRPr/>
            </a:pPr>
            <a:r>
              <a:rPr lang="fa-IR" sz="3600" kern="10" dirty="0">
                <a:ln w="1905">
                  <a:solidFill>
                    <a:srgbClr val="008000"/>
                  </a:solidFill>
                </a:ln>
                <a:solidFill>
                  <a:srgbClr val="008000"/>
                </a:solidFill>
                <a:effectLst>
                  <a:innerShdw blurRad="69850" dist="43180" dir="5400000">
                    <a:srgbClr val="000000">
                      <a:alpha val="65000"/>
                    </a:srgbClr>
                  </a:innerShdw>
                </a:effectLst>
                <a:cs typeface="Titr"/>
              </a:rPr>
              <a:t>پايداري </a:t>
            </a: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2979"/>
                                        </p:tgtEl>
                                        <p:attrNameLst>
                                          <p:attrName>style.visibility</p:attrName>
                                        </p:attrNameLst>
                                      </p:cBhvr>
                                      <p:to>
                                        <p:strVal val="visible"/>
                                      </p:to>
                                    </p:set>
                                    <p:animEffect transition="in" filter="fade">
                                      <p:cBhvr>
                                        <p:cTn id="7" dur="2000"/>
                                        <p:tgtEl>
                                          <p:spTgt spid="382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79" grpId="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4003" name="Rectangle 3"/>
          <p:cNvSpPr>
            <a:spLocks noGrp="1" noChangeArrowheads="1"/>
          </p:cNvSpPr>
          <p:nvPr>
            <p:ph idx="1"/>
          </p:nvPr>
        </p:nvSpPr>
        <p:spPr>
          <a:xfrm>
            <a:off x="683568" y="1772816"/>
            <a:ext cx="7944371" cy="4869160"/>
          </a:xfrm>
        </p:spPr>
        <p:txBody>
          <a:bodyPr>
            <a:noAutofit/>
          </a:bodyPr>
          <a:lstStyle/>
          <a:p>
            <a:pPr marL="274320" indent="-274320" algn="r" rtl="1" eaLnBrk="1" fontAlgn="auto" hangingPunct="1">
              <a:spcAft>
                <a:spcPts val="0"/>
              </a:spcAft>
              <a:buFontTx/>
              <a:buBlip>
                <a:blip r:embed="rId3"/>
              </a:buBlip>
              <a:defRPr/>
            </a:pPr>
            <a:r>
              <a:rPr lang="fa-IR" sz="1800" dirty="0" smtClean="0">
                <a:cs typeface="B Lotus" pitchFamily="2" charset="-78"/>
              </a:rPr>
              <a:t>براي تعيين حدود کنترلي خواهيم داشت:</a:t>
            </a:r>
          </a:p>
          <a:p>
            <a:pPr marL="274320" indent="-274320" algn="r" rtl="1" eaLnBrk="1" fontAlgn="auto" hangingPunct="1">
              <a:spcAft>
                <a:spcPts val="0"/>
              </a:spcAft>
              <a:buFontTx/>
              <a:buBlip>
                <a:blip r:embed="rId3"/>
              </a:buBlip>
              <a:defRPr/>
            </a:pPr>
            <a:endParaRPr lang="fa-IR" sz="1800" dirty="0" smtClean="0">
              <a:cs typeface="B Lotus" pitchFamily="2" charset="-78"/>
            </a:endParaRPr>
          </a:p>
          <a:p>
            <a:pPr marL="274320" indent="-274320" algn="r" rtl="1" eaLnBrk="1" fontAlgn="auto" hangingPunct="1">
              <a:spcAft>
                <a:spcPts val="0"/>
              </a:spcAft>
              <a:buFontTx/>
              <a:buNone/>
              <a:defRPr/>
            </a:pPr>
            <a:endParaRPr lang="fa-IR" sz="1800" dirty="0" smtClean="0">
              <a:cs typeface="B Lotus" pitchFamily="2" charset="-78"/>
            </a:endParaRPr>
          </a:p>
          <a:p>
            <a:pPr marL="274320" indent="-274320" algn="r" rtl="1" eaLnBrk="1" fontAlgn="auto" hangingPunct="1">
              <a:spcAft>
                <a:spcPts val="0"/>
              </a:spcAft>
              <a:buFontTx/>
              <a:buBlip>
                <a:blip r:embed="rId3"/>
              </a:buBlip>
              <a:defRPr/>
            </a:pPr>
            <a:endParaRPr lang="fa-IR" sz="1800" dirty="0" smtClean="0">
              <a:cs typeface="B Lotus" pitchFamily="2" charset="-78"/>
            </a:endParaRPr>
          </a:p>
          <a:p>
            <a:pPr marL="274320" indent="-274320" algn="r" rtl="1" eaLnBrk="1" fontAlgn="auto" hangingPunct="1">
              <a:spcAft>
                <a:spcPts val="0"/>
              </a:spcAft>
              <a:buFontTx/>
              <a:buBlip>
                <a:blip r:embed="rId3"/>
              </a:buBlip>
              <a:defRPr/>
            </a:pPr>
            <a:r>
              <a:rPr lang="fa-IR" sz="1800" smtClean="0">
                <a:cs typeface="B Lotus" pitchFamily="2" charset="-78"/>
              </a:rPr>
              <a:t>در </a:t>
            </a:r>
            <a:r>
              <a:rPr lang="fa-IR" sz="1800" dirty="0" smtClean="0">
                <a:cs typeface="B Lotus" pitchFamily="2" charset="-78"/>
              </a:rPr>
              <a:t>روابط فوق         </a:t>
            </a:r>
            <a:r>
              <a:rPr lang="ar-SA" sz="1800" dirty="0" smtClean="0">
                <a:cs typeface="B Lotus" pitchFamily="2" charset="-78"/>
              </a:rPr>
              <a:t>مقدار واقعي جامعه و</a:t>
            </a:r>
            <a:r>
              <a:rPr lang="fa-IR" sz="1800" dirty="0" smtClean="0">
                <a:cs typeface="B Lotus" pitchFamily="2" charset="-78"/>
              </a:rPr>
              <a:t>        انحراف استاندارد جامعه مي‌باشد</a:t>
            </a:r>
          </a:p>
          <a:p>
            <a:pPr marL="274320" indent="-274320" algn="r" rtl="1" eaLnBrk="1" fontAlgn="auto" hangingPunct="1">
              <a:spcAft>
                <a:spcPts val="0"/>
              </a:spcAft>
              <a:buFontTx/>
              <a:buBlip>
                <a:blip r:embed="rId3"/>
              </a:buBlip>
              <a:defRPr/>
            </a:pPr>
            <a:r>
              <a:rPr lang="fa-IR" sz="1800" dirty="0" smtClean="0">
                <a:cs typeface="B Lotus" pitchFamily="2" charset="-78"/>
              </a:rPr>
              <a:t>در صورتي که انحراف استاندارد جامعه مشخص نباشد، انحراف استاندارد  به يکي از دو روش زير قابل محاسبه </a:t>
            </a:r>
            <a:r>
              <a:rPr lang="fa-IR" sz="1800" smtClean="0">
                <a:cs typeface="B Lotus" pitchFamily="2" charset="-78"/>
              </a:rPr>
              <a:t>است:</a:t>
            </a:r>
            <a:endParaRPr lang="en-US" sz="1800" dirty="0" smtClean="0">
              <a:cs typeface="B Lotus" pitchFamily="2" charset="-78"/>
            </a:endParaRPr>
          </a:p>
          <a:p>
            <a:pPr marL="274320" indent="-274320" algn="r" rtl="1" eaLnBrk="1" fontAlgn="auto" hangingPunct="1">
              <a:spcAft>
                <a:spcPts val="0"/>
              </a:spcAft>
              <a:buFontTx/>
              <a:buBlip>
                <a:blip r:embed="rId3"/>
              </a:buBlip>
              <a:defRPr/>
            </a:pPr>
            <a:r>
              <a:rPr lang="ar-SA" sz="1800" dirty="0" smtClean="0">
                <a:cs typeface="B Lotus" pitchFamily="2" charset="-78"/>
              </a:rPr>
              <a:t> </a:t>
            </a:r>
            <a:r>
              <a:rPr lang="fa-IR" sz="1800" dirty="0" smtClean="0">
                <a:cs typeface="B Lotus" pitchFamily="2" charset="-78"/>
              </a:rPr>
              <a:t>محاسبه از طريق رابطه: </a:t>
            </a:r>
          </a:p>
          <a:p>
            <a:pPr marL="274320" indent="-274320" algn="r" rtl="1" eaLnBrk="1" fontAlgn="auto" hangingPunct="1">
              <a:spcAft>
                <a:spcPts val="0"/>
              </a:spcAft>
              <a:buFontTx/>
              <a:buBlip>
                <a:blip r:embed="rId3"/>
              </a:buBlip>
              <a:defRPr/>
            </a:pPr>
            <a:r>
              <a:rPr lang="fa-IR" sz="1800" dirty="0" smtClean="0">
                <a:cs typeface="B Lotus" pitchFamily="2" charset="-78"/>
              </a:rPr>
              <a:t>محاسبه از طريق انحراف استاندارد ادغام‌شده</a:t>
            </a:r>
          </a:p>
          <a:p>
            <a:pPr marL="274320" indent="-274320" algn="r" rtl="1" eaLnBrk="1" fontAlgn="auto" hangingPunct="1">
              <a:spcAft>
                <a:spcPts val="0"/>
              </a:spcAft>
              <a:buFontTx/>
              <a:buNone/>
              <a:defRPr/>
            </a:pPr>
            <a:endParaRPr lang="fa-IR" sz="1800" dirty="0" smtClean="0">
              <a:cs typeface="B Lotus" pitchFamily="2" charset="-78"/>
            </a:endParaRPr>
          </a:p>
        </p:txBody>
      </p:sp>
      <p:sp>
        <p:nvSpPr>
          <p:cNvPr id="28679"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pPr algn="l"/>
            <a:endParaRPr lang="fa-IR"/>
          </a:p>
        </p:txBody>
      </p:sp>
      <p:sp>
        <p:nvSpPr>
          <p:cNvPr id="28680" name="Rectangle 6"/>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pPr algn="l"/>
            <a:endParaRPr lang="fa-IR"/>
          </a:p>
        </p:txBody>
      </p:sp>
      <p:sp>
        <p:nvSpPr>
          <p:cNvPr id="384012" name="Rectangle 12"/>
          <p:cNvSpPr>
            <a:spLocks noChangeArrowheads="1"/>
          </p:cNvSpPr>
          <p:nvPr/>
        </p:nvSpPr>
        <p:spPr bwMode="auto">
          <a:xfrm>
            <a:off x="3181060" y="2244051"/>
            <a:ext cx="2949385" cy="430887"/>
          </a:xfrm>
          <a:prstGeom prst="rect">
            <a:avLst/>
          </a:prstGeom>
          <a:noFill/>
          <a:ln w="9525">
            <a:noFill/>
            <a:miter lim="800000"/>
            <a:headEnd/>
            <a:tailEnd/>
          </a:ln>
          <a:effectLst/>
        </p:spPr>
        <p:txBody>
          <a:bodyPr wrap="square" anchor="ctr">
            <a:spAutoFit/>
          </a:bodyPr>
          <a:lstStyle/>
          <a:p>
            <a:pPr algn="l" rtl="1">
              <a:defRPr/>
            </a:pPr>
            <a:r>
              <a:rPr lang="fa-IR" sz="2200" b="0" dirty="0">
                <a:solidFill>
                  <a:schemeClr val="tx1">
                    <a:lumMod val="50000"/>
                  </a:schemeClr>
                </a:solidFill>
                <a:ea typeface="Times New Roman" pitchFamily="18" charset="0"/>
                <a:cs typeface="Lotus" pitchFamily="2" charset="-78"/>
              </a:rPr>
              <a:t>براي سطح اطمينان </a:t>
            </a:r>
            <a:r>
              <a:rPr lang="en-US" sz="2200" b="0" dirty="0">
                <a:solidFill>
                  <a:schemeClr val="tx1">
                    <a:lumMod val="50000"/>
                  </a:schemeClr>
                </a:solidFill>
                <a:ea typeface="Times New Roman" pitchFamily="18" charset="0"/>
                <a:cs typeface="Lotus" pitchFamily="2" charset="-78"/>
              </a:rPr>
              <a:t>95% </a:t>
            </a:r>
            <a:r>
              <a:rPr lang="fa-IR" sz="2200" b="0" dirty="0">
                <a:solidFill>
                  <a:schemeClr val="tx1">
                    <a:lumMod val="50000"/>
                  </a:schemeClr>
                </a:solidFill>
                <a:ea typeface="Times New Roman" pitchFamily="18" charset="0"/>
                <a:cs typeface="Lotus" pitchFamily="2" charset="-78"/>
              </a:rPr>
              <a:t>	</a:t>
            </a:r>
            <a:endParaRPr lang="fa-IR" sz="2200" b="0" dirty="0">
              <a:solidFill>
                <a:schemeClr val="tx1">
                  <a:lumMod val="50000"/>
                </a:schemeClr>
              </a:solidFill>
              <a:cs typeface="Times New Roman" pitchFamily="18" charset="0"/>
            </a:endParaRPr>
          </a:p>
        </p:txBody>
      </p:sp>
      <p:sp>
        <p:nvSpPr>
          <p:cNvPr id="384013" name="Rectangle 13"/>
          <p:cNvSpPr>
            <a:spLocks noChangeArrowheads="1"/>
          </p:cNvSpPr>
          <p:nvPr/>
        </p:nvSpPr>
        <p:spPr bwMode="auto">
          <a:xfrm>
            <a:off x="3347864" y="2838907"/>
            <a:ext cx="3413299" cy="430887"/>
          </a:xfrm>
          <a:prstGeom prst="rect">
            <a:avLst/>
          </a:prstGeom>
          <a:noFill/>
          <a:ln w="9525" algn="ctr">
            <a:noFill/>
            <a:miter lim="800000"/>
            <a:headEnd/>
            <a:tailEnd/>
          </a:ln>
          <a:effectLst/>
        </p:spPr>
        <p:txBody>
          <a:bodyPr wrap="square" anchor="ctr">
            <a:spAutoFit/>
          </a:bodyPr>
          <a:lstStyle/>
          <a:p>
            <a:pPr algn="l" rtl="1">
              <a:defRPr/>
            </a:pPr>
            <a:r>
              <a:rPr lang="fa-IR" sz="2200" b="0" dirty="0">
                <a:solidFill>
                  <a:schemeClr val="tx1">
                    <a:lumMod val="50000"/>
                  </a:schemeClr>
                </a:solidFill>
                <a:ea typeface="Times New Roman" pitchFamily="18" charset="0"/>
                <a:cs typeface="Lotus" pitchFamily="2" charset="-78"/>
              </a:rPr>
              <a:t>براي سطح اطمينان </a:t>
            </a:r>
            <a:r>
              <a:rPr lang="en-US" sz="2200" b="0" dirty="0">
                <a:solidFill>
                  <a:schemeClr val="tx1">
                    <a:lumMod val="50000"/>
                  </a:schemeClr>
                </a:solidFill>
                <a:ea typeface="Times New Roman" pitchFamily="18" charset="0"/>
                <a:cs typeface="Lotus" pitchFamily="2" charset="-78"/>
              </a:rPr>
              <a:t>99.7% </a:t>
            </a:r>
            <a:r>
              <a:rPr lang="fa-IR" sz="2200" b="0" dirty="0">
                <a:solidFill>
                  <a:schemeClr val="tx1">
                    <a:lumMod val="50000"/>
                  </a:schemeClr>
                </a:solidFill>
                <a:ea typeface="Times New Roman" pitchFamily="18" charset="0"/>
                <a:cs typeface="Lotus" pitchFamily="2" charset="-78"/>
              </a:rPr>
              <a:t>	</a:t>
            </a:r>
            <a:endParaRPr lang="fa-IR" sz="2200" b="0" dirty="0">
              <a:solidFill>
                <a:schemeClr val="tx1">
                  <a:lumMod val="50000"/>
                </a:schemeClr>
              </a:solidFill>
              <a:cs typeface="Lotus" pitchFamily="2" charset="-78"/>
            </a:endParaRPr>
          </a:p>
        </p:txBody>
      </p:sp>
      <p:sp>
        <p:nvSpPr>
          <p:cNvPr id="28683"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a:endParaRPr lang="fa-IR"/>
          </a:p>
        </p:txBody>
      </p:sp>
      <p:sp>
        <p:nvSpPr>
          <p:cNvPr id="28684" name="Rectangle 2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a:endParaRPr lang="fa-IR"/>
          </a:p>
        </p:txBody>
      </p:sp>
      <p:sp>
        <p:nvSpPr>
          <p:cNvPr id="28685"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a:endParaRPr lang="fa-IR"/>
          </a:p>
        </p:txBody>
      </p:sp>
      <p:sp>
        <p:nvSpPr>
          <p:cNvPr id="28686" name="Rectangle 30"/>
          <p:cNvSpPr>
            <a:spLocks noChangeArrowheads="1"/>
          </p:cNvSpPr>
          <p:nvPr/>
        </p:nvSpPr>
        <p:spPr bwMode="auto">
          <a:xfrm>
            <a:off x="0" y="142875"/>
            <a:ext cx="9144000" cy="0"/>
          </a:xfrm>
          <a:prstGeom prst="rect">
            <a:avLst/>
          </a:prstGeom>
          <a:noFill/>
          <a:ln w="9525">
            <a:noFill/>
            <a:miter lim="800000"/>
            <a:headEnd/>
            <a:tailEnd/>
          </a:ln>
        </p:spPr>
        <p:txBody>
          <a:bodyPr wrap="none" anchor="ctr">
            <a:spAutoFit/>
          </a:bodyPr>
          <a:lstStyle/>
          <a:p>
            <a:pPr algn="l"/>
            <a:endParaRPr lang="fa-IR"/>
          </a:p>
        </p:txBody>
      </p:sp>
      <p:sp>
        <p:nvSpPr>
          <p:cNvPr id="28687" name="WordArt 31"/>
          <p:cNvSpPr>
            <a:spLocks noChangeArrowheads="1" noChangeShapeType="1" noTextEdit="1"/>
          </p:cNvSpPr>
          <p:nvPr/>
        </p:nvSpPr>
        <p:spPr bwMode="auto">
          <a:xfrm>
            <a:off x="2044700" y="490538"/>
            <a:ext cx="5461000" cy="585787"/>
          </a:xfrm>
          <a:prstGeom prst="rect">
            <a:avLst/>
          </a:prstGeom>
        </p:spPr>
        <p:txBody>
          <a:bodyPr wrap="none" fromWordArt="1">
            <a:prstTxWarp prst="textPlain">
              <a:avLst>
                <a:gd name="adj" fmla="val 50000"/>
              </a:avLst>
            </a:prstTxWarp>
          </a:bodyPr>
          <a:lstStyle/>
          <a:p>
            <a:pPr algn="ctr" rtl="1"/>
            <a:r>
              <a:rPr lang="fa-IR" sz="3600" kern="10">
                <a:ln w="9525">
                  <a:solidFill>
                    <a:srgbClr val="0C1C42"/>
                  </a:solidFill>
                  <a:round/>
                  <a:headEnd/>
                  <a:tailEnd/>
                </a:ln>
                <a:solidFill>
                  <a:srgbClr val="99CC00"/>
                </a:solidFill>
                <a:effectLst>
                  <a:outerShdw dist="45791" dir="2021404" algn="ctr" rotWithShape="0">
                    <a:srgbClr val="B2B2B2">
                      <a:alpha val="79999"/>
                    </a:srgbClr>
                  </a:outerShdw>
                </a:effectLst>
                <a:latin typeface="Titr"/>
              </a:rPr>
              <a:t> نمودار کنترلي براي مقادير ميانگين </a:t>
            </a:r>
          </a:p>
        </p:txBody>
      </p:sp>
      <p:sp>
        <p:nvSpPr>
          <p:cNvPr id="28688" name="Rectangle 19"/>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fa-IR"/>
          </a:p>
        </p:txBody>
      </p:sp>
      <p:graphicFrame>
        <p:nvGraphicFramePr>
          <p:cNvPr id="28674" name="Object 18"/>
          <p:cNvGraphicFramePr>
            <a:graphicFrameLocks noChangeAspect="1"/>
          </p:cNvGraphicFramePr>
          <p:nvPr>
            <p:extLst>
              <p:ext uri="{D42A27DB-BD31-4B8C-83A1-F6EECF244321}">
                <p14:modId xmlns:p14="http://schemas.microsoft.com/office/powerpoint/2010/main" val="2987154452"/>
              </p:ext>
            </p:extLst>
          </p:nvPr>
        </p:nvGraphicFramePr>
        <p:xfrm>
          <a:off x="1593978" y="2108200"/>
          <a:ext cx="1465263" cy="650875"/>
        </p:xfrm>
        <a:graphic>
          <a:graphicData uri="http://schemas.openxmlformats.org/presentationml/2006/ole">
            <mc:AlternateContent xmlns:mc="http://schemas.openxmlformats.org/markup-compatibility/2006">
              <mc:Choice xmlns:v="urn:schemas-microsoft-com:vml" Requires="v">
                <p:oleObj spid="_x0000_s30010" name="Equation" r:id="rId4" imgW="939800" imgH="419100" progId="Equation.3">
                  <p:embed/>
                </p:oleObj>
              </mc:Choice>
              <mc:Fallback>
                <p:oleObj name="Equation" r:id="rId4" imgW="939800" imgH="419100" progId="Equation.3">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3978" y="2108200"/>
                        <a:ext cx="1465263"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9" name="Rectangle 21"/>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fa-IR"/>
          </a:p>
        </p:txBody>
      </p:sp>
      <p:graphicFrame>
        <p:nvGraphicFramePr>
          <p:cNvPr id="28675" name="Object 20"/>
          <p:cNvGraphicFramePr>
            <a:graphicFrameLocks noChangeAspect="1"/>
          </p:cNvGraphicFramePr>
          <p:nvPr>
            <p:extLst>
              <p:ext uri="{D42A27DB-BD31-4B8C-83A1-F6EECF244321}">
                <p14:modId xmlns:p14="http://schemas.microsoft.com/office/powerpoint/2010/main" val="708982818"/>
              </p:ext>
            </p:extLst>
          </p:nvPr>
        </p:nvGraphicFramePr>
        <p:xfrm>
          <a:off x="1684466" y="2751582"/>
          <a:ext cx="1374775" cy="623888"/>
        </p:xfrm>
        <a:graphic>
          <a:graphicData uri="http://schemas.openxmlformats.org/presentationml/2006/ole">
            <mc:AlternateContent xmlns:mc="http://schemas.openxmlformats.org/markup-compatibility/2006">
              <mc:Choice xmlns:v="urn:schemas-microsoft-com:vml" Requires="v">
                <p:oleObj spid="_x0000_s30011" name="Equation" r:id="rId6" imgW="927100" imgH="419100" progId="Equation.3">
                  <p:embed/>
                </p:oleObj>
              </mc:Choice>
              <mc:Fallback>
                <p:oleObj name="Equation" r:id="rId6" imgW="927100" imgH="419100" progId="Equation.3">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4466" y="2751582"/>
                        <a:ext cx="1374775" cy="623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90" name="Rectangle 2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fa-IR"/>
          </a:p>
        </p:txBody>
      </p:sp>
      <p:graphicFrame>
        <p:nvGraphicFramePr>
          <p:cNvPr id="28676" name="Object 22"/>
          <p:cNvGraphicFramePr>
            <a:graphicFrameLocks noChangeAspect="1"/>
          </p:cNvGraphicFramePr>
          <p:nvPr>
            <p:extLst>
              <p:ext uri="{D42A27DB-BD31-4B8C-83A1-F6EECF244321}">
                <p14:modId xmlns:p14="http://schemas.microsoft.com/office/powerpoint/2010/main" val="2413573103"/>
              </p:ext>
            </p:extLst>
          </p:nvPr>
        </p:nvGraphicFramePr>
        <p:xfrm>
          <a:off x="6761163" y="3375470"/>
          <a:ext cx="428628" cy="612777"/>
        </p:xfrm>
        <a:graphic>
          <a:graphicData uri="http://schemas.openxmlformats.org/presentationml/2006/ole">
            <mc:AlternateContent xmlns:mc="http://schemas.openxmlformats.org/markup-compatibility/2006">
              <mc:Choice xmlns:v="urn:schemas-microsoft-com:vml" Requires="v">
                <p:oleObj spid="_x0000_s30012" name="Equation" r:id="rId8" imgW="190500" imgH="228600" progId="Equation.3">
                  <p:embed/>
                </p:oleObj>
              </mc:Choice>
              <mc:Fallback>
                <p:oleObj name="Equation" r:id="rId8" imgW="190500" imgH="228600" progId="Equation.3">
                  <p:embed/>
                  <p:pic>
                    <p:nvPicPr>
                      <p:cNvPr id="0" name="Object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1163" y="3375470"/>
                        <a:ext cx="428628" cy="6127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91" name="Rectangle 25"/>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fa-IR"/>
          </a:p>
        </p:txBody>
      </p:sp>
      <p:sp>
        <p:nvSpPr>
          <p:cNvPr id="28692" name="Rectangle 27"/>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fa-IR"/>
          </a:p>
        </p:txBody>
      </p:sp>
      <p:graphicFrame>
        <p:nvGraphicFramePr>
          <p:cNvPr id="28677" name="Object 26"/>
          <p:cNvGraphicFramePr>
            <a:graphicFrameLocks noChangeAspect="1"/>
          </p:cNvGraphicFramePr>
          <p:nvPr>
            <p:extLst>
              <p:ext uri="{D42A27DB-BD31-4B8C-83A1-F6EECF244321}">
                <p14:modId xmlns:p14="http://schemas.microsoft.com/office/powerpoint/2010/main" val="3939325502"/>
              </p:ext>
            </p:extLst>
          </p:nvPr>
        </p:nvGraphicFramePr>
        <p:xfrm>
          <a:off x="4867653" y="3618598"/>
          <a:ext cx="500066" cy="428628"/>
        </p:xfrm>
        <a:graphic>
          <a:graphicData uri="http://schemas.openxmlformats.org/presentationml/2006/ole">
            <mc:AlternateContent xmlns:mc="http://schemas.openxmlformats.org/markup-compatibility/2006">
              <mc:Choice xmlns:v="urn:schemas-microsoft-com:vml" Requires="v">
                <p:oleObj spid="_x0000_s30013" name="Equation" r:id="rId10" imgW="152280" imgH="139680" progId="Equation.3">
                  <p:embed/>
                </p:oleObj>
              </mc:Choice>
              <mc:Fallback>
                <p:oleObj name="Equation" r:id="rId10" imgW="152280" imgH="139680" progId="Equation.3">
                  <p:embed/>
                  <p:pic>
                    <p:nvPicPr>
                      <p:cNvPr id="0" name="Object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7653" y="3618598"/>
                        <a:ext cx="500066"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8693" name="Picture 28"/>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5949470" y="4542307"/>
            <a:ext cx="361950" cy="9620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4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400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400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400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840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3"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4" name="AutoShape 5"/>
          <p:cNvSpPr>
            <a:spLocks noChangeAspect="1" noChangeArrowheads="1"/>
          </p:cNvSpPr>
          <p:nvPr/>
        </p:nvSpPr>
        <p:spPr bwMode="auto">
          <a:xfrm>
            <a:off x="611188" y="1452563"/>
            <a:ext cx="8353425" cy="4872037"/>
          </a:xfrm>
          <a:prstGeom prst="rect">
            <a:avLst/>
          </a:prstGeom>
          <a:noFill/>
          <a:ln w="9525">
            <a:noFill/>
            <a:miter lim="800000"/>
            <a:headEnd/>
            <a:tailEnd/>
          </a:ln>
        </p:spPr>
        <p:txBody>
          <a:bodyPr/>
          <a:lstStyle/>
          <a:p>
            <a:pPr algn="l"/>
            <a:endParaRPr lang="fa-IR"/>
          </a:p>
        </p:txBody>
      </p:sp>
      <p:sp>
        <p:nvSpPr>
          <p:cNvPr id="29705" name="Line 6"/>
          <p:cNvSpPr>
            <a:spLocks noChangeShapeType="1"/>
          </p:cNvSpPr>
          <p:nvPr/>
        </p:nvSpPr>
        <p:spPr bwMode="auto">
          <a:xfrm>
            <a:off x="1655763" y="1800225"/>
            <a:ext cx="0" cy="4349750"/>
          </a:xfrm>
          <a:prstGeom prst="line">
            <a:avLst/>
          </a:prstGeom>
          <a:noFill/>
          <a:ln w="44450">
            <a:solidFill>
              <a:srgbClr val="000000"/>
            </a:solidFill>
            <a:round/>
            <a:headEnd/>
            <a:tailEnd/>
          </a:ln>
        </p:spPr>
        <p:txBody>
          <a:bodyPr/>
          <a:lstStyle/>
          <a:p>
            <a:endParaRPr lang="fa-IR"/>
          </a:p>
        </p:txBody>
      </p:sp>
      <p:sp>
        <p:nvSpPr>
          <p:cNvPr id="29706" name="Line 7"/>
          <p:cNvSpPr>
            <a:spLocks noChangeShapeType="1"/>
          </p:cNvSpPr>
          <p:nvPr/>
        </p:nvSpPr>
        <p:spPr bwMode="auto">
          <a:xfrm>
            <a:off x="1655763" y="4062413"/>
            <a:ext cx="5916612" cy="0"/>
          </a:xfrm>
          <a:prstGeom prst="line">
            <a:avLst/>
          </a:prstGeom>
          <a:noFill/>
          <a:ln w="44450">
            <a:solidFill>
              <a:srgbClr val="000000"/>
            </a:solidFill>
            <a:round/>
            <a:headEnd/>
            <a:tailEnd/>
          </a:ln>
        </p:spPr>
        <p:txBody>
          <a:bodyPr/>
          <a:lstStyle/>
          <a:p>
            <a:endParaRPr lang="fa-IR"/>
          </a:p>
        </p:txBody>
      </p:sp>
      <p:sp>
        <p:nvSpPr>
          <p:cNvPr id="29707" name="Line 8"/>
          <p:cNvSpPr>
            <a:spLocks noChangeShapeType="1"/>
          </p:cNvSpPr>
          <p:nvPr/>
        </p:nvSpPr>
        <p:spPr bwMode="auto">
          <a:xfrm>
            <a:off x="1655763" y="2859088"/>
            <a:ext cx="5916612" cy="1587"/>
          </a:xfrm>
          <a:prstGeom prst="line">
            <a:avLst/>
          </a:prstGeom>
          <a:noFill/>
          <a:ln w="44450">
            <a:solidFill>
              <a:srgbClr val="000000"/>
            </a:solidFill>
            <a:round/>
            <a:headEnd/>
            <a:tailEnd/>
          </a:ln>
        </p:spPr>
        <p:txBody>
          <a:bodyPr/>
          <a:lstStyle/>
          <a:p>
            <a:endParaRPr lang="fa-IR"/>
          </a:p>
        </p:txBody>
      </p:sp>
      <p:sp>
        <p:nvSpPr>
          <p:cNvPr id="29708" name="Line 9"/>
          <p:cNvSpPr>
            <a:spLocks noChangeShapeType="1"/>
          </p:cNvSpPr>
          <p:nvPr/>
        </p:nvSpPr>
        <p:spPr bwMode="auto">
          <a:xfrm>
            <a:off x="1655763" y="2147888"/>
            <a:ext cx="5916612" cy="1587"/>
          </a:xfrm>
          <a:prstGeom prst="line">
            <a:avLst/>
          </a:prstGeom>
          <a:noFill/>
          <a:ln w="44450">
            <a:solidFill>
              <a:srgbClr val="000000"/>
            </a:solidFill>
            <a:round/>
            <a:headEnd/>
            <a:tailEnd/>
          </a:ln>
        </p:spPr>
        <p:txBody>
          <a:bodyPr/>
          <a:lstStyle/>
          <a:p>
            <a:endParaRPr lang="fa-IR"/>
          </a:p>
        </p:txBody>
      </p:sp>
      <p:sp>
        <p:nvSpPr>
          <p:cNvPr id="29709" name="Line 10"/>
          <p:cNvSpPr>
            <a:spLocks noChangeShapeType="1"/>
          </p:cNvSpPr>
          <p:nvPr/>
        </p:nvSpPr>
        <p:spPr bwMode="auto">
          <a:xfrm>
            <a:off x="1655763" y="5194300"/>
            <a:ext cx="6091237" cy="0"/>
          </a:xfrm>
          <a:prstGeom prst="line">
            <a:avLst/>
          </a:prstGeom>
          <a:noFill/>
          <a:ln w="44450">
            <a:solidFill>
              <a:srgbClr val="000000"/>
            </a:solidFill>
            <a:round/>
            <a:headEnd/>
            <a:tailEnd/>
          </a:ln>
        </p:spPr>
        <p:txBody>
          <a:bodyPr/>
          <a:lstStyle/>
          <a:p>
            <a:endParaRPr lang="fa-IR"/>
          </a:p>
        </p:txBody>
      </p:sp>
      <p:sp>
        <p:nvSpPr>
          <p:cNvPr id="29710" name="Line 11"/>
          <p:cNvSpPr>
            <a:spLocks noChangeShapeType="1"/>
          </p:cNvSpPr>
          <p:nvPr/>
        </p:nvSpPr>
        <p:spPr bwMode="auto">
          <a:xfrm>
            <a:off x="1655763" y="5861050"/>
            <a:ext cx="6091237" cy="0"/>
          </a:xfrm>
          <a:prstGeom prst="line">
            <a:avLst/>
          </a:prstGeom>
          <a:noFill/>
          <a:ln w="44450">
            <a:solidFill>
              <a:srgbClr val="000000"/>
            </a:solidFill>
            <a:round/>
            <a:headEnd/>
            <a:tailEnd/>
          </a:ln>
        </p:spPr>
        <p:txBody>
          <a:bodyPr/>
          <a:lstStyle/>
          <a:p>
            <a:endParaRPr lang="fa-IR"/>
          </a:p>
        </p:txBody>
      </p:sp>
      <p:sp>
        <p:nvSpPr>
          <p:cNvPr id="29712" name="Text Box 13"/>
          <p:cNvSpPr txBox="1">
            <a:spLocks noChangeArrowheads="1"/>
          </p:cNvSpPr>
          <p:nvPr/>
        </p:nvSpPr>
        <p:spPr bwMode="auto">
          <a:xfrm>
            <a:off x="7631113" y="3946525"/>
            <a:ext cx="695325" cy="522288"/>
          </a:xfrm>
          <a:prstGeom prst="rect">
            <a:avLst/>
          </a:prstGeom>
          <a:solidFill>
            <a:srgbClr val="FFFFFF"/>
          </a:solidFill>
          <a:ln w="9525">
            <a:noFill/>
            <a:miter lim="800000"/>
            <a:headEnd/>
            <a:tailEnd/>
          </a:ln>
        </p:spPr>
        <p:txBody>
          <a:bodyPr/>
          <a:lstStyle/>
          <a:p>
            <a:r>
              <a:rPr lang="fa-IR" sz="2000">
                <a:cs typeface="Lotus" pitchFamily="2" charset="-78"/>
              </a:rPr>
              <a:t>زمان</a:t>
            </a:r>
            <a:endParaRPr lang="en-US" sz="2000"/>
          </a:p>
        </p:txBody>
      </p:sp>
      <p:sp>
        <p:nvSpPr>
          <p:cNvPr id="29713" name="Text Box 14"/>
          <p:cNvSpPr txBox="1">
            <a:spLocks noChangeArrowheads="1"/>
          </p:cNvSpPr>
          <p:nvPr/>
        </p:nvSpPr>
        <p:spPr bwMode="auto">
          <a:xfrm>
            <a:off x="3643306" y="4643446"/>
            <a:ext cx="2784475" cy="360363"/>
          </a:xfrm>
          <a:prstGeom prst="rect">
            <a:avLst/>
          </a:prstGeom>
          <a:solidFill>
            <a:srgbClr val="FFFFFF"/>
          </a:solidFill>
          <a:ln w="9525">
            <a:noFill/>
            <a:miter lim="800000"/>
            <a:headEnd/>
            <a:tailEnd/>
          </a:ln>
        </p:spPr>
        <p:txBody>
          <a:bodyPr/>
          <a:lstStyle/>
          <a:p>
            <a:pPr algn="l"/>
            <a:r>
              <a:rPr lang="fa-IR" sz="2000" dirty="0">
                <a:cs typeface="Lotus" pitchFamily="2" charset="-78"/>
              </a:rPr>
              <a:t>حد پايين هشدار:</a:t>
            </a:r>
            <a:endParaRPr lang="en-US" sz="2000" dirty="0"/>
          </a:p>
        </p:txBody>
      </p:sp>
      <p:sp>
        <p:nvSpPr>
          <p:cNvPr id="29714" name="Text Box 15"/>
          <p:cNvSpPr txBox="1">
            <a:spLocks noChangeArrowheads="1"/>
          </p:cNvSpPr>
          <p:nvPr/>
        </p:nvSpPr>
        <p:spPr bwMode="auto">
          <a:xfrm>
            <a:off x="3643306" y="5357826"/>
            <a:ext cx="2784475" cy="360363"/>
          </a:xfrm>
          <a:prstGeom prst="rect">
            <a:avLst/>
          </a:prstGeom>
          <a:solidFill>
            <a:srgbClr val="FFFFFF"/>
          </a:solidFill>
          <a:ln w="9525">
            <a:noFill/>
            <a:miter lim="800000"/>
            <a:headEnd/>
            <a:tailEnd/>
          </a:ln>
        </p:spPr>
        <p:txBody>
          <a:bodyPr/>
          <a:lstStyle/>
          <a:p>
            <a:pPr algn="l"/>
            <a:r>
              <a:rPr lang="fa-IR" sz="2000" dirty="0">
                <a:cs typeface="Lotus" pitchFamily="2" charset="-78"/>
              </a:rPr>
              <a:t>حد پايين اقدام:</a:t>
            </a:r>
            <a:endParaRPr lang="en-US" sz="2000" dirty="0"/>
          </a:p>
        </p:txBody>
      </p:sp>
      <p:sp>
        <p:nvSpPr>
          <p:cNvPr id="29715" name="Text Box 16"/>
          <p:cNvSpPr txBox="1">
            <a:spLocks noChangeArrowheads="1"/>
          </p:cNvSpPr>
          <p:nvPr/>
        </p:nvSpPr>
        <p:spPr bwMode="auto">
          <a:xfrm>
            <a:off x="2857488" y="2357430"/>
            <a:ext cx="2784475" cy="287337"/>
          </a:xfrm>
          <a:prstGeom prst="rect">
            <a:avLst/>
          </a:prstGeom>
          <a:solidFill>
            <a:srgbClr val="FFFFFF"/>
          </a:solidFill>
          <a:ln w="9525">
            <a:noFill/>
            <a:miter lim="800000"/>
            <a:headEnd/>
            <a:tailEnd/>
          </a:ln>
        </p:spPr>
        <p:txBody>
          <a:bodyPr/>
          <a:lstStyle/>
          <a:p>
            <a:pPr algn="ctr"/>
            <a:r>
              <a:rPr lang="fa-IR" sz="2000" dirty="0">
                <a:cs typeface="Lotus" pitchFamily="2" charset="-78"/>
              </a:rPr>
              <a:t>حد بالاي هشدار:</a:t>
            </a:r>
            <a:endParaRPr lang="en-US" sz="2000" dirty="0"/>
          </a:p>
        </p:txBody>
      </p:sp>
      <p:sp>
        <p:nvSpPr>
          <p:cNvPr id="29716" name="Text Box 17"/>
          <p:cNvSpPr txBox="1">
            <a:spLocks noChangeArrowheads="1"/>
          </p:cNvSpPr>
          <p:nvPr/>
        </p:nvSpPr>
        <p:spPr bwMode="auto">
          <a:xfrm>
            <a:off x="2857488" y="1714488"/>
            <a:ext cx="2784475" cy="144462"/>
          </a:xfrm>
          <a:prstGeom prst="rect">
            <a:avLst/>
          </a:prstGeom>
          <a:solidFill>
            <a:srgbClr val="FFFFFF"/>
          </a:solidFill>
          <a:ln w="9525">
            <a:noFill/>
            <a:miter lim="800000"/>
            <a:headEnd/>
            <a:tailEnd/>
          </a:ln>
        </p:spPr>
        <p:txBody>
          <a:bodyPr/>
          <a:lstStyle/>
          <a:p>
            <a:pPr algn="ctr"/>
            <a:r>
              <a:rPr lang="fa-IR" sz="2000" dirty="0">
                <a:cs typeface="Lotus" pitchFamily="2" charset="-78"/>
              </a:rPr>
              <a:t>حد بالاي اقدام:</a:t>
            </a:r>
            <a:endParaRPr lang="en-US" sz="2000" dirty="0"/>
          </a:p>
        </p:txBody>
      </p:sp>
      <p:sp>
        <p:nvSpPr>
          <p:cNvPr id="29717" name="Text Box 18"/>
          <p:cNvSpPr txBox="1">
            <a:spLocks noChangeArrowheads="1"/>
          </p:cNvSpPr>
          <p:nvPr/>
        </p:nvSpPr>
        <p:spPr bwMode="auto">
          <a:xfrm>
            <a:off x="1643063" y="1452563"/>
            <a:ext cx="184150" cy="457200"/>
          </a:xfrm>
          <a:prstGeom prst="rect">
            <a:avLst/>
          </a:prstGeom>
          <a:solidFill>
            <a:srgbClr val="FFFFFF"/>
          </a:solidFill>
          <a:ln w="9525">
            <a:noFill/>
            <a:miter lim="800000"/>
            <a:headEnd/>
            <a:tailEnd/>
          </a:ln>
        </p:spPr>
        <p:txBody>
          <a:bodyPr wrap="none">
            <a:spAutoFit/>
          </a:bodyPr>
          <a:lstStyle/>
          <a:p>
            <a:endParaRPr lang="fa-IR"/>
          </a:p>
        </p:txBody>
      </p:sp>
      <p:sp>
        <p:nvSpPr>
          <p:cNvPr id="29718" name="Rectangle 20"/>
          <p:cNvSpPr>
            <a:spLocks noChangeArrowheads="1"/>
          </p:cNvSpPr>
          <p:nvPr/>
        </p:nvSpPr>
        <p:spPr bwMode="auto">
          <a:xfrm>
            <a:off x="0" y="3055938"/>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29698" name="Object 19"/>
          <p:cNvGraphicFramePr>
            <a:graphicFrameLocks noChangeAspect="1"/>
          </p:cNvGraphicFramePr>
          <p:nvPr>
            <p:extLst>
              <p:ext uri="{D42A27DB-BD31-4B8C-83A1-F6EECF244321}">
                <p14:modId xmlns:p14="http://schemas.microsoft.com/office/powerpoint/2010/main" val="1547529221"/>
              </p:ext>
            </p:extLst>
          </p:nvPr>
        </p:nvGraphicFramePr>
        <p:xfrm>
          <a:off x="741998" y="3919539"/>
          <a:ext cx="295275" cy="326911"/>
        </p:xfrm>
        <a:graphic>
          <a:graphicData uri="http://schemas.openxmlformats.org/presentationml/2006/ole">
            <mc:AlternateContent xmlns:mc="http://schemas.openxmlformats.org/markup-compatibility/2006">
              <mc:Choice xmlns:v="urn:schemas-microsoft-com:vml" Requires="v">
                <p:oleObj spid="_x0000_s31190" name="Equation" r:id="rId3" imgW="177569" imgH="202936" progId="Equation.3">
                  <p:embed/>
                </p:oleObj>
              </mc:Choice>
              <mc:Fallback>
                <p:oleObj name="Equation" r:id="rId3" imgW="177569" imgH="202936" progId="Equation.3">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998" y="3919539"/>
                        <a:ext cx="295275" cy="326911"/>
                      </a:xfrm>
                      <a:prstGeom prst="rect">
                        <a:avLst/>
                      </a:prstGeom>
                      <a:noFill/>
                      <a:extLst/>
                    </p:spPr>
                  </p:pic>
                </p:oleObj>
              </mc:Fallback>
            </mc:AlternateContent>
          </a:graphicData>
        </a:graphic>
      </p:graphicFrame>
      <p:sp>
        <p:nvSpPr>
          <p:cNvPr id="29719" name="Rectangle 23"/>
          <p:cNvSpPr>
            <a:spLocks noChangeArrowheads="1"/>
          </p:cNvSpPr>
          <p:nvPr/>
        </p:nvSpPr>
        <p:spPr bwMode="auto">
          <a:xfrm>
            <a:off x="0" y="3041650"/>
            <a:ext cx="9144000" cy="0"/>
          </a:xfrm>
          <a:prstGeom prst="rect">
            <a:avLst/>
          </a:prstGeom>
          <a:noFill/>
          <a:ln w="9525">
            <a:noFill/>
            <a:miter lim="800000"/>
            <a:headEnd/>
            <a:tailEnd/>
          </a:ln>
        </p:spPr>
        <p:txBody>
          <a:bodyPr wrap="none" anchor="ctr">
            <a:spAutoFit/>
          </a:bodyPr>
          <a:lstStyle/>
          <a:p>
            <a:pPr algn="l"/>
            <a:endParaRPr lang="fa-IR"/>
          </a:p>
        </p:txBody>
      </p:sp>
      <p:sp>
        <p:nvSpPr>
          <p:cNvPr id="29720" name="Rectangle 24"/>
          <p:cNvSpPr>
            <a:spLocks noChangeArrowheads="1"/>
          </p:cNvSpPr>
          <p:nvPr/>
        </p:nvSpPr>
        <p:spPr bwMode="auto">
          <a:xfrm>
            <a:off x="0" y="3270250"/>
            <a:ext cx="9144000" cy="0"/>
          </a:xfrm>
          <a:prstGeom prst="rect">
            <a:avLst/>
          </a:prstGeom>
          <a:noFill/>
          <a:ln w="9525">
            <a:noFill/>
            <a:miter lim="800000"/>
            <a:headEnd/>
            <a:tailEnd/>
          </a:ln>
        </p:spPr>
        <p:txBody>
          <a:bodyPr wrap="none" anchor="ctr">
            <a:spAutoFit/>
          </a:bodyPr>
          <a:lstStyle/>
          <a:p>
            <a:pPr algn="l"/>
            <a:endParaRPr lang="fa-IR"/>
          </a:p>
        </p:txBody>
      </p:sp>
      <p:sp>
        <p:nvSpPr>
          <p:cNvPr id="29721" name="Rectangle 26"/>
          <p:cNvSpPr>
            <a:spLocks noChangeArrowheads="1"/>
          </p:cNvSpPr>
          <p:nvPr/>
        </p:nvSpPr>
        <p:spPr bwMode="auto">
          <a:xfrm>
            <a:off x="0" y="3041650"/>
            <a:ext cx="9144000" cy="0"/>
          </a:xfrm>
          <a:prstGeom prst="rect">
            <a:avLst/>
          </a:prstGeom>
          <a:noFill/>
          <a:ln w="9525">
            <a:noFill/>
            <a:miter lim="800000"/>
            <a:headEnd/>
            <a:tailEnd/>
          </a:ln>
        </p:spPr>
        <p:txBody>
          <a:bodyPr wrap="none" anchor="ctr">
            <a:spAutoFit/>
          </a:bodyPr>
          <a:lstStyle/>
          <a:p>
            <a:pPr algn="l"/>
            <a:endParaRPr lang="fa-IR"/>
          </a:p>
        </p:txBody>
      </p:sp>
      <p:sp>
        <p:nvSpPr>
          <p:cNvPr id="29722" name="Rectangle 27"/>
          <p:cNvSpPr>
            <a:spLocks noChangeArrowheads="1"/>
          </p:cNvSpPr>
          <p:nvPr/>
        </p:nvSpPr>
        <p:spPr bwMode="auto">
          <a:xfrm>
            <a:off x="0" y="3270250"/>
            <a:ext cx="9144000" cy="0"/>
          </a:xfrm>
          <a:prstGeom prst="rect">
            <a:avLst/>
          </a:prstGeom>
          <a:noFill/>
          <a:ln w="9525">
            <a:noFill/>
            <a:miter lim="800000"/>
            <a:headEnd/>
            <a:tailEnd/>
          </a:ln>
        </p:spPr>
        <p:txBody>
          <a:bodyPr wrap="none" anchor="ctr">
            <a:spAutoFit/>
          </a:bodyPr>
          <a:lstStyle/>
          <a:p>
            <a:pPr algn="l"/>
            <a:endParaRPr lang="fa-IR"/>
          </a:p>
        </p:txBody>
      </p:sp>
      <p:sp>
        <p:nvSpPr>
          <p:cNvPr id="29723" name="Rectangle 29"/>
          <p:cNvSpPr>
            <a:spLocks noChangeArrowheads="1"/>
          </p:cNvSpPr>
          <p:nvPr/>
        </p:nvSpPr>
        <p:spPr bwMode="auto">
          <a:xfrm>
            <a:off x="0" y="304165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29699" name="Object 28"/>
          <p:cNvGraphicFramePr>
            <a:graphicFrameLocks noChangeAspect="1"/>
          </p:cNvGraphicFramePr>
          <p:nvPr>
            <p:extLst>
              <p:ext uri="{D42A27DB-BD31-4B8C-83A1-F6EECF244321}">
                <p14:modId xmlns:p14="http://schemas.microsoft.com/office/powerpoint/2010/main" val="4118218853"/>
              </p:ext>
            </p:extLst>
          </p:nvPr>
        </p:nvGraphicFramePr>
        <p:xfrm>
          <a:off x="1115059" y="3694114"/>
          <a:ext cx="512763" cy="615950"/>
        </p:xfrm>
        <a:graphic>
          <a:graphicData uri="http://schemas.openxmlformats.org/presentationml/2006/ole">
            <mc:AlternateContent xmlns:mc="http://schemas.openxmlformats.org/markup-compatibility/2006">
              <mc:Choice xmlns:v="urn:schemas-microsoft-com:vml" Requires="v">
                <p:oleObj spid="_x0000_s31191" name="Equation" r:id="rId5" imgW="190500" imgH="228600" progId="Equation.3">
                  <p:embed/>
                </p:oleObj>
              </mc:Choice>
              <mc:Fallback>
                <p:oleObj name="Equation" r:id="rId5" imgW="190500" imgH="228600" progId="Equation.3">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059" y="3694114"/>
                        <a:ext cx="512763"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24" name="Rectangle 30"/>
          <p:cNvSpPr>
            <a:spLocks noChangeArrowheads="1"/>
          </p:cNvSpPr>
          <p:nvPr/>
        </p:nvSpPr>
        <p:spPr bwMode="auto">
          <a:xfrm>
            <a:off x="0" y="3270250"/>
            <a:ext cx="9144000" cy="0"/>
          </a:xfrm>
          <a:prstGeom prst="rect">
            <a:avLst/>
          </a:prstGeom>
          <a:noFill/>
          <a:ln w="9525">
            <a:noFill/>
            <a:miter lim="800000"/>
            <a:headEnd/>
            <a:tailEnd/>
          </a:ln>
        </p:spPr>
        <p:txBody>
          <a:bodyPr wrap="none" anchor="ctr">
            <a:spAutoFit/>
          </a:bodyPr>
          <a:lstStyle/>
          <a:p>
            <a:pPr algn="l"/>
            <a:endParaRPr lang="fa-IR"/>
          </a:p>
        </p:txBody>
      </p:sp>
      <p:sp>
        <p:nvSpPr>
          <p:cNvPr id="29725" name="Rectangle 32"/>
          <p:cNvSpPr>
            <a:spLocks noChangeArrowheads="1"/>
          </p:cNvSpPr>
          <p:nvPr/>
        </p:nvSpPr>
        <p:spPr bwMode="auto">
          <a:xfrm>
            <a:off x="0" y="3041650"/>
            <a:ext cx="9144000" cy="0"/>
          </a:xfrm>
          <a:prstGeom prst="rect">
            <a:avLst/>
          </a:prstGeom>
          <a:noFill/>
          <a:ln w="9525">
            <a:noFill/>
            <a:miter lim="800000"/>
            <a:headEnd/>
            <a:tailEnd/>
          </a:ln>
        </p:spPr>
        <p:txBody>
          <a:bodyPr wrap="none" anchor="ctr">
            <a:spAutoFit/>
          </a:bodyPr>
          <a:lstStyle/>
          <a:p>
            <a:pPr algn="l"/>
            <a:endParaRPr lang="fa-IR"/>
          </a:p>
        </p:txBody>
      </p:sp>
      <p:sp>
        <p:nvSpPr>
          <p:cNvPr id="29726" name="Rectangle 35"/>
          <p:cNvSpPr>
            <a:spLocks noChangeArrowheads="1"/>
          </p:cNvSpPr>
          <p:nvPr/>
        </p:nvSpPr>
        <p:spPr bwMode="auto">
          <a:xfrm>
            <a:off x="0" y="3041650"/>
            <a:ext cx="9144000" cy="0"/>
          </a:xfrm>
          <a:prstGeom prst="rect">
            <a:avLst/>
          </a:prstGeom>
          <a:noFill/>
          <a:ln w="9525">
            <a:noFill/>
            <a:miter lim="800000"/>
            <a:headEnd/>
            <a:tailEnd/>
          </a:ln>
        </p:spPr>
        <p:txBody>
          <a:bodyPr wrap="none" anchor="ctr">
            <a:spAutoFit/>
          </a:bodyPr>
          <a:lstStyle/>
          <a:p>
            <a:pPr algn="l"/>
            <a:endParaRPr lang="fa-IR"/>
          </a:p>
        </p:txBody>
      </p:sp>
      <p:sp>
        <p:nvSpPr>
          <p:cNvPr id="29727" name="Rectangle 34"/>
          <p:cNvSpPr>
            <a:spLocks noChangeArrowheads="1"/>
          </p:cNvSpPr>
          <p:nvPr/>
        </p:nvSpPr>
        <p:spPr bwMode="auto">
          <a:xfrm>
            <a:off x="0" y="-273050"/>
            <a:ext cx="9144000" cy="457200"/>
          </a:xfrm>
          <a:prstGeom prst="rect">
            <a:avLst/>
          </a:prstGeom>
          <a:noFill/>
          <a:ln w="9525" algn="ctr">
            <a:noFill/>
            <a:miter lim="800000"/>
            <a:headEnd/>
            <a:tailEnd/>
          </a:ln>
        </p:spPr>
        <p:txBody>
          <a:bodyPr wrap="none" anchor="ctr">
            <a:spAutoFit/>
          </a:bodyPr>
          <a:lstStyle/>
          <a:p>
            <a:endParaRPr lang="fa-IR"/>
          </a:p>
        </p:txBody>
      </p:sp>
      <p:graphicFrame>
        <p:nvGraphicFramePr>
          <p:cNvPr id="29700" name="Object 33"/>
          <p:cNvGraphicFramePr>
            <a:graphicFrameLocks noChangeAspect="1"/>
          </p:cNvGraphicFramePr>
          <p:nvPr>
            <p:extLst>
              <p:ext uri="{D42A27DB-BD31-4B8C-83A1-F6EECF244321}">
                <p14:modId xmlns:p14="http://schemas.microsoft.com/office/powerpoint/2010/main" val="4249770713"/>
              </p:ext>
            </p:extLst>
          </p:nvPr>
        </p:nvGraphicFramePr>
        <p:xfrm>
          <a:off x="218269" y="1815306"/>
          <a:ext cx="1555750" cy="660400"/>
        </p:xfrm>
        <a:graphic>
          <a:graphicData uri="http://schemas.openxmlformats.org/presentationml/2006/ole">
            <mc:AlternateContent xmlns:mc="http://schemas.openxmlformats.org/markup-compatibility/2006">
              <mc:Choice xmlns:v="urn:schemas-microsoft-com:vml" Requires="v">
                <p:oleObj spid="_x0000_s31192" name="Equation" r:id="rId7" imgW="698197" imgH="444307" progId="Equation.3">
                  <p:embed/>
                </p:oleObj>
              </mc:Choice>
              <mc:Fallback>
                <p:oleObj name="Equation" r:id="rId7" imgW="698197" imgH="444307" progId="Equation.3">
                  <p:embed/>
                  <p:pic>
                    <p:nvPicPr>
                      <p:cNvPr id="0" name="Object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269" y="1815306"/>
                        <a:ext cx="155575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28" name="Rectangle 36"/>
          <p:cNvSpPr>
            <a:spLocks noChangeArrowheads="1"/>
          </p:cNvSpPr>
          <p:nvPr/>
        </p:nvSpPr>
        <p:spPr bwMode="auto">
          <a:xfrm>
            <a:off x="0" y="-273050"/>
            <a:ext cx="9144000" cy="457200"/>
          </a:xfrm>
          <a:prstGeom prst="rect">
            <a:avLst/>
          </a:prstGeom>
          <a:noFill/>
          <a:ln w="9525" algn="ctr">
            <a:noFill/>
            <a:miter lim="800000"/>
            <a:headEnd/>
            <a:tailEnd/>
          </a:ln>
        </p:spPr>
        <p:txBody>
          <a:bodyPr wrap="none" anchor="ctr">
            <a:spAutoFit/>
          </a:bodyPr>
          <a:lstStyle/>
          <a:p>
            <a:endParaRPr lang="fa-IR"/>
          </a:p>
        </p:txBody>
      </p:sp>
      <p:graphicFrame>
        <p:nvGraphicFramePr>
          <p:cNvPr id="29701" name="Object 35"/>
          <p:cNvGraphicFramePr>
            <a:graphicFrameLocks noChangeAspect="1"/>
          </p:cNvGraphicFramePr>
          <p:nvPr>
            <p:extLst>
              <p:ext uri="{D42A27DB-BD31-4B8C-83A1-F6EECF244321}">
                <p14:modId xmlns:p14="http://schemas.microsoft.com/office/powerpoint/2010/main" val="861895413"/>
              </p:ext>
            </p:extLst>
          </p:nvPr>
        </p:nvGraphicFramePr>
        <p:xfrm>
          <a:off x="288504" y="2593181"/>
          <a:ext cx="1352550" cy="547688"/>
        </p:xfrm>
        <a:graphic>
          <a:graphicData uri="http://schemas.openxmlformats.org/presentationml/2006/ole">
            <mc:AlternateContent xmlns:mc="http://schemas.openxmlformats.org/markup-compatibility/2006">
              <mc:Choice xmlns:v="urn:schemas-microsoft-com:vml" Requires="v">
                <p:oleObj spid="_x0000_s31193" name="Equation" r:id="rId9" imgW="685800" imgH="419100" progId="Equation.3">
                  <p:embed/>
                </p:oleObj>
              </mc:Choice>
              <mc:Fallback>
                <p:oleObj name="Equation" r:id="rId9" imgW="685800" imgH="419100" progId="Equation.3">
                  <p:embed/>
                  <p:pic>
                    <p:nvPicPr>
                      <p:cNvPr id="0" name="Object 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504" y="2593181"/>
                        <a:ext cx="1352550"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29" name="Rectangle 38"/>
          <p:cNvSpPr>
            <a:spLocks noChangeArrowheads="1"/>
          </p:cNvSpPr>
          <p:nvPr/>
        </p:nvSpPr>
        <p:spPr bwMode="auto">
          <a:xfrm>
            <a:off x="0" y="-273050"/>
            <a:ext cx="9144000" cy="457200"/>
          </a:xfrm>
          <a:prstGeom prst="rect">
            <a:avLst/>
          </a:prstGeom>
          <a:noFill/>
          <a:ln w="9525" algn="ctr">
            <a:noFill/>
            <a:miter lim="800000"/>
            <a:headEnd/>
            <a:tailEnd/>
          </a:ln>
        </p:spPr>
        <p:txBody>
          <a:bodyPr wrap="none" anchor="ctr">
            <a:spAutoFit/>
          </a:bodyPr>
          <a:lstStyle/>
          <a:p>
            <a:endParaRPr lang="fa-IR"/>
          </a:p>
        </p:txBody>
      </p:sp>
      <p:graphicFrame>
        <p:nvGraphicFramePr>
          <p:cNvPr id="29702" name="Object 37"/>
          <p:cNvGraphicFramePr>
            <a:graphicFrameLocks noChangeAspect="1"/>
          </p:cNvGraphicFramePr>
          <p:nvPr>
            <p:extLst>
              <p:ext uri="{D42A27DB-BD31-4B8C-83A1-F6EECF244321}">
                <p14:modId xmlns:p14="http://schemas.microsoft.com/office/powerpoint/2010/main" val="632301141"/>
              </p:ext>
            </p:extLst>
          </p:nvPr>
        </p:nvGraphicFramePr>
        <p:xfrm>
          <a:off x="108744" y="4903740"/>
          <a:ext cx="1616075" cy="693737"/>
        </p:xfrm>
        <a:graphic>
          <a:graphicData uri="http://schemas.openxmlformats.org/presentationml/2006/ole">
            <mc:AlternateContent xmlns:mc="http://schemas.openxmlformats.org/markup-compatibility/2006">
              <mc:Choice xmlns:v="urn:schemas-microsoft-com:vml" Requires="v">
                <p:oleObj spid="_x0000_s31194" name="Equation" r:id="rId11" imgW="647640" imgH="419040" progId="Equation.3">
                  <p:embed/>
                </p:oleObj>
              </mc:Choice>
              <mc:Fallback>
                <p:oleObj name="Equation" r:id="rId11" imgW="647640" imgH="419040" progId="Equation.3">
                  <p:embed/>
                  <p:pic>
                    <p:nvPicPr>
                      <p:cNvPr id="0" name="Object 3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744" y="4903740"/>
                        <a:ext cx="1616075" cy="693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3" name="Object 39"/>
          <p:cNvGraphicFramePr>
            <a:graphicFrameLocks noChangeAspect="1"/>
          </p:cNvGraphicFramePr>
          <p:nvPr>
            <p:extLst>
              <p:ext uri="{D42A27DB-BD31-4B8C-83A1-F6EECF244321}">
                <p14:modId xmlns:p14="http://schemas.microsoft.com/office/powerpoint/2010/main" val="233643316"/>
              </p:ext>
            </p:extLst>
          </p:nvPr>
        </p:nvGraphicFramePr>
        <p:xfrm>
          <a:off x="250032" y="5519737"/>
          <a:ext cx="1474788" cy="636588"/>
        </p:xfrm>
        <a:graphic>
          <a:graphicData uri="http://schemas.openxmlformats.org/presentationml/2006/ole">
            <mc:AlternateContent xmlns:mc="http://schemas.openxmlformats.org/markup-compatibility/2006">
              <mc:Choice xmlns:v="urn:schemas-microsoft-com:vml" Requires="v">
                <p:oleObj spid="_x0000_s31195" name="Equation" r:id="rId13" imgW="647700" imgH="419100" progId="Equation.3">
                  <p:embed/>
                </p:oleObj>
              </mc:Choice>
              <mc:Fallback>
                <p:oleObj name="Equation" r:id="rId13" imgW="647700" imgH="419100" progId="Equation.3">
                  <p:embed/>
                  <p:pic>
                    <p:nvPicPr>
                      <p:cNvPr id="0" name="Object 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0032" y="5519737"/>
                        <a:ext cx="1474788" cy="636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30" name="WordArt 31"/>
          <p:cNvSpPr>
            <a:spLocks noChangeArrowheads="1" noChangeShapeType="1" noTextEdit="1"/>
          </p:cNvSpPr>
          <p:nvPr/>
        </p:nvSpPr>
        <p:spPr bwMode="auto">
          <a:xfrm>
            <a:off x="2044700" y="219075"/>
            <a:ext cx="5461000" cy="584200"/>
          </a:xfrm>
          <a:prstGeom prst="rect">
            <a:avLst/>
          </a:prstGeom>
        </p:spPr>
        <p:txBody>
          <a:bodyPr wrap="none" fromWordArt="1">
            <a:prstTxWarp prst="textPlain">
              <a:avLst>
                <a:gd name="adj" fmla="val 50000"/>
              </a:avLst>
            </a:prstTxWarp>
          </a:bodyPr>
          <a:lstStyle/>
          <a:p>
            <a:pPr algn="ctr" rtl="1"/>
            <a:r>
              <a:rPr lang="fa-IR" sz="3600" kern="10">
                <a:ln w="9525">
                  <a:solidFill>
                    <a:srgbClr val="0C1C42"/>
                  </a:solidFill>
                  <a:round/>
                  <a:headEnd/>
                  <a:tailEnd/>
                </a:ln>
                <a:solidFill>
                  <a:srgbClr val="99CC00"/>
                </a:solidFill>
                <a:effectLst>
                  <a:outerShdw dist="45791" dir="2021404" algn="ctr" rotWithShape="0">
                    <a:srgbClr val="B2B2B2">
                      <a:alpha val="79999"/>
                    </a:srgbClr>
                  </a:outerShdw>
                </a:effectLst>
                <a:latin typeface="Titr"/>
              </a:rPr>
              <a:t> نمودار کنترلي براي مقادير ميانگين </a:t>
            </a:r>
          </a:p>
        </p:txBody>
      </p:sp>
    </p:spTree>
  </p:cSld>
  <p:clrMapOvr>
    <a:masterClrMapping/>
  </p:clrMapOvr>
  <p:transition spd="slow">
    <p:pull dir="ru"/>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7075" name="Rectangle 3"/>
          <p:cNvSpPr>
            <a:spLocks noGrp="1" noChangeArrowheads="1"/>
          </p:cNvSpPr>
          <p:nvPr>
            <p:ph idx="1"/>
          </p:nvPr>
        </p:nvSpPr>
        <p:spPr>
          <a:xfrm>
            <a:off x="1115616" y="2996952"/>
            <a:ext cx="7628334" cy="3272086"/>
          </a:xfrm>
        </p:spPr>
        <p:txBody>
          <a:bodyPr>
            <a:normAutofit/>
          </a:bodyPr>
          <a:lstStyle/>
          <a:p>
            <a:pPr marL="274320" indent="-274320" algn="r" rtl="1" eaLnBrk="1" fontAlgn="auto" hangingPunct="1">
              <a:spcAft>
                <a:spcPts val="0"/>
              </a:spcAft>
              <a:buFontTx/>
              <a:buBlip>
                <a:blip r:embed="rId3"/>
              </a:buBlip>
              <a:defRPr/>
            </a:pPr>
            <a:r>
              <a:rPr lang="fa-IR" dirty="0" smtClean="0">
                <a:cs typeface="B Lotus" pitchFamily="2" charset="-78"/>
              </a:rPr>
              <a:t>اگر نمودار شوارت براي مقادير ميانگين نشان‌دهنده خارج از کنترل بودن فرايند باشد، دو حالت ممکن است وجود داشته باشد.</a:t>
            </a:r>
            <a:r>
              <a:rPr lang="en-US" dirty="0" smtClean="0">
                <a:cs typeface="B Lotus" pitchFamily="2" charset="-78"/>
              </a:rPr>
              <a:t> </a:t>
            </a:r>
            <a:endParaRPr lang="fa-IR" dirty="0" smtClean="0">
              <a:cs typeface="B Lotus" pitchFamily="2" charset="-78"/>
            </a:endParaRPr>
          </a:p>
          <a:p>
            <a:pPr marL="274320" indent="-274320" algn="r" rtl="1" eaLnBrk="1" fontAlgn="auto" hangingPunct="1">
              <a:spcAft>
                <a:spcPts val="0"/>
              </a:spcAft>
              <a:buFontTx/>
              <a:buNone/>
              <a:defRPr/>
            </a:pPr>
            <a:r>
              <a:rPr lang="fa-IR" dirty="0" smtClean="0">
                <a:cs typeface="B Lotus" pitchFamily="2" charset="-78"/>
              </a:rPr>
              <a:t>1- تغيير مقدار ميانگين</a:t>
            </a:r>
          </a:p>
          <a:p>
            <a:pPr marL="274320" indent="-274320" algn="r" rtl="1" eaLnBrk="1" fontAlgn="auto" hangingPunct="1">
              <a:spcAft>
                <a:spcPts val="0"/>
              </a:spcAft>
              <a:buFontTx/>
              <a:buNone/>
              <a:defRPr/>
            </a:pPr>
            <a:r>
              <a:rPr lang="fa-IR" dirty="0" smtClean="0">
                <a:cs typeface="B Lotus" pitchFamily="2" charset="-78"/>
              </a:rPr>
              <a:t>2-ميانگين فرايند تغييري نکرده ولي تغييرات فرايند افزايش يافته</a:t>
            </a:r>
            <a:endParaRPr lang="en-US" dirty="0" smtClean="0">
              <a:cs typeface="B Lotus" pitchFamily="2" charset="-78"/>
            </a:endParaRPr>
          </a:p>
          <a:p>
            <a:pPr marL="274320" indent="-274320" algn="r" rtl="1" eaLnBrk="1" fontAlgn="auto" hangingPunct="1">
              <a:spcAft>
                <a:spcPts val="0"/>
              </a:spcAft>
              <a:buFontTx/>
              <a:buNone/>
              <a:defRPr/>
            </a:pPr>
            <a:r>
              <a:rPr lang="fa-IR" dirty="0" smtClean="0">
                <a:cs typeface="B Lotus" pitchFamily="2" charset="-78"/>
              </a:rPr>
              <a:t>و يا فاصله زياد حدود اخطار و اقدام منجر به عدم شناسايي تغييرات واقعي در مقدار       مي‌شود. </a:t>
            </a:r>
            <a:endParaRPr lang="en-US" dirty="0" smtClean="0">
              <a:cs typeface="B Lotus" pitchFamily="2" charset="-78"/>
            </a:endParaRPr>
          </a:p>
          <a:p>
            <a:pPr marL="274320" indent="-274320" algn="r" rtl="1" eaLnBrk="1" fontAlgn="auto" hangingPunct="1">
              <a:spcAft>
                <a:spcPts val="0"/>
              </a:spcAft>
              <a:buFontTx/>
              <a:buNone/>
              <a:defRPr/>
            </a:pPr>
            <a:endParaRPr lang="en-US" dirty="0" smtClean="0">
              <a:cs typeface="B Lotus" pitchFamily="2" charset="-78"/>
            </a:endParaRPr>
          </a:p>
          <a:p>
            <a:pPr marL="274320" indent="-274320" algn="r" rtl="1" eaLnBrk="1" fontAlgn="auto" hangingPunct="1">
              <a:spcAft>
                <a:spcPts val="0"/>
              </a:spcAft>
              <a:buFontTx/>
              <a:buNone/>
              <a:defRPr/>
            </a:pPr>
            <a:endParaRPr lang="en-US" dirty="0" smtClean="0">
              <a:cs typeface="B Lotus" pitchFamily="2" charset="-78"/>
            </a:endParaRPr>
          </a:p>
        </p:txBody>
      </p:sp>
      <p:sp>
        <p:nvSpPr>
          <p:cNvPr id="3072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a:endParaRPr lang="fa-IR"/>
          </a:p>
        </p:txBody>
      </p:sp>
      <p:sp>
        <p:nvSpPr>
          <p:cNvPr id="30725" name="Rectangle 6"/>
          <p:cNvSpPr>
            <a:spLocks noChangeArrowheads="1"/>
          </p:cNvSpPr>
          <p:nvPr/>
        </p:nvSpPr>
        <p:spPr bwMode="auto">
          <a:xfrm>
            <a:off x="0" y="161925"/>
            <a:ext cx="9144000" cy="0"/>
          </a:xfrm>
          <a:prstGeom prst="rect">
            <a:avLst/>
          </a:prstGeom>
          <a:noFill/>
          <a:ln w="9525">
            <a:noFill/>
            <a:miter lim="800000"/>
            <a:headEnd/>
            <a:tailEnd/>
          </a:ln>
        </p:spPr>
        <p:txBody>
          <a:bodyPr wrap="none" anchor="ctr">
            <a:spAutoFit/>
          </a:bodyPr>
          <a:lstStyle/>
          <a:p>
            <a:pPr algn="l"/>
            <a:endParaRPr lang="fa-IR"/>
          </a:p>
        </p:txBody>
      </p:sp>
      <p:sp>
        <p:nvSpPr>
          <p:cNvPr id="30727" name="WordArt 7"/>
          <p:cNvSpPr>
            <a:spLocks noChangeArrowheads="1" noChangeShapeType="1" noTextEdit="1"/>
          </p:cNvSpPr>
          <p:nvPr/>
        </p:nvSpPr>
        <p:spPr bwMode="auto">
          <a:xfrm>
            <a:off x="2168217" y="345293"/>
            <a:ext cx="4969562" cy="664641"/>
          </a:xfrm>
          <a:prstGeom prst="rect">
            <a:avLst/>
          </a:prstGeom>
        </p:spPr>
        <p:txBody>
          <a:bodyPr wrap="none" fromWordArt="1">
            <a:prstTxWarp prst="textPlain">
              <a:avLst>
                <a:gd name="adj" fmla="val 50000"/>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fa-IR" sz="3600" kern="10" dirty="0">
                <a:ln w="11430"/>
                <a:solidFill>
                  <a:srgbClr val="FFCC00"/>
                </a:solidFill>
                <a:effectLst>
                  <a:outerShdw blurRad="80000" dist="40000" dir="5040000" algn="tl">
                    <a:srgbClr val="000000">
                      <a:alpha val="30000"/>
                    </a:srgbClr>
                  </a:outerShdw>
                </a:effectLst>
                <a:cs typeface="Titr Mazar"/>
              </a:rPr>
              <a:t>نمودارهاي کنترلي دامنه </a:t>
            </a:r>
          </a:p>
        </p:txBody>
      </p:sp>
      <p:graphicFrame>
        <p:nvGraphicFramePr>
          <p:cNvPr id="30722" name="Object 4"/>
          <p:cNvGraphicFramePr>
            <a:graphicFrameLocks noChangeAspect="1"/>
          </p:cNvGraphicFramePr>
          <p:nvPr>
            <p:extLst>
              <p:ext uri="{D42A27DB-BD31-4B8C-83A1-F6EECF244321}">
                <p14:modId xmlns:p14="http://schemas.microsoft.com/office/powerpoint/2010/main" val="4117242761"/>
              </p:ext>
            </p:extLst>
          </p:nvPr>
        </p:nvGraphicFramePr>
        <p:xfrm>
          <a:off x="1811030" y="4869160"/>
          <a:ext cx="357187" cy="403225"/>
        </p:xfrm>
        <a:graphic>
          <a:graphicData uri="http://schemas.openxmlformats.org/presentationml/2006/ole">
            <mc:AlternateContent xmlns:mc="http://schemas.openxmlformats.org/markup-compatibility/2006">
              <mc:Choice xmlns:v="urn:schemas-microsoft-com:vml" Requires="v">
                <p:oleObj spid="_x0000_s31824" name="Equation" r:id="rId4" imgW="139579" imgH="164957" progId="Equation.3">
                  <p:embed/>
                </p:oleObj>
              </mc:Choice>
              <mc:Fallback>
                <p:oleObj name="Equation" r:id="rId4" imgW="139579" imgH="16495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1030" y="4869160"/>
                        <a:ext cx="357187"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87075">
                                            <p:txEl>
                                              <p:pRg st="0" end="0"/>
                                            </p:txEl>
                                          </p:spTgt>
                                        </p:tgtEl>
                                        <p:attrNameLst>
                                          <p:attrName>style.visibility</p:attrName>
                                        </p:attrNameLst>
                                      </p:cBhvr>
                                      <p:to>
                                        <p:strVal val="visible"/>
                                      </p:to>
                                    </p:set>
                                    <p:animEffect transition="in" filter="fade">
                                      <p:cBhvr>
                                        <p:cTn id="7" dur="1000"/>
                                        <p:tgtEl>
                                          <p:spTgt spid="387075">
                                            <p:txEl>
                                              <p:pRg st="0" end="0"/>
                                            </p:txEl>
                                          </p:spTgt>
                                        </p:tgtEl>
                                      </p:cBhvr>
                                    </p:animEffect>
                                    <p:anim calcmode="lin" valueType="num">
                                      <p:cBhvr>
                                        <p:cTn id="8" dur="1000" fill="hold"/>
                                        <p:tgtEl>
                                          <p:spTgt spid="387075">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38707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8707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87075">
                                            <p:txEl>
                                              <p:pRg st="1" end="1"/>
                                            </p:txEl>
                                          </p:spTgt>
                                        </p:tgtEl>
                                        <p:attrNameLst>
                                          <p:attrName>style.visibility</p:attrName>
                                        </p:attrNameLst>
                                      </p:cBhvr>
                                      <p:to>
                                        <p:strVal val="visible"/>
                                      </p:to>
                                    </p:set>
                                    <p:animEffect transition="in" filter="fade">
                                      <p:cBhvr>
                                        <p:cTn id="15" dur="1000"/>
                                        <p:tgtEl>
                                          <p:spTgt spid="387075">
                                            <p:txEl>
                                              <p:pRg st="1" end="1"/>
                                            </p:txEl>
                                          </p:spTgt>
                                        </p:tgtEl>
                                      </p:cBhvr>
                                    </p:animEffect>
                                    <p:anim calcmode="lin" valueType="num">
                                      <p:cBhvr>
                                        <p:cTn id="16" dur="1000" fill="hold"/>
                                        <p:tgtEl>
                                          <p:spTgt spid="387075">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8707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8707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87075">
                                            <p:txEl>
                                              <p:pRg st="2" end="2"/>
                                            </p:txEl>
                                          </p:spTgt>
                                        </p:tgtEl>
                                        <p:attrNameLst>
                                          <p:attrName>style.visibility</p:attrName>
                                        </p:attrNameLst>
                                      </p:cBhvr>
                                      <p:to>
                                        <p:strVal val="visible"/>
                                      </p:to>
                                    </p:set>
                                    <p:animEffect transition="in" filter="fade">
                                      <p:cBhvr>
                                        <p:cTn id="23" dur="1000"/>
                                        <p:tgtEl>
                                          <p:spTgt spid="387075">
                                            <p:txEl>
                                              <p:pRg st="2" end="2"/>
                                            </p:txEl>
                                          </p:spTgt>
                                        </p:tgtEl>
                                      </p:cBhvr>
                                    </p:animEffect>
                                    <p:anim calcmode="lin" valueType="num">
                                      <p:cBhvr>
                                        <p:cTn id="24" dur="1000" fill="hold"/>
                                        <p:tgtEl>
                                          <p:spTgt spid="387075">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87075">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8707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87075">
                                            <p:txEl>
                                              <p:pRg st="3" end="3"/>
                                            </p:txEl>
                                          </p:spTgt>
                                        </p:tgtEl>
                                        <p:attrNameLst>
                                          <p:attrName>style.visibility</p:attrName>
                                        </p:attrNameLst>
                                      </p:cBhvr>
                                      <p:to>
                                        <p:strVal val="visible"/>
                                      </p:to>
                                    </p:set>
                                    <p:animEffect transition="in" filter="fade">
                                      <p:cBhvr>
                                        <p:cTn id="31" dur="1000"/>
                                        <p:tgtEl>
                                          <p:spTgt spid="387075">
                                            <p:txEl>
                                              <p:pRg st="3" end="3"/>
                                            </p:txEl>
                                          </p:spTgt>
                                        </p:tgtEl>
                                      </p:cBhvr>
                                    </p:animEffect>
                                    <p:anim calcmode="lin" valueType="num">
                                      <p:cBhvr>
                                        <p:cTn id="32" dur="1000" fill="hold"/>
                                        <p:tgtEl>
                                          <p:spTgt spid="387075">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87075">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87075">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5" grpId="0" build="p"/>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23" name="Rectangle 3"/>
          <p:cNvSpPr>
            <a:spLocks noGrp="1" noChangeArrowheads="1"/>
          </p:cNvSpPr>
          <p:nvPr>
            <p:ph idx="1"/>
          </p:nvPr>
        </p:nvSpPr>
        <p:spPr>
          <a:xfrm>
            <a:off x="900113" y="1490663"/>
            <a:ext cx="7870825" cy="4873625"/>
          </a:xfrm>
        </p:spPr>
        <p:txBody>
          <a:bodyPr>
            <a:normAutofit/>
          </a:bodyPr>
          <a:lstStyle/>
          <a:p>
            <a:pPr marL="274320" indent="-274320" algn="ctr" eaLnBrk="1" fontAlgn="auto" hangingPunct="1">
              <a:lnSpc>
                <a:spcPct val="200000"/>
              </a:lnSpc>
              <a:spcAft>
                <a:spcPts val="0"/>
              </a:spcAft>
              <a:buFontTx/>
              <a:buNone/>
              <a:defRPr/>
            </a:pPr>
            <a:endParaRPr lang="fa-IR" dirty="0" smtClean="0">
              <a:cs typeface="B Lotus" pitchFamily="2" charset="-78"/>
            </a:endParaRPr>
          </a:p>
          <a:p>
            <a:pPr marL="274320" indent="-274320" algn="ctr" eaLnBrk="1" fontAlgn="auto" hangingPunct="1">
              <a:lnSpc>
                <a:spcPct val="200000"/>
              </a:lnSpc>
              <a:spcAft>
                <a:spcPts val="0"/>
              </a:spcAft>
              <a:buFontTx/>
              <a:buNone/>
              <a:defRPr/>
            </a:pPr>
            <a:r>
              <a:rPr lang="fa-IR" dirty="0" smtClean="0">
                <a:cs typeface="B Lotus" pitchFamily="2" charset="-78"/>
              </a:rPr>
              <a:t>با توجه به احتمال وقوع همزمان تغيير در فرايند يا مقدار ميانگين آن  نياز به پايش تغييرات فرايند و تغييرات مقدار ميانگين به طور جداگانه وجود دارد.</a:t>
            </a:r>
            <a:endParaRPr lang="en-US" dirty="0" smtClean="0">
              <a:cs typeface="B Lotus" pitchFamily="2" charset="-78"/>
            </a:endParaRPr>
          </a:p>
        </p:txBody>
      </p:sp>
      <p:sp>
        <p:nvSpPr>
          <p:cNvPr id="5" name="WordArt 7"/>
          <p:cNvSpPr>
            <a:spLocks noChangeArrowheads="1" noChangeShapeType="1" noTextEdit="1"/>
          </p:cNvSpPr>
          <p:nvPr/>
        </p:nvSpPr>
        <p:spPr bwMode="auto">
          <a:xfrm>
            <a:off x="2168217" y="345293"/>
            <a:ext cx="4969562" cy="664641"/>
          </a:xfrm>
          <a:prstGeom prst="rect">
            <a:avLst/>
          </a:prstGeom>
        </p:spPr>
        <p:txBody>
          <a:bodyPr wrap="none" fromWordArt="1">
            <a:prstTxWarp prst="textPlain">
              <a:avLst>
                <a:gd name="adj" fmla="val 50000"/>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fa-IR" sz="3600" kern="10" dirty="0">
                <a:ln w="11430"/>
                <a:solidFill>
                  <a:srgbClr val="FFCC00"/>
                </a:solidFill>
                <a:effectLst>
                  <a:outerShdw blurRad="80000" dist="40000" dir="5040000" algn="tl">
                    <a:srgbClr val="000000">
                      <a:alpha val="30000"/>
                    </a:srgbClr>
                  </a:outerShdw>
                </a:effectLst>
                <a:cs typeface="Titr Mazar"/>
              </a:rPr>
              <a:t>نمودارهاي کنترلي دامنه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89123">
                                            <p:txEl>
                                              <p:pRg st="1" end="1"/>
                                            </p:txEl>
                                          </p:spTgt>
                                        </p:tgtEl>
                                        <p:attrNameLst>
                                          <p:attrName>style.visibility</p:attrName>
                                        </p:attrNameLst>
                                      </p:cBhvr>
                                      <p:to>
                                        <p:strVal val="visible"/>
                                      </p:to>
                                    </p:set>
                                    <p:anim calcmode="lin" valueType="num">
                                      <p:cBhvr>
                                        <p:cTn id="7" dur="500" fill="hold"/>
                                        <p:tgtEl>
                                          <p:spTgt spid="38912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8912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89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3" grpId="0" build="p"/>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0147" name="Rectangle 3"/>
          <p:cNvSpPr>
            <a:spLocks noGrp="1" noChangeArrowheads="1"/>
          </p:cNvSpPr>
          <p:nvPr>
            <p:ph idx="1"/>
          </p:nvPr>
        </p:nvSpPr>
        <p:spPr>
          <a:xfrm>
            <a:off x="1547663" y="1916832"/>
            <a:ext cx="7264549" cy="4310931"/>
          </a:xfrm>
        </p:spPr>
        <p:txBody>
          <a:bodyPr>
            <a:normAutofit/>
          </a:bodyPr>
          <a:lstStyle/>
          <a:p>
            <a:pPr marL="274320" indent="-274320" algn="r" rtl="1" eaLnBrk="1" fontAlgn="auto" hangingPunct="1">
              <a:lnSpc>
                <a:spcPct val="200000"/>
              </a:lnSpc>
              <a:spcAft>
                <a:spcPts val="0"/>
              </a:spcAft>
              <a:buFontTx/>
              <a:buBlip>
                <a:blip r:embed="rId2"/>
              </a:buBlip>
              <a:defRPr/>
            </a:pPr>
            <a:r>
              <a:rPr lang="fa-IR" sz="2300" dirty="0" smtClean="0">
                <a:cs typeface="B Lotus" pitchFamily="2" charset="-78"/>
              </a:rPr>
              <a:t>تغييرات فرايند يا آناليز، معياري براي کيفيت آن است</a:t>
            </a:r>
          </a:p>
          <a:p>
            <a:pPr marL="274320" indent="-274320" algn="r" rtl="1" eaLnBrk="1" fontAlgn="auto" hangingPunct="1">
              <a:lnSpc>
                <a:spcPct val="200000"/>
              </a:lnSpc>
              <a:spcAft>
                <a:spcPts val="0"/>
              </a:spcAft>
              <a:buFontTx/>
              <a:buBlip>
                <a:blip r:embed="rId2"/>
              </a:buBlip>
              <a:defRPr/>
            </a:pPr>
            <a:r>
              <a:rPr lang="fa-IR" sz="2300" dirty="0" smtClean="0">
                <a:cs typeface="B Lotus" pitchFamily="2" charset="-78"/>
              </a:rPr>
              <a:t>نشان دادن تغييرات فرايند از طريق ترسيم نمودار کنترلي دامنه </a:t>
            </a:r>
          </a:p>
          <a:p>
            <a:pPr marL="274320" indent="-274320" algn="r" rtl="1" eaLnBrk="1" fontAlgn="auto" hangingPunct="1">
              <a:lnSpc>
                <a:spcPct val="200000"/>
              </a:lnSpc>
              <a:spcAft>
                <a:spcPts val="0"/>
              </a:spcAft>
              <a:buFontTx/>
              <a:buBlip>
                <a:blip r:embed="rId2"/>
              </a:buBlip>
              <a:defRPr/>
            </a:pPr>
            <a:r>
              <a:rPr lang="fa-IR" sz="2300" dirty="0" smtClean="0">
                <a:cs typeface="B Lotus" pitchFamily="2" charset="-78"/>
              </a:rPr>
              <a:t>دامنه= بالاترين مقدار- پايين‌ترين مقدار</a:t>
            </a:r>
            <a:endParaRPr lang="en-US" sz="2300" dirty="0" smtClean="0">
              <a:cs typeface="B Lotus" pitchFamily="2" charset="-78"/>
            </a:endParaRPr>
          </a:p>
        </p:txBody>
      </p:sp>
      <p:sp>
        <p:nvSpPr>
          <p:cNvPr id="5" name="WordArt 7"/>
          <p:cNvSpPr>
            <a:spLocks noChangeArrowheads="1" noChangeShapeType="1" noTextEdit="1"/>
          </p:cNvSpPr>
          <p:nvPr/>
        </p:nvSpPr>
        <p:spPr bwMode="auto">
          <a:xfrm>
            <a:off x="2168217" y="345293"/>
            <a:ext cx="4969562" cy="664641"/>
          </a:xfrm>
          <a:prstGeom prst="rect">
            <a:avLst/>
          </a:prstGeom>
        </p:spPr>
        <p:txBody>
          <a:bodyPr wrap="none" fromWordArt="1">
            <a:prstTxWarp prst="textPlain">
              <a:avLst>
                <a:gd name="adj" fmla="val 50000"/>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fa-IR" sz="3600" kern="10" dirty="0">
                <a:ln w="11430"/>
                <a:solidFill>
                  <a:srgbClr val="FFCC00"/>
                </a:solidFill>
                <a:effectLst>
                  <a:outerShdw blurRad="80000" dist="40000" dir="5040000" algn="tl">
                    <a:srgbClr val="000000">
                      <a:alpha val="30000"/>
                    </a:srgbClr>
                  </a:outerShdw>
                </a:effectLst>
                <a:cs typeface="Titr Mazar"/>
              </a:rPr>
              <a:t>نمودارهاي کنترلي دامنه </a:t>
            </a:r>
          </a:p>
        </p:txBody>
      </p:sp>
      <p:pic>
        <p:nvPicPr>
          <p:cNvPr id="173060" name="Picture 5"/>
          <p:cNvPicPr>
            <a:picLocks noChangeAspect="1" noChangeArrowheads="1"/>
          </p:cNvPicPr>
          <p:nvPr/>
        </p:nvPicPr>
        <p:blipFill>
          <a:blip r:embed="rId3"/>
          <a:srcRect/>
          <a:stretch>
            <a:fillRect/>
          </a:stretch>
        </p:blipFill>
        <p:spPr bwMode="auto">
          <a:xfrm>
            <a:off x="1043608" y="3573016"/>
            <a:ext cx="2857500" cy="2409825"/>
          </a:xfrm>
          <a:prstGeom prst="rect">
            <a:avLst/>
          </a:prstGeom>
          <a:noFill/>
          <a:ln w="9525" algn="ctr">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0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0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0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1171" name="Rectangle 3"/>
          <p:cNvSpPr>
            <a:spLocks noGrp="1" noChangeArrowheads="1"/>
          </p:cNvSpPr>
          <p:nvPr>
            <p:ph idx="1"/>
          </p:nvPr>
        </p:nvSpPr>
        <p:spPr>
          <a:xfrm>
            <a:off x="1475656" y="2636912"/>
            <a:ext cx="7390532" cy="3754363"/>
          </a:xfrm>
        </p:spPr>
        <p:txBody>
          <a:bodyPr>
            <a:normAutofit/>
          </a:bodyPr>
          <a:lstStyle/>
          <a:p>
            <a:pPr marL="274320" indent="-274320" algn="r" rtl="1" eaLnBrk="1" fontAlgn="auto" hangingPunct="1">
              <a:lnSpc>
                <a:spcPct val="200000"/>
              </a:lnSpc>
              <a:spcAft>
                <a:spcPts val="0"/>
              </a:spcAft>
              <a:buFontTx/>
              <a:buBlip>
                <a:blip r:embed="rId2"/>
              </a:buBlip>
              <a:defRPr/>
            </a:pPr>
            <a:r>
              <a:rPr lang="fa-IR" dirty="0" smtClean="0">
                <a:cs typeface="B Lotus" pitchFamily="2" charset="-78"/>
              </a:rPr>
              <a:t>داده‌هاي به دست آمده از تکرارها در نموداري که محور عمودي آن برحسب واحد اندازه گيري و محور افقي آن برحسب زمان است رسم مي‌شوند</a:t>
            </a:r>
          </a:p>
          <a:p>
            <a:pPr marL="274320" indent="-274320" algn="r" rtl="1" eaLnBrk="1" fontAlgn="auto" hangingPunct="1">
              <a:lnSpc>
                <a:spcPct val="200000"/>
              </a:lnSpc>
              <a:spcAft>
                <a:spcPts val="0"/>
              </a:spcAft>
              <a:buFontTx/>
              <a:buBlip>
                <a:blip r:embed="rId2"/>
              </a:buBlip>
              <a:defRPr/>
            </a:pPr>
            <a:r>
              <a:rPr lang="fa-IR" dirty="0" smtClean="0">
                <a:cs typeface="B Lotus" pitchFamily="2" charset="-78"/>
              </a:rPr>
              <a:t>ميانگين و انحراف استاندارد براساس داده‌ها محاسبه مي‌شود.</a:t>
            </a:r>
            <a:r>
              <a:rPr lang="en-US" dirty="0" smtClean="0">
                <a:cs typeface="B Lotus" pitchFamily="2" charset="-78"/>
              </a:rPr>
              <a:t>. </a:t>
            </a:r>
          </a:p>
        </p:txBody>
      </p:sp>
      <p:sp>
        <p:nvSpPr>
          <p:cNvPr id="6" name="WordArt 7"/>
          <p:cNvSpPr>
            <a:spLocks noChangeArrowheads="1" noChangeShapeType="1" noTextEdit="1"/>
          </p:cNvSpPr>
          <p:nvPr/>
        </p:nvSpPr>
        <p:spPr bwMode="auto">
          <a:xfrm>
            <a:off x="2168217" y="345293"/>
            <a:ext cx="4969562" cy="664641"/>
          </a:xfrm>
          <a:prstGeom prst="rect">
            <a:avLst/>
          </a:prstGeom>
        </p:spPr>
        <p:txBody>
          <a:bodyPr wrap="none" fromWordArt="1">
            <a:prstTxWarp prst="textPlain">
              <a:avLst>
                <a:gd name="adj" fmla="val 50000"/>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fa-IR" sz="3600" kern="10" dirty="0">
                <a:ln w="11430"/>
                <a:solidFill>
                  <a:srgbClr val="FFCC00"/>
                </a:solidFill>
                <a:effectLst>
                  <a:outerShdw blurRad="80000" dist="40000" dir="5040000" algn="tl">
                    <a:srgbClr val="000000">
                      <a:alpha val="30000"/>
                    </a:srgbClr>
                  </a:outerShdw>
                </a:effectLst>
                <a:cs typeface="Titr Mazar"/>
              </a:rPr>
              <a:t>نمودارهاي کنترلي دامنه </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1171">
                                            <p:txEl>
                                              <p:pRg st="0" end="0"/>
                                            </p:txEl>
                                          </p:spTgt>
                                        </p:tgtEl>
                                        <p:attrNameLst>
                                          <p:attrName>style.visibility</p:attrName>
                                        </p:attrNameLst>
                                      </p:cBhvr>
                                      <p:to>
                                        <p:strVal val="visible"/>
                                      </p:to>
                                    </p:set>
                                    <p:animEffect transition="in" filter="fade">
                                      <p:cBhvr>
                                        <p:cTn id="7" dur="1000">
                                          <p:stCondLst>
                                            <p:cond delay="0"/>
                                          </p:stCondLst>
                                        </p:cTn>
                                        <p:tgtEl>
                                          <p:spTgt spid="391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1171">
                                            <p:txEl>
                                              <p:pRg st="1" end="1"/>
                                            </p:txEl>
                                          </p:spTgt>
                                        </p:tgtEl>
                                        <p:attrNameLst>
                                          <p:attrName>style.visibility</p:attrName>
                                        </p:attrNameLst>
                                      </p:cBhvr>
                                      <p:to>
                                        <p:strVal val="visible"/>
                                      </p:to>
                                    </p:set>
                                    <p:animEffect transition="in" filter="fade">
                                      <p:cBhvr>
                                        <p:cTn id="12" dur="1000">
                                          <p:stCondLst>
                                            <p:cond delay="0"/>
                                          </p:stCondLst>
                                        </p:cTn>
                                        <p:tgtEl>
                                          <p:spTgt spid="391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build="p"/>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1" name="AutoShape 5"/>
          <p:cNvSpPr>
            <a:spLocks noChangeAspect="1" noChangeArrowheads="1"/>
          </p:cNvSpPr>
          <p:nvPr/>
        </p:nvSpPr>
        <p:spPr bwMode="auto">
          <a:xfrm>
            <a:off x="933450" y="1617663"/>
            <a:ext cx="7310438" cy="4264025"/>
          </a:xfrm>
          <a:prstGeom prst="rect">
            <a:avLst/>
          </a:prstGeom>
          <a:noFill/>
          <a:ln w="9525">
            <a:noFill/>
            <a:miter lim="800000"/>
            <a:headEnd/>
            <a:tailEnd/>
          </a:ln>
        </p:spPr>
        <p:txBody>
          <a:bodyPr/>
          <a:lstStyle/>
          <a:p>
            <a:pPr algn="l"/>
            <a:endParaRPr lang="fa-IR"/>
          </a:p>
        </p:txBody>
      </p:sp>
      <p:sp>
        <p:nvSpPr>
          <p:cNvPr id="31752" name="Line 6"/>
          <p:cNvSpPr>
            <a:spLocks noChangeShapeType="1"/>
          </p:cNvSpPr>
          <p:nvPr/>
        </p:nvSpPr>
        <p:spPr bwMode="auto">
          <a:xfrm>
            <a:off x="1847850" y="1922463"/>
            <a:ext cx="0" cy="3806825"/>
          </a:xfrm>
          <a:prstGeom prst="line">
            <a:avLst/>
          </a:prstGeom>
          <a:noFill/>
          <a:ln w="9525">
            <a:solidFill>
              <a:srgbClr val="000000"/>
            </a:solidFill>
            <a:round/>
            <a:headEnd/>
            <a:tailEnd/>
          </a:ln>
        </p:spPr>
        <p:txBody>
          <a:bodyPr/>
          <a:lstStyle/>
          <a:p>
            <a:endParaRPr lang="fa-IR"/>
          </a:p>
        </p:txBody>
      </p:sp>
      <p:sp>
        <p:nvSpPr>
          <p:cNvPr id="31753" name="Line 7"/>
          <p:cNvSpPr>
            <a:spLocks noChangeShapeType="1"/>
          </p:cNvSpPr>
          <p:nvPr/>
        </p:nvSpPr>
        <p:spPr bwMode="auto">
          <a:xfrm>
            <a:off x="1847850" y="3902075"/>
            <a:ext cx="5178425" cy="0"/>
          </a:xfrm>
          <a:prstGeom prst="line">
            <a:avLst/>
          </a:prstGeom>
          <a:noFill/>
          <a:ln w="28575">
            <a:solidFill>
              <a:srgbClr val="000000"/>
            </a:solidFill>
            <a:round/>
            <a:headEnd/>
            <a:tailEnd/>
          </a:ln>
        </p:spPr>
        <p:txBody>
          <a:bodyPr/>
          <a:lstStyle/>
          <a:p>
            <a:endParaRPr lang="fa-IR"/>
          </a:p>
        </p:txBody>
      </p:sp>
      <p:sp>
        <p:nvSpPr>
          <p:cNvPr id="31754" name="Line 8"/>
          <p:cNvSpPr>
            <a:spLocks noChangeShapeType="1"/>
          </p:cNvSpPr>
          <p:nvPr/>
        </p:nvSpPr>
        <p:spPr bwMode="auto">
          <a:xfrm>
            <a:off x="1847850" y="3152775"/>
            <a:ext cx="5178425" cy="1588"/>
          </a:xfrm>
          <a:prstGeom prst="line">
            <a:avLst/>
          </a:prstGeom>
          <a:noFill/>
          <a:ln w="9525">
            <a:solidFill>
              <a:srgbClr val="000000"/>
            </a:solidFill>
            <a:round/>
            <a:headEnd/>
            <a:tailEnd/>
          </a:ln>
        </p:spPr>
        <p:txBody>
          <a:bodyPr/>
          <a:lstStyle/>
          <a:p>
            <a:endParaRPr lang="fa-IR"/>
          </a:p>
        </p:txBody>
      </p:sp>
      <p:sp>
        <p:nvSpPr>
          <p:cNvPr id="31755" name="Line 9"/>
          <p:cNvSpPr>
            <a:spLocks noChangeShapeType="1"/>
          </p:cNvSpPr>
          <p:nvPr/>
        </p:nvSpPr>
        <p:spPr bwMode="auto">
          <a:xfrm>
            <a:off x="1847850" y="2227263"/>
            <a:ext cx="5178425" cy="0"/>
          </a:xfrm>
          <a:prstGeom prst="line">
            <a:avLst/>
          </a:prstGeom>
          <a:noFill/>
          <a:ln w="9525">
            <a:solidFill>
              <a:srgbClr val="000000"/>
            </a:solidFill>
            <a:round/>
            <a:headEnd/>
            <a:tailEnd/>
          </a:ln>
        </p:spPr>
        <p:txBody>
          <a:bodyPr/>
          <a:lstStyle/>
          <a:p>
            <a:endParaRPr lang="fa-IR"/>
          </a:p>
        </p:txBody>
      </p:sp>
      <p:sp>
        <p:nvSpPr>
          <p:cNvPr id="31756" name="Line 10"/>
          <p:cNvSpPr>
            <a:spLocks noChangeShapeType="1"/>
          </p:cNvSpPr>
          <p:nvPr/>
        </p:nvSpPr>
        <p:spPr bwMode="auto">
          <a:xfrm>
            <a:off x="1847850" y="4891088"/>
            <a:ext cx="5329238" cy="1587"/>
          </a:xfrm>
          <a:prstGeom prst="line">
            <a:avLst/>
          </a:prstGeom>
          <a:noFill/>
          <a:ln w="9525">
            <a:solidFill>
              <a:srgbClr val="000000"/>
            </a:solidFill>
            <a:round/>
            <a:headEnd/>
            <a:tailEnd/>
          </a:ln>
        </p:spPr>
        <p:txBody>
          <a:bodyPr/>
          <a:lstStyle/>
          <a:p>
            <a:endParaRPr lang="fa-IR"/>
          </a:p>
        </p:txBody>
      </p:sp>
      <p:sp>
        <p:nvSpPr>
          <p:cNvPr id="31757" name="Line 11"/>
          <p:cNvSpPr>
            <a:spLocks noChangeShapeType="1"/>
          </p:cNvSpPr>
          <p:nvPr/>
        </p:nvSpPr>
        <p:spPr bwMode="auto">
          <a:xfrm>
            <a:off x="1847850" y="5475288"/>
            <a:ext cx="5329238" cy="1587"/>
          </a:xfrm>
          <a:prstGeom prst="line">
            <a:avLst/>
          </a:prstGeom>
          <a:noFill/>
          <a:ln w="9525">
            <a:solidFill>
              <a:srgbClr val="000000"/>
            </a:solidFill>
            <a:round/>
            <a:headEnd/>
            <a:tailEnd/>
          </a:ln>
        </p:spPr>
        <p:txBody>
          <a:bodyPr/>
          <a:lstStyle/>
          <a:p>
            <a:endParaRPr lang="fa-IR"/>
          </a:p>
        </p:txBody>
      </p:sp>
      <p:sp>
        <p:nvSpPr>
          <p:cNvPr id="392205" name="Text Box 13"/>
          <p:cNvSpPr txBox="1">
            <a:spLocks noChangeArrowheads="1"/>
          </p:cNvSpPr>
          <p:nvPr/>
        </p:nvSpPr>
        <p:spPr bwMode="auto">
          <a:xfrm>
            <a:off x="7075488" y="3800475"/>
            <a:ext cx="609600" cy="457200"/>
          </a:xfrm>
          <a:prstGeom prst="rect">
            <a:avLst/>
          </a:prstGeom>
          <a:solidFill>
            <a:srgbClr val="FFFFFF"/>
          </a:solidFill>
          <a:ln w="9525">
            <a:noFill/>
            <a:miter lim="800000"/>
            <a:headEnd/>
            <a:tailEnd/>
          </a:ln>
        </p:spPr>
        <p:txBody>
          <a:bodyPr/>
          <a:lstStyle/>
          <a:p>
            <a:pPr>
              <a:defRPr/>
            </a:pPr>
            <a:r>
              <a:rPr lang="fa-IR" sz="2000">
                <a:effectLst>
                  <a:outerShdw blurRad="38100" dist="38100" dir="2700000" algn="tl">
                    <a:srgbClr val="C0C0C0"/>
                  </a:outerShdw>
                </a:effectLst>
                <a:cs typeface="Lotus" pitchFamily="2" charset="-78"/>
              </a:rPr>
              <a:t>زمان</a:t>
            </a:r>
            <a:endParaRPr lang="en-US" sz="2000" dirty="0">
              <a:effectLst>
                <a:outerShdw blurRad="38100" dist="38100" dir="2700000" algn="tl">
                  <a:srgbClr val="C0C0C0"/>
                </a:outerShdw>
              </a:effectLst>
            </a:endParaRPr>
          </a:p>
        </p:txBody>
      </p:sp>
      <p:sp>
        <p:nvSpPr>
          <p:cNvPr id="31759" name="Rectangle 19"/>
          <p:cNvSpPr>
            <a:spLocks noChangeArrowheads="1"/>
          </p:cNvSpPr>
          <p:nvPr/>
        </p:nvSpPr>
        <p:spPr bwMode="auto">
          <a:xfrm>
            <a:off x="0" y="2732088"/>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31746" name="Object 18"/>
          <p:cNvGraphicFramePr>
            <a:graphicFrameLocks noChangeAspect="1"/>
          </p:cNvGraphicFramePr>
          <p:nvPr/>
        </p:nvGraphicFramePr>
        <p:xfrm>
          <a:off x="2124075" y="1536700"/>
          <a:ext cx="719138" cy="515938"/>
        </p:xfrm>
        <a:graphic>
          <a:graphicData uri="http://schemas.openxmlformats.org/presentationml/2006/ole">
            <mc:AlternateContent xmlns:mc="http://schemas.openxmlformats.org/markup-compatibility/2006">
              <mc:Choice xmlns:v="urn:schemas-microsoft-com:vml" Requires="v">
                <p:oleObj spid="_x0000_s33160" name="Equation" r:id="rId3" imgW="304668" imgH="241195" progId="Equation.3">
                  <p:embed/>
                </p:oleObj>
              </mc:Choice>
              <mc:Fallback>
                <p:oleObj name="Equation" r:id="rId3" imgW="304668" imgH="241195" progId="Equation.3">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536700"/>
                        <a:ext cx="719138"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0" name="Rectangle 20"/>
          <p:cNvSpPr>
            <a:spLocks noChangeArrowheads="1"/>
          </p:cNvSpPr>
          <p:nvPr/>
        </p:nvSpPr>
        <p:spPr bwMode="auto">
          <a:xfrm>
            <a:off x="0" y="2951163"/>
            <a:ext cx="9144000" cy="0"/>
          </a:xfrm>
          <a:prstGeom prst="rect">
            <a:avLst/>
          </a:prstGeom>
          <a:noFill/>
          <a:ln w="9525">
            <a:noFill/>
            <a:miter lim="800000"/>
            <a:headEnd/>
            <a:tailEnd/>
          </a:ln>
        </p:spPr>
        <p:txBody>
          <a:bodyPr wrap="none" anchor="ctr">
            <a:spAutoFit/>
          </a:bodyPr>
          <a:lstStyle/>
          <a:p>
            <a:pPr algn="l"/>
            <a:endParaRPr lang="fa-IR"/>
          </a:p>
        </p:txBody>
      </p:sp>
      <p:sp>
        <p:nvSpPr>
          <p:cNvPr id="31761" name="Rectangle 22"/>
          <p:cNvSpPr>
            <a:spLocks noChangeArrowheads="1"/>
          </p:cNvSpPr>
          <p:nvPr/>
        </p:nvSpPr>
        <p:spPr bwMode="auto">
          <a:xfrm>
            <a:off x="0" y="2722563"/>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31747" name="Object 21"/>
          <p:cNvGraphicFramePr>
            <a:graphicFrameLocks noChangeAspect="1"/>
          </p:cNvGraphicFramePr>
          <p:nvPr/>
        </p:nvGraphicFramePr>
        <p:xfrm>
          <a:off x="2122488" y="2605088"/>
          <a:ext cx="649287" cy="523875"/>
        </p:xfrm>
        <a:graphic>
          <a:graphicData uri="http://schemas.openxmlformats.org/presentationml/2006/ole">
            <mc:AlternateContent xmlns:mc="http://schemas.openxmlformats.org/markup-compatibility/2006">
              <mc:Choice xmlns:v="urn:schemas-microsoft-com:vml" Requires="v">
                <p:oleObj spid="_x0000_s33161" name="Equation" r:id="rId5" imgW="291973" imgH="241195" progId="Equation.3">
                  <p:embed/>
                </p:oleObj>
              </mc:Choice>
              <mc:Fallback>
                <p:oleObj name="Equation" r:id="rId5" imgW="291973" imgH="241195" progId="Equation.3">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2488" y="2605088"/>
                        <a:ext cx="649287"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2" name="Rectangle 23"/>
          <p:cNvSpPr>
            <a:spLocks noChangeArrowheads="1"/>
          </p:cNvSpPr>
          <p:nvPr/>
        </p:nvSpPr>
        <p:spPr bwMode="auto">
          <a:xfrm>
            <a:off x="0" y="2960688"/>
            <a:ext cx="9144000" cy="0"/>
          </a:xfrm>
          <a:prstGeom prst="rect">
            <a:avLst/>
          </a:prstGeom>
          <a:noFill/>
          <a:ln w="9525">
            <a:noFill/>
            <a:miter lim="800000"/>
            <a:headEnd/>
            <a:tailEnd/>
          </a:ln>
        </p:spPr>
        <p:txBody>
          <a:bodyPr wrap="none" anchor="ctr">
            <a:spAutoFit/>
          </a:bodyPr>
          <a:lstStyle/>
          <a:p>
            <a:pPr algn="l"/>
            <a:endParaRPr lang="fa-IR"/>
          </a:p>
        </p:txBody>
      </p:sp>
      <p:sp>
        <p:nvSpPr>
          <p:cNvPr id="31763" name="Rectangle 25"/>
          <p:cNvSpPr>
            <a:spLocks noChangeArrowheads="1"/>
          </p:cNvSpPr>
          <p:nvPr/>
        </p:nvSpPr>
        <p:spPr bwMode="auto">
          <a:xfrm>
            <a:off x="0" y="2741613"/>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31748" name="Object 24"/>
          <p:cNvGraphicFramePr>
            <a:graphicFrameLocks noChangeAspect="1"/>
          </p:cNvGraphicFramePr>
          <p:nvPr/>
        </p:nvGraphicFramePr>
        <p:xfrm>
          <a:off x="2195513" y="3417888"/>
          <a:ext cx="328612" cy="431800"/>
        </p:xfrm>
        <a:graphic>
          <a:graphicData uri="http://schemas.openxmlformats.org/presentationml/2006/ole">
            <mc:AlternateContent xmlns:mc="http://schemas.openxmlformats.org/markup-compatibility/2006">
              <mc:Choice xmlns:v="urn:schemas-microsoft-com:vml" Requires="v">
                <p:oleObj spid="_x0000_s33162" name="Equation" r:id="rId7" imgW="152280" imgH="203040" progId="Equation.3">
                  <p:embed/>
                </p:oleObj>
              </mc:Choice>
              <mc:Fallback>
                <p:oleObj name="Equation" r:id="rId7" imgW="152280" imgH="203040" progId="Equation.3">
                  <p:embed/>
                  <p:pic>
                    <p:nvPicPr>
                      <p:cNvPr id="0"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5513" y="3417888"/>
                        <a:ext cx="328612"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4" name="Rectangle 28"/>
          <p:cNvSpPr>
            <a:spLocks noChangeArrowheads="1"/>
          </p:cNvSpPr>
          <p:nvPr/>
        </p:nvSpPr>
        <p:spPr bwMode="auto">
          <a:xfrm>
            <a:off x="0" y="2722563"/>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31749" name="Object 27"/>
          <p:cNvGraphicFramePr>
            <a:graphicFrameLocks noChangeAspect="1"/>
          </p:cNvGraphicFramePr>
          <p:nvPr/>
        </p:nvGraphicFramePr>
        <p:xfrm>
          <a:off x="2124075" y="4289425"/>
          <a:ext cx="576263" cy="496888"/>
        </p:xfrm>
        <a:graphic>
          <a:graphicData uri="http://schemas.openxmlformats.org/presentationml/2006/ole">
            <mc:AlternateContent xmlns:mc="http://schemas.openxmlformats.org/markup-compatibility/2006">
              <mc:Choice xmlns:v="urn:schemas-microsoft-com:vml" Requires="v">
                <p:oleObj spid="_x0000_s33163" name="Equation" r:id="rId9" imgW="279279" imgH="241195" progId="Equation.3">
                  <p:embed/>
                </p:oleObj>
              </mc:Choice>
              <mc:Fallback>
                <p:oleObj name="Equation" r:id="rId9" imgW="279279" imgH="241195" progId="Equation.3">
                  <p:embed/>
                  <p:pic>
                    <p:nvPicPr>
                      <p:cNvPr id="0" name="Object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4075" y="4289425"/>
                        <a:ext cx="576263" cy="496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5" name="Rectangle 29"/>
          <p:cNvSpPr>
            <a:spLocks noChangeArrowheads="1"/>
          </p:cNvSpPr>
          <p:nvPr/>
        </p:nvSpPr>
        <p:spPr bwMode="auto">
          <a:xfrm>
            <a:off x="0" y="2960688"/>
            <a:ext cx="9144000" cy="0"/>
          </a:xfrm>
          <a:prstGeom prst="rect">
            <a:avLst/>
          </a:prstGeom>
          <a:noFill/>
          <a:ln w="9525">
            <a:noFill/>
            <a:miter lim="800000"/>
            <a:headEnd/>
            <a:tailEnd/>
          </a:ln>
        </p:spPr>
        <p:txBody>
          <a:bodyPr wrap="none" anchor="ctr">
            <a:spAutoFit/>
          </a:bodyPr>
          <a:lstStyle/>
          <a:p>
            <a:pPr algn="l"/>
            <a:endParaRPr lang="fa-IR"/>
          </a:p>
        </p:txBody>
      </p:sp>
      <p:sp>
        <p:nvSpPr>
          <p:cNvPr id="31766" name="Rectangle 31"/>
          <p:cNvSpPr>
            <a:spLocks noChangeArrowheads="1"/>
          </p:cNvSpPr>
          <p:nvPr/>
        </p:nvSpPr>
        <p:spPr bwMode="auto">
          <a:xfrm>
            <a:off x="0" y="2713038"/>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31750" name="Object 30"/>
          <p:cNvGraphicFramePr>
            <a:graphicFrameLocks noChangeAspect="1"/>
          </p:cNvGraphicFramePr>
          <p:nvPr/>
        </p:nvGraphicFramePr>
        <p:xfrm>
          <a:off x="2124075" y="4941888"/>
          <a:ext cx="647700" cy="563562"/>
        </p:xfrm>
        <a:graphic>
          <a:graphicData uri="http://schemas.openxmlformats.org/presentationml/2006/ole">
            <mc:AlternateContent xmlns:mc="http://schemas.openxmlformats.org/markup-compatibility/2006">
              <mc:Choice xmlns:v="urn:schemas-microsoft-com:vml" Requires="v">
                <p:oleObj spid="_x0000_s33164" name="Equation" r:id="rId11" imgW="291973" imgH="253890" progId="Equation.3">
                  <p:embed/>
                </p:oleObj>
              </mc:Choice>
              <mc:Fallback>
                <p:oleObj name="Equation" r:id="rId11" imgW="291973" imgH="253890" progId="Equation.3">
                  <p:embed/>
                  <p:pic>
                    <p:nvPicPr>
                      <p:cNvPr id="0" name="Object 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24075" y="4941888"/>
                        <a:ext cx="647700" cy="563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7" name="Rectangle 32"/>
          <p:cNvSpPr>
            <a:spLocks noChangeArrowheads="1"/>
          </p:cNvSpPr>
          <p:nvPr/>
        </p:nvSpPr>
        <p:spPr bwMode="auto">
          <a:xfrm>
            <a:off x="0" y="2970213"/>
            <a:ext cx="9144000" cy="0"/>
          </a:xfrm>
          <a:prstGeom prst="rect">
            <a:avLst/>
          </a:prstGeom>
          <a:noFill/>
          <a:ln w="9525">
            <a:noFill/>
            <a:miter lim="800000"/>
            <a:headEnd/>
            <a:tailEnd/>
          </a:ln>
        </p:spPr>
        <p:txBody>
          <a:bodyPr wrap="none" anchor="ctr">
            <a:spAutoFit/>
          </a:bodyPr>
          <a:lstStyle/>
          <a:p>
            <a:pPr algn="l"/>
            <a:endParaRPr lang="fa-IR"/>
          </a:p>
        </p:txBody>
      </p:sp>
      <p:sp>
        <p:nvSpPr>
          <p:cNvPr id="32" name="WordArt 7"/>
          <p:cNvSpPr>
            <a:spLocks noChangeArrowheads="1" noChangeShapeType="1" noTextEdit="1"/>
          </p:cNvSpPr>
          <p:nvPr/>
        </p:nvSpPr>
        <p:spPr bwMode="auto">
          <a:xfrm>
            <a:off x="2359286" y="232012"/>
            <a:ext cx="4860380" cy="627798"/>
          </a:xfrm>
          <a:prstGeom prst="rect">
            <a:avLst/>
          </a:prstGeom>
        </p:spPr>
        <p:txBody>
          <a:bodyPr wrap="none" fromWordArt="1">
            <a:prstTxWarp prst="textPlain">
              <a:avLst>
                <a:gd name="adj" fmla="val 50000"/>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fa-IR" sz="3600" kern="10" dirty="0">
                <a:ln w="11430">
                  <a:solidFill>
                    <a:schemeClr val="tx1">
                      <a:lumMod val="50000"/>
                    </a:schemeClr>
                  </a:solidFill>
                </a:ln>
                <a:solidFill>
                  <a:srgbClr val="0066FF"/>
                </a:solidFill>
                <a:effectLst>
                  <a:outerShdw blurRad="80000" dist="40000" dir="5040000" algn="tl">
                    <a:srgbClr val="000000">
                      <a:alpha val="30000"/>
                    </a:srgbClr>
                  </a:outerShdw>
                </a:effectLst>
                <a:cs typeface="Titr Mazar"/>
              </a:rPr>
              <a:t>نمودارهاي کنترلي دامنه </a:t>
            </a:r>
          </a:p>
        </p:txBody>
      </p:sp>
    </p:spTree>
  </p:cSld>
  <p:clrMapOvr>
    <a:masterClrMapping/>
  </p:clrMapOvr>
  <p:transition spd="slow">
    <p:pull/>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3219" name="Rectangle 3"/>
          <p:cNvSpPr>
            <a:spLocks noGrp="1" noChangeArrowheads="1"/>
          </p:cNvSpPr>
          <p:nvPr>
            <p:ph type="body" sz="half" idx="1"/>
          </p:nvPr>
        </p:nvSpPr>
        <p:spPr>
          <a:xfrm>
            <a:off x="611560" y="1844824"/>
            <a:ext cx="8259390" cy="4609951"/>
          </a:xfrm>
        </p:spPr>
        <p:txBody>
          <a:bodyPr>
            <a:normAutofit/>
          </a:bodyPr>
          <a:lstStyle/>
          <a:p>
            <a:pPr algn="just" rtl="1">
              <a:lnSpc>
                <a:spcPct val="200000"/>
              </a:lnSpc>
              <a:defRPr/>
            </a:pPr>
            <a:r>
              <a:rPr lang="fa-IR" dirty="0" smtClean="0">
                <a:solidFill>
                  <a:schemeClr val="tx1">
                    <a:lumMod val="50000"/>
                  </a:schemeClr>
                </a:solidFill>
                <a:cs typeface="B Lotus" pitchFamily="2" charset="-78"/>
              </a:rPr>
              <a:t>تفاوت اصلي بين اين دو نمودار اين است که در نمودار کنترلي دامنه فواصل مربوط به حدود هشدار و اقدام نسبت به خط مرکزي    متقارن نمي‌باشد. محل خطوط اقدام و هشدار با توجه به مقدار      و استفاده از ضرايب مندرج در جداول آماري مرتبط تعيين مي‌شود که مقدار اين عوامل با توجه به حجم نمونه، </a:t>
            </a:r>
            <a:r>
              <a:rPr lang="en-US" dirty="0" smtClean="0">
                <a:solidFill>
                  <a:schemeClr val="tx1">
                    <a:lumMod val="50000"/>
                  </a:schemeClr>
                </a:solidFill>
                <a:cs typeface="B Lotus" pitchFamily="2" charset="-78"/>
              </a:rPr>
              <a:t>n</a:t>
            </a:r>
            <a:r>
              <a:rPr lang="fa-IR" dirty="0" smtClean="0">
                <a:solidFill>
                  <a:schemeClr val="tx1">
                    <a:lumMod val="50000"/>
                  </a:schemeClr>
                </a:solidFill>
                <a:cs typeface="B Lotus" pitchFamily="2" charset="-78"/>
              </a:rPr>
              <a:t> متفاوت است.</a:t>
            </a:r>
            <a:endParaRPr lang="en-US" dirty="0" smtClean="0">
              <a:solidFill>
                <a:schemeClr val="tx1">
                  <a:lumMod val="50000"/>
                </a:schemeClr>
              </a:solidFill>
              <a:cs typeface="B Lotus" pitchFamily="2" charset="-78"/>
            </a:endParaRPr>
          </a:p>
        </p:txBody>
      </p:sp>
      <p:graphicFrame>
        <p:nvGraphicFramePr>
          <p:cNvPr id="32770" name="Object 13"/>
          <p:cNvGraphicFramePr>
            <a:graphicFrameLocks noGrp="1" noChangeAspect="1"/>
          </p:cNvGraphicFramePr>
          <p:nvPr>
            <p:ph sz="half" idx="2"/>
            <p:extLst>
              <p:ext uri="{D42A27DB-BD31-4B8C-83A1-F6EECF244321}">
                <p14:modId xmlns:p14="http://schemas.microsoft.com/office/powerpoint/2010/main" val="936173013"/>
              </p:ext>
            </p:extLst>
          </p:nvPr>
        </p:nvGraphicFramePr>
        <p:xfrm>
          <a:off x="899592" y="2554624"/>
          <a:ext cx="376237" cy="501650"/>
        </p:xfrm>
        <a:graphic>
          <a:graphicData uri="http://schemas.openxmlformats.org/presentationml/2006/ole">
            <mc:AlternateContent xmlns:mc="http://schemas.openxmlformats.org/markup-compatibility/2006">
              <mc:Choice xmlns:v="urn:schemas-microsoft-com:vml" Requires="v">
                <p:oleObj spid="_x0000_s33952" name="Equation" r:id="rId3" imgW="152268" imgH="203024" progId="Equation.3">
                  <p:embed/>
                </p:oleObj>
              </mc:Choice>
              <mc:Fallback>
                <p:oleObj name="Equation" r:id="rId3" imgW="152268" imgH="203024" progId="Equation.3">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554624"/>
                        <a:ext cx="376237"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3" name="Rectangle 6"/>
          <p:cNvSpPr>
            <a:spLocks noChangeArrowheads="1"/>
          </p:cNvSpPr>
          <p:nvPr/>
        </p:nvSpPr>
        <p:spPr bwMode="auto">
          <a:xfrm>
            <a:off x="0" y="3529013"/>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32771" name="Object 7"/>
          <p:cNvGraphicFramePr>
            <a:graphicFrameLocks noChangeAspect="1"/>
          </p:cNvGraphicFramePr>
          <p:nvPr>
            <p:extLst>
              <p:ext uri="{D42A27DB-BD31-4B8C-83A1-F6EECF244321}">
                <p14:modId xmlns:p14="http://schemas.microsoft.com/office/powerpoint/2010/main" val="3880295285"/>
              </p:ext>
            </p:extLst>
          </p:nvPr>
        </p:nvGraphicFramePr>
        <p:xfrm>
          <a:off x="6156176" y="2620046"/>
          <a:ext cx="354013" cy="465138"/>
        </p:xfrm>
        <a:graphic>
          <a:graphicData uri="http://schemas.openxmlformats.org/presentationml/2006/ole">
            <mc:AlternateContent xmlns:mc="http://schemas.openxmlformats.org/markup-compatibility/2006">
              <mc:Choice xmlns:v="urn:schemas-microsoft-com:vml" Requires="v">
                <p:oleObj spid="_x0000_s33953" name="Equation" r:id="rId5" imgW="152268" imgH="203024" progId="Equation.3">
                  <p:embed/>
                </p:oleObj>
              </mc:Choice>
              <mc:Fallback>
                <p:oleObj name="Equation" r:id="rId5" imgW="152268" imgH="203024"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620046"/>
                        <a:ext cx="354013" cy="46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WordArt 7"/>
          <p:cNvSpPr>
            <a:spLocks noChangeArrowheads="1" noChangeShapeType="1" noTextEdit="1"/>
          </p:cNvSpPr>
          <p:nvPr/>
        </p:nvSpPr>
        <p:spPr bwMode="auto">
          <a:xfrm>
            <a:off x="2345639" y="341195"/>
            <a:ext cx="4860380" cy="627798"/>
          </a:xfrm>
          <a:prstGeom prst="rect">
            <a:avLst/>
          </a:prstGeom>
        </p:spPr>
        <p:txBody>
          <a:bodyPr wrap="none" fromWordArt="1">
            <a:prstTxWarp prst="textPlain">
              <a:avLst>
                <a:gd name="adj" fmla="val 50000"/>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fa-IR" sz="3600" kern="10" dirty="0">
                <a:ln w="11430">
                  <a:solidFill>
                    <a:schemeClr val="tx1">
                      <a:lumMod val="50000"/>
                    </a:schemeClr>
                  </a:solidFill>
                </a:ln>
                <a:solidFill>
                  <a:srgbClr val="0066FF"/>
                </a:solidFill>
                <a:effectLst>
                  <a:outerShdw blurRad="80000" dist="40000" dir="5040000" algn="tl">
                    <a:srgbClr val="000000">
                      <a:alpha val="30000"/>
                    </a:srgbClr>
                  </a:outerShdw>
                </a:effectLst>
                <a:cs typeface="Titr Mazar"/>
              </a:rPr>
              <a:t>نمودارهاي کنترلي دامنه </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anim calcmode="lin" valueType="num">
                                      <p:cBhvr>
                                        <p:cTn id="7" dur="500" fill="hold"/>
                                        <p:tgtEl>
                                          <p:spTgt spid="3932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32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93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build="p"/>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4243" name="Rectangle 3"/>
          <p:cNvSpPr>
            <a:spLocks noGrp="1" noChangeArrowheads="1"/>
          </p:cNvSpPr>
          <p:nvPr>
            <p:ph idx="1"/>
          </p:nvPr>
        </p:nvSpPr>
        <p:spPr>
          <a:xfrm>
            <a:off x="539552" y="1988840"/>
            <a:ext cx="8026598" cy="7512390"/>
          </a:xfrm>
        </p:spPr>
        <p:txBody>
          <a:bodyPr>
            <a:normAutofit/>
          </a:bodyPr>
          <a:lstStyle/>
          <a:p>
            <a:pPr algn="r" rtl="1">
              <a:buFontTx/>
              <a:buNone/>
              <a:defRPr/>
            </a:pPr>
            <a:r>
              <a:rPr lang="fa-IR" dirty="0" smtClean="0">
                <a:cs typeface="B Lotus" pitchFamily="2" charset="-78"/>
              </a:rPr>
              <a:t>حالات خارج از کنترل در نمودارهاي کنترلي به شرح زير مي‌باشد:</a:t>
            </a:r>
            <a:endParaRPr lang="en-US" dirty="0" smtClean="0">
              <a:cs typeface="B Lotus" pitchFamily="2" charset="-78"/>
            </a:endParaRPr>
          </a:p>
          <a:p>
            <a:pPr algn="r" rtl="1">
              <a:buFontTx/>
              <a:buBlip>
                <a:blip r:embed="rId2"/>
              </a:buBlip>
              <a:defRPr/>
            </a:pPr>
            <a:r>
              <a:rPr lang="fa-IR" dirty="0" smtClean="0">
                <a:cs typeface="B Lotus" pitchFamily="2" charset="-78"/>
              </a:rPr>
              <a:t>قرار گرفتن 1 نقطه خارج از حدود اقدام. احتمال وقوع اين حالت در شرايطي که فرايند تحت کنترل است، فقط </a:t>
            </a:r>
            <a:r>
              <a:rPr lang="en-US" dirty="0" smtClean="0">
                <a:cs typeface="B Lotus" pitchFamily="2" charset="-78"/>
              </a:rPr>
              <a:t>0.3%</a:t>
            </a:r>
            <a:r>
              <a:rPr lang="fa-IR" dirty="0" smtClean="0">
                <a:cs typeface="B Lotus" pitchFamily="2" charset="-78"/>
              </a:rPr>
              <a:t> (</a:t>
            </a:r>
            <a:r>
              <a:rPr lang="en-US" dirty="0" smtClean="0">
                <a:cs typeface="B Lotus" pitchFamily="2" charset="-78"/>
              </a:rPr>
              <a:t>0.003</a:t>
            </a:r>
            <a:r>
              <a:rPr lang="fa-IR" dirty="0" smtClean="0">
                <a:cs typeface="B Lotus" pitchFamily="2" charset="-78"/>
              </a:rPr>
              <a:t>) مي‌باشد.</a:t>
            </a:r>
            <a:endParaRPr lang="en-US" dirty="0" smtClean="0">
              <a:cs typeface="B Lotus" pitchFamily="2" charset="-78"/>
            </a:endParaRPr>
          </a:p>
          <a:p>
            <a:pPr algn="r" rtl="1">
              <a:buFontTx/>
              <a:buBlip>
                <a:blip r:embed="rId2"/>
              </a:buBlip>
              <a:defRPr/>
            </a:pPr>
            <a:r>
              <a:rPr lang="fa-IR" dirty="0" smtClean="0">
                <a:cs typeface="B Lotus" pitchFamily="2" charset="-78"/>
              </a:rPr>
              <a:t>قرار گرفتن 9 نقطه متوالي يک طرف خط مرکزي. احتمال وقوع اين حالت </a:t>
            </a:r>
            <a:r>
              <a:rPr lang="en-US" dirty="0" smtClean="0">
                <a:cs typeface="B Lotus" pitchFamily="2" charset="-78"/>
              </a:rPr>
              <a:t>p=(0.5)9= 0.0045</a:t>
            </a:r>
          </a:p>
          <a:p>
            <a:pPr algn="r" rtl="1">
              <a:buFontTx/>
              <a:buBlip>
                <a:blip r:embed="rId2"/>
              </a:buBlip>
              <a:defRPr/>
            </a:pPr>
            <a:r>
              <a:rPr lang="fa-IR" dirty="0" smtClean="0">
                <a:cs typeface="B Lotus" pitchFamily="2" charset="-78"/>
              </a:rPr>
              <a:t>6 مقدار متوالي صعودي يا نزولي، حتي بين حدود اخطار</a:t>
            </a:r>
            <a:endParaRPr lang="en-US" dirty="0" smtClean="0">
              <a:cs typeface="B Lotus" pitchFamily="2" charset="-78"/>
            </a:endParaRPr>
          </a:p>
          <a:p>
            <a:pPr algn="r" rtl="1">
              <a:buFontTx/>
              <a:buBlip>
                <a:blip r:embed="rId2"/>
              </a:buBlip>
              <a:defRPr/>
            </a:pPr>
            <a:r>
              <a:rPr lang="fa-IR" dirty="0" smtClean="0">
                <a:cs typeface="B Lotus" pitchFamily="2" charset="-78"/>
              </a:rPr>
              <a:t>14 مقدار متوالي به صورت تناوبي بالا و پايين مي‌روند</a:t>
            </a:r>
            <a:endParaRPr lang="en-US" dirty="0" smtClean="0">
              <a:cs typeface="B Lotus" pitchFamily="2" charset="-78"/>
            </a:endParaRPr>
          </a:p>
          <a:p>
            <a:pPr algn="r" rtl="1">
              <a:buFontTx/>
              <a:buBlip>
                <a:blip r:embed="rId2"/>
              </a:buBlip>
              <a:defRPr/>
            </a:pPr>
            <a:r>
              <a:rPr lang="fa-IR" dirty="0" smtClean="0">
                <a:cs typeface="B Lotus" pitchFamily="2" charset="-78"/>
              </a:rPr>
              <a:t>قرار گرفتن 2 نقطه از 3 نقطه متوالي بين حدود هشدار و اقدام</a:t>
            </a:r>
            <a:endParaRPr lang="en-US" dirty="0">
              <a:cs typeface="B Lotus" pitchFamily="2" charset="-78"/>
            </a:endParaRPr>
          </a:p>
        </p:txBody>
      </p:sp>
      <p:sp>
        <p:nvSpPr>
          <p:cNvPr id="17510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a:endParaRPr lang="fa-IR"/>
          </a:p>
        </p:txBody>
      </p:sp>
      <p:sp>
        <p:nvSpPr>
          <p:cNvPr id="175108" name="WordArt 7"/>
          <p:cNvSpPr>
            <a:spLocks noChangeArrowheads="1" noChangeShapeType="1" noTextEdit="1"/>
          </p:cNvSpPr>
          <p:nvPr/>
        </p:nvSpPr>
        <p:spPr bwMode="auto">
          <a:xfrm>
            <a:off x="2627313" y="304800"/>
            <a:ext cx="4019550" cy="1079500"/>
          </a:xfrm>
          <a:prstGeom prst="rect">
            <a:avLst/>
          </a:prstGeom>
        </p:spPr>
        <p:txBody>
          <a:bodyPr wrap="none" fromWordArt="1">
            <a:prstTxWarp prst="textDeflate">
              <a:avLst>
                <a:gd name="adj" fmla="val 26227"/>
              </a:avLst>
            </a:prstTxWarp>
          </a:bodyPr>
          <a:lstStyle/>
          <a:p>
            <a:pPr algn="ctr" rtl="1"/>
            <a:r>
              <a:rPr lang="fa-IR" sz="3600" kern="10">
                <a:ln w="9525">
                  <a:solidFill>
                    <a:srgbClr val="000000"/>
                  </a:solidFill>
                  <a:round/>
                  <a:headEnd/>
                  <a:tailEnd/>
                </a:ln>
                <a:solidFill>
                  <a:srgbClr val="0033CC"/>
                </a:solidFill>
                <a:latin typeface="Titr"/>
              </a:rPr>
              <a:t>تفسير نمودارهاي کنترلي </a:t>
            </a:r>
          </a:p>
        </p:txBody>
      </p:sp>
      <p:pic>
        <p:nvPicPr>
          <p:cNvPr id="175109" name="Picture 9" descr="j0363444"/>
          <p:cNvPicPr>
            <a:picLocks noChangeAspect="1" noChangeArrowheads="1"/>
          </p:cNvPicPr>
          <p:nvPr/>
        </p:nvPicPr>
        <p:blipFill>
          <a:blip r:embed="rId3"/>
          <a:srcRect/>
          <a:stretch>
            <a:fillRect/>
          </a:stretch>
        </p:blipFill>
        <p:spPr bwMode="auto">
          <a:xfrm>
            <a:off x="7027863" y="0"/>
            <a:ext cx="1392237" cy="1519238"/>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animEffect transition="in" filter="fade">
                                      <p:cBhvr>
                                        <p:cTn id="7" dur="1000"/>
                                        <p:tgtEl>
                                          <p:spTgt spid="394243">
                                            <p:txEl>
                                              <p:pRg st="0" end="0"/>
                                            </p:txEl>
                                          </p:spTgt>
                                        </p:tgtEl>
                                      </p:cBhvr>
                                    </p:animEffect>
                                    <p:anim calcmode="lin" valueType="num">
                                      <p:cBhvr>
                                        <p:cTn id="8" dur="1000" fill="hold"/>
                                        <p:tgtEl>
                                          <p:spTgt spid="394243">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39424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9424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94243">
                                            <p:txEl>
                                              <p:pRg st="1" end="1"/>
                                            </p:txEl>
                                          </p:spTgt>
                                        </p:tgtEl>
                                        <p:attrNameLst>
                                          <p:attrName>style.visibility</p:attrName>
                                        </p:attrNameLst>
                                      </p:cBhvr>
                                      <p:to>
                                        <p:strVal val="visible"/>
                                      </p:to>
                                    </p:set>
                                    <p:animEffect transition="in" filter="fade">
                                      <p:cBhvr>
                                        <p:cTn id="15" dur="1000"/>
                                        <p:tgtEl>
                                          <p:spTgt spid="394243">
                                            <p:txEl>
                                              <p:pRg st="1" end="1"/>
                                            </p:txEl>
                                          </p:spTgt>
                                        </p:tgtEl>
                                      </p:cBhvr>
                                    </p:animEffect>
                                    <p:anim calcmode="lin" valueType="num">
                                      <p:cBhvr>
                                        <p:cTn id="16" dur="1000" fill="hold"/>
                                        <p:tgtEl>
                                          <p:spTgt spid="394243">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9424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9424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94243">
                                            <p:txEl>
                                              <p:pRg st="2" end="2"/>
                                            </p:txEl>
                                          </p:spTgt>
                                        </p:tgtEl>
                                        <p:attrNameLst>
                                          <p:attrName>style.visibility</p:attrName>
                                        </p:attrNameLst>
                                      </p:cBhvr>
                                      <p:to>
                                        <p:strVal val="visible"/>
                                      </p:to>
                                    </p:set>
                                    <p:animEffect transition="in" filter="fade">
                                      <p:cBhvr>
                                        <p:cTn id="23" dur="1000"/>
                                        <p:tgtEl>
                                          <p:spTgt spid="394243">
                                            <p:txEl>
                                              <p:pRg st="2" end="2"/>
                                            </p:txEl>
                                          </p:spTgt>
                                        </p:tgtEl>
                                      </p:cBhvr>
                                    </p:animEffect>
                                    <p:anim calcmode="lin" valueType="num">
                                      <p:cBhvr>
                                        <p:cTn id="24" dur="1000" fill="hold"/>
                                        <p:tgtEl>
                                          <p:spTgt spid="394243">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9424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9424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94243">
                                            <p:txEl>
                                              <p:pRg st="3" end="3"/>
                                            </p:txEl>
                                          </p:spTgt>
                                        </p:tgtEl>
                                        <p:attrNameLst>
                                          <p:attrName>style.visibility</p:attrName>
                                        </p:attrNameLst>
                                      </p:cBhvr>
                                      <p:to>
                                        <p:strVal val="visible"/>
                                      </p:to>
                                    </p:set>
                                    <p:animEffect transition="in" filter="fade">
                                      <p:cBhvr>
                                        <p:cTn id="31" dur="1000"/>
                                        <p:tgtEl>
                                          <p:spTgt spid="394243">
                                            <p:txEl>
                                              <p:pRg st="3" end="3"/>
                                            </p:txEl>
                                          </p:spTgt>
                                        </p:tgtEl>
                                      </p:cBhvr>
                                    </p:animEffect>
                                    <p:anim calcmode="lin" valueType="num">
                                      <p:cBhvr>
                                        <p:cTn id="32" dur="1000" fill="hold"/>
                                        <p:tgtEl>
                                          <p:spTgt spid="394243">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9424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9424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94243">
                                            <p:txEl>
                                              <p:pRg st="4" end="4"/>
                                            </p:txEl>
                                          </p:spTgt>
                                        </p:tgtEl>
                                        <p:attrNameLst>
                                          <p:attrName>style.visibility</p:attrName>
                                        </p:attrNameLst>
                                      </p:cBhvr>
                                      <p:to>
                                        <p:strVal val="visible"/>
                                      </p:to>
                                    </p:set>
                                    <p:animEffect transition="in" filter="fade">
                                      <p:cBhvr>
                                        <p:cTn id="39" dur="1000"/>
                                        <p:tgtEl>
                                          <p:spTgt spid="394243">
                                            <p:txEl>
                                              <p:pRg st="4" end="4"/>
                                            </p:txEl>
                                          </p:spTgt>
                                        </p:tgtEl>
                                      </p:cBhvr>
                                    </p:animEffect>
                                    <p:anim calcmode="lin" valueType="num">
                                      <p:cBhvr>
                                        <p:cTn id="40" dur="1000" fill="hold"/>
                                        <p:tgtEl>
                                          <p:spTgt spid="39424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9424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9424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94243">
                                            <p:txEl>
                                              <p:pRg st="5" end="5"/>
                                            </p:txEl>
                                          </p:spTgt>
                                        </p:tgtEl>
                                        <p:attrNameLst>
                                          <p:attrName>style.visibility</p:attrName>
                                        </p:attrNameLst>
                                      </p:cBhvr>
                                      <p:to>
                                        <p:strVal val="visible"/>
                                      </p:to>
                                    </p:set>
                                    <p:animEffect transition="in" filter="fade">
                                      <p:cBhvr>
                                        <p:cTn id="47" dur="1000"/>
                                        <p:tgtEl>
                                          <p:spTgt spid="394243">
                                            <p:txEl>
                                              <p:pRg st="5" end="5"/>
                                            </p:txEl>
                                          </p:spTgt>
                                        </p:tgtEl>
                                      </p:cBhvr>
                                    </p:animEffect>
                                    <p:anim calcmode="lin" valueType="num">
                                      <p:cBhvr>
                                        <p:cTn id="48" dur="1000" fill="hold"/>
                                        <p:tgtEl>
                                          <p:spTgt spid="394243">
                                            <p:txEl>
                                              <p:pRg st="5" end="5"/>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39424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39424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2348880"/>
            <a:ext cx="7128792" cy="2736304"/>
          </a:xfrm>
        </p:spPr>
        <p:txBody>
          <a:bodyPr>
            <a:normAutofit fontScale="55000" lnSpcReduction="20000"/>
          </a:bodyPr>
          <a:lstStyle/>
          <a:p>
            <a:pPr marL="274320" indent="-274320" algn="r" rtl="1" eaLnBrk="1" fontAlgn="auto" hangingPunct="1">
              <a:lnSpc>
                <a:spcPct val="220000"/>
              </a:lnSpc>
              <a:spcAft>
                <a:spcPts val="0"/>
              </a:spcAft>
              <a:buFontTx/>
              <a:buBlip>
                <a:blip r:embed="rId2"/>
              </a:buBlip>
              <a:defRPr/>
            </a:pPr>
            <a:r>
              <a:rPr lang="fa-IR" sz="2000" dirty="0" smtClean="0">
                <a:cs typeface="B Lotus" pitchFamily="2" charset="-78"/>
              </a:rPr>
              <a:t>معمولاً براي بيان دقت از شاخص انحراف استاندارد </a:t>
            </a:r>
            <a:r>
              <a:rPr lang="en-US" sz="2000" dirty="0" smtClean="0">
                <a:cs typeface="B Lotus" pitchFamily="2" charset="-78"/>
              </a:rPr>
              <a:t>(s)</a:t>
            </a:r>
            <a:r>
              <a:rPr lang="fa-IR" sz="2000" dirty="0" smtClean="0">
                <a:cs typeface="B Lotus" pitchFamily="2" charset="-78"/>
              </a:rPr>
              <a:t> استفاده مي‌شود. </a:t>
            </a:r>
          </a:p>
          <a:p>
            <a:pPr marL="274320" indent="-274320" algn="r" rtl="1" eaLnBrk="1" fontAlgn="auto" hangingPunct="1">
              <a:lnSpc>
                <a:spcPct val="220000"/>
              </a:lnSpc>
              <a:spcAft>
                <a:spcPts val="0"/>
              </a:spcAft>
              <a:buFontTx/>
              <a:buBlip>
                <a:blip r:embed="rId2"/>
              </a:buBlip>
              <a:defRPr/>
            </a:pPr>
            <a:r>
              <a:rPr lang="fa-IR" sz="2000" dirty="0" smtClean="0">
                <a:cs typeface="B Lotus" pitchFamily="2" charset="-78"/>
              </a:rPr>
              <a:t>شاخص‌هاي دقت را مي‌توان به شرح زير طبقه‌بندي نمود:</a:t>
            </a:r>
            <a:endParaRPr lang="en-US" sz="2000" dirty="0" smtClean="0">
              <a:cs typeface="B Lotus" pitchFamily="2" charset="-78"/>
            </a:endParaRPr>
          </a:p>
          <a:p>
            <a:pPr marL="274320" indent="-274320" algn="r" rtl="1" eaLnBrk="1" fontAlgn="auto" hangingPunct="1">
              <a:lnSpc>
                <a:spcPct val="220000"/>
              </a:lnSpc>
              <a:spcAft>
                <a:spcPts val="0"/>
              </a:spcAft>
              <a:buFontTx/>
              <a:buBlip>
                <a:blip r:embed="rId2"/>
              </a:buBlip>
              <a:defRPr/>
            </a:pPr>
            <a:r>
              <a:rPr lang="fa-IR" sz="2000" dirty="0" smtClean="0">
                <a:cs typeface="B Lotus" pitchFamily="2" charset="-78"/>
              </a:rPr>
              <a:t>انحراف استاندارد </a:t>
            </a:r>
            <a:r>
              <a:rPr lang="en-US" sz="2000" dirty="0" smtClean="0">
                <a:cs typeface="B Lotus" pitchFamily="2" charset="-78"/>
              </a:rPr>
              <a:t>(s)</a:t>
            </a:r>
          </a:p>
          <a:p>
            <a:pPr marL="274320" indent="-274320" algn="r" rtl="1" eaLnBrk="1" fontAlgn="auto" hangingPunct="1">
              <a:lnSpc>
                <a:spcPct val="220000"/>
              </a:lnSpc>
              <a:spcAft>
                <a:spcPts val="0"/>
              </a:spcAft>
              <a:buFontTx/>
              <a:buBlip>
                <a:blip r:embed="rId2"/>
              </a:buBlip>
              <a:defRPr/>
            </a:pPr>
            <a:r>
              <a:rPr lang="fa-IR" sz="2000" dirty="0" smtClean="0">
                <a:cs typeface="B Lotus" pitchFamily="2" charset="-78"/>
              </a:rPr>
              <a:t>حدود دو انحراف استاندارد </a:t>
            </a:r>
            <a:r>
              <a:rPr lang="en-US" sz="2000" dirty="0" smtClean="0">
                <a:cs typeface="B Lotus" pitchFamily="2" charset="-78"/>
              </a:rPr>
              <a:t>(2s)</a:t>
            </a:r>
            <a:r>
              <a:rPr lang="fa-IR" sz="2000" dirty="0" smtClean="0">
                <a:cs typeface="B Lotus" pitchFamily="2" charset="-78"/>
              </a:rPr>
              <a:t>- تقريباً 95% نتايج در فاصله ميانگين و مقدار </a:t>
            </a:r>
            <a:r>
              <a:rPr lang="en-US" sz="2000" dirty="0" smtClean="0">
                <a:cs typeface="B Lotus" pitchFamily="2" charset="-78"/>
              </a:rPr>
              <a:t>2s</a:t>
            </a:r>
            <a:r>
              <a:rPr lang="fa-IR" sz="2000" dirty="0" smtClean="0">
                <a:cs typeface="B Lotus" pitchFamily="2" charset="-78"/>
              </a:rPr>
              <a:t> قرار دارند.</a:t>
            </a:r>
            <a:endParaRPr lang="en-US" sz="2000" dirty="0" smtClean="0">
              <a:cs typeface="B Lotus" pitchFamily="2" charset="-78"/>
            </a:endParaRPr>
          </a:p>
          <a:p>
            <a:pPr marL="274320" indent="-274320" algn="r" rtl="1" eaLnBrk="1" fontAlgn="auto" hangingPunct="1">
              <a:lnSpc>
                <a:spcPct val="220000"/>
              </a:lnSpc>
              <a:spcAft>
                <a:spcPts val="0"/>
              </a:spcAft>
              <a:buFontTx/>
              <a:buBlip>
                <a:blip r:embed="rId2"/>
              </a:buBlip>
              <a:defRPr/>
            </a:pPr>
            <a:r>
              <a:rPr lang="fa-IR" sz="2000" dirty="0" smtClean="0">
                <a:cs typeface="B Lotus" pitchFamily="2" charset="-78"/>
              </a:rPr>
              <a:t>حدود دو انحراف استاندارد اختلاف‌ها </a:t>
            </a:r>
            <a:r>
              <a:rPr lang="en-US" sz="2000" dirty="0" smtClean="0">
                <a:cs typeface="B Lotus" pitchFamily="2" charset="-78"/>
              </a:rPr>
              <a:t>(d2s)</a:t>
            </a:r>
            <a:r>
              <a:rPr lang="fa-IR" sz="2000" dirty="0" smtClean="0">
                <a:cs typeface="B Lotus" pitchFamily="2" charset="-78"/>
              </a:rPr>
              <a:t>- مي‌توان انتظار داشت که در 95% موارد، قدرمطلق اختلاف بين دو نتيجه در يک مطالعه کوچکتر از                  باشد. اين شاخص در تعيين حدود تکرارپذيري و تجديدپذيري کاربرد دارد.</a:t>
            </a:r>
            <a:endParaRPr lang="en-US" sz="2000" dirty="0" smtClean="0">
              <a:cs typeface="B Lotus" pitchFamily="2" charset="-78"/>
            </a:endParaRPr>
          </a:p>
        </p:txBody>
      </p:sp>
      <p:sp>
        <p:nvSpPr>
          <p:cNvPr id="6" name="Rectangle 5"/>
          <p:cNvSpPr/>
          <p:nvPr/>
        </p:nvSpPr>
        <p:spPr>
          <a:xfrm>
            <a:off x="3413847" y="401309"/>
            <a:ext cx="2638863"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defRPr/>
            </a:pPr>
            <a:r>
              <a:rPr lang="fa-IR" sz="3200" spc="50" dirty="0">
                <a:ln w="11430">
                  <a:solidFill>
                    <a:sysClr val="windowText" lastClr="000000"/>
                  </a:solidFill>
                </a:ln>
                <a:solidFill>
                  <a:srgbClr val="CC0066"/>
                </a:solidFill>
                <a:effectLst>
                  <a:outerShdw blurRad="76200" dist="50800" dir="5400000" algn="tl" rotWithShape="0">
                    <a:srgbClr val="000000">
                      <a:alpha val="65000"/>
                    </a:srgbClr>
                  </a:outerShdw>
                </a:effectLst>
                <a:cs typeface="Titr" pitchFamily="2" charset="-78"/>
              </a:rPr>
              <a:t>شاخص‌هاي دقت</a:t>
            </a:r>
          </a:p>
        </p:txBody>
      </p:sp>
      <p:sp>
        <p:nvSpPr>
          <p:cNvPr id="8499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a-IR"/>
          </a:p>
        </p:txBody>
      </p:sp>
      <p:pic>
        <p:nvPicPr>
          <p:cNvPr id="8499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071670" y="5715016"/>
            <a:ext cx="1085850" cy="247650"/>
          </a:xfrm>
          <a:prstGeom prst="rect">
            <a:avLst/>
          </a:prstGeom>
          <a:noFill/>
          <a:ln w="9525">
            <a:noFill/>
            <a:miter lim="800000"/>
            <a:headEnd/>
            <a:tailEnd/>
          </a:ln>
        </p:spPr>
      </p:pic>
    </p:spTree>
  </p:cSld>
  <p:clrMapOvr>
    <a:masterClrMapping/>
  </p:clrMapOvr>
  <p:transition spd="slow">
    <p:split/>
  </p:transition>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5507" name="Rectangle 3"/>
          <p:cNvSpPr>
            <a:spLocks noGrp="1" noChangeArrowheads="1"/>
          </p:cNvSpPr>
          <p:nvPr>
            <p:ph idx="1"/>
          </p:nvPr>
        </p:nvSpPr>
        <p:spPr>
          <a:xfrm>
            <a:off x="1691680" y="1844824"/>
            <a:ext cx="7164983" cy="4251176"/>
          </a:xfrm>
        </p:spPr>
        <p:txBody>
          <a:bodyPr>
            <a:normAutofit/>
          </a:bodyPr>
          <a:lstStyle/>
          <a:p>
            <a:pPr marL="273050" indent="14288" algn="r" rtl="1" eaLnBrk="1" fontAlgn="auto" hangingPunct="1">
              <a:lnSpc>
                <a:spcPct val="200000"/>
              </a:lnSpc>
              <a:spcAft>
                <a:spcPts val="0"/>
              </a:spcAft>
              <a:buFontTx/>
              <a:buNone/>
              <a:defRPr/>
            </a:pPr>
            <a:r>
              <a:rPr lang="fa-IR" sz="2300" dirty="0" smtClean="0">
                <a:cs typeface="B Lotus" pitchFamily="2" charset="-78"/>
              </a:rPr>
              <a:t>يک استاندارد کنترل کيفيت داخلي با غلظت </a:t>
            </a:r>
            <a:r>
              <a:rPr lang="en-US" sz="2300" dirty="0" smtClean="0">
                <a:cs typeface="B Lotus" pitchFamily="2" charset="-78"/>
              </a:rPr>
              <a:t>50 mg kg</a:t>
            </a:r>
            <a:r>
              <a:rPr lang="en-US" sz="2300" baseline="30000" dirty="0" smtClean="0">
                <a:cs typeface="B Lotus" pitchFamily="2" charset="-78"/>
              </a:rPr>
              <a:t>-1</a:t>
            </a:r>
            <a:r>
              <a:rPr lang="en-US" sz="2300" dirty="0" smtClean="0">
                <a:cs typeface="B Lotus" pitchFamily="2" charset="-78"/>
              </a:rPr>
              <a:t> </a:t>
            </a:r>
            <a:r>
              <a:rPr lang="fa-IR" sz="2300" dirty="0" smtClean="0">
                <a:cs typeface="B Lotus" pitchFamily="2" charset="-78"/>
              </a:rPr>
              <a:t>از ماده مثال مورد آناليز، به مدت </a:t>
            </a:r>
            <a:r>
              <a:rPr lang="en-US" sz="2300" dirty="0" smtClean="0">
                <a:cs typeface="B Lotus" pitchFamily="2" charset="-78"/>
              </a:rPr>
              <a:t>24</a:t>
            </a:r>
            <a:r>
              <a:rPr lang="fa-IR" sz="2300" dirty="0" smtClean="0">
                <a:cs typeface="B Lotus" pitchFamily="2" charset="-78"/>
              </a:rPr>
              <a:t> روز متوالي در يک آزمايشگاه مورد آناليز قرار گرفته است. حجم نمونه در هر روز، </a:t>
            </a:r>
            <a:r>
              <a:rPr lang="en-US" sz="2300" dirty="0" smtClean="0">
                <a:cs typeface="B Lotus" pitchFamily="2" charset="-78"/>
              </a:rPr>
              <a:t>4</a:t>
            </a:r>
            <a:r>
              <a:rPr lang="fa-IR" sz="2300" dirty="0" smtClean="0">
                <a:cs typeface="B Lotus" pitchFamily="2" charset="-78"/>
              </a:rPr>
              <a:t> بوده است (اندازه‌گيري در هر روز </a:t>
            </a:r>
            <a:r>
              <a:rPr lang="en-US" sz="2300" dirty="0" smtClean="0">
                <a:cs typeface="B Lotus" pitchFamily="2" charset="-78"/>
              </a:rPr>
              <a:t>4</a:t>
            </a:r>
            <a:r>
              <a:rPr lang="fa-IR" sz="2300" dirty="0" smtClean="0">
                <a:cs typeface="B Lotus" pitchFamily="2" charset="-78"/>
              </a:rPr>
              <a:t> بار تکرار شده است) و نتايج در جدول زير ارائه شده است. نمودارهاي کنترلي براي مقادير گستره و ميانگين را ترسيم و تفسير نماييد.</a:t>
            </a:r>
            <a:r>
              <a:rPr lang="en-US" sz="2300" dirty="0" smtClean="0">
                <a:cs typeface="B Lotus" pitchFamily="2" charset="-78"/>
              </a:rPr>
              <a:t> </a:t>
            </a:r>
          </a:p>
        </p:txBody>
      </p:sp>
      <p:pic>
        <p:nvPicPr>
          <p:cNvPr id="176131" name="Picture 5" descr="j0232133"/>
          <p:cNvPicPr>
            <a:picLocks noChangeAspect="1" noChangeArrowheads="1"/>
          </p:cNvPicPr>
          <p:nvPr/>
        </p:nvPicPr>
        <p:blipFill>
          <a:blip r:embed="rId2"/>
          <a:srcRect/>
          <a:stretch>
            <a:fillRect/>
          </a:stretch>
        </p:blipFill>
        <p:spPr bwMode="auto">
          <a:xfrm>
            <a:off x="590550" y="4044950"/>
            <a:ext cx="2068513" cy="2122488"/>
          </a:xfrm>
          <a:prstGeom prst="rect">
            <a:avLst/>
          </a:prstGeom>
          <a:noFill/>
          <a:ln w="9525">
            <a:noFill/>
            <a:miter lim="800000"/>
            <a:headEnd/>
            <a:tailEnd/>
          </a:ln>
        </p:spPr>
      </p:pic>
      <p:sp>
        <p:nvSpPr>
          <p:cNvPr id="6" name="Rectangle 5"/>
          <p:cNvSpPr/>
          <p:nvPr/>
        </p:nvSpPr>
        <p:spPr>
          <a:xfrm>
            <a:off x="4069409" y="333317"/>
            <a:ext cx="1141659" cy="738664"/>
          </a:xfrm>
          <a:prstGeom prst="rect">
            <a:avLst/>
          </a:prstGeom>
          <a:noFill/>
        </p:spPr>
        <p:txBody>
          <a:bodyPr wrap="none">
            <a:spAutoFit/>
          </a:bodyPr>
          <a:lstStyle/>
          <a:p>
            <a:pPr algn="ctr">
              <a:defRPr/>
            </a:pPr>
            <a:r>
              <a:rPr lang="fa-IR" sz="4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tr" pitchFamily="2" charset="-78"/>
              </a:rPr>
              <a:t>مثال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animEffect transition="in" filter="fade">
                                      <p:cBhvr>
                                        <p:cTn id="7" dur="1000"/>
                                        <p:tgtEl>
                                          <p:spTgt spid="405507">
                                            <p:txEl>
                                              <p:pRg st="0" end="0"/>
                                            </p:txEl>
                                          </p:spTgt>
                                        </p:tgtEl>
                                      </p:cBhvr>
                                    </p:animEffect>
                                    <p:anim calcmode="lin" valueType="num">
                                      <p:cBhvr>
                                        <p:cTn id="8" dur="1000" fill="hold"/>
                                        <p:tgtEl>
                                          <p:spTgt spid="4055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550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build="p"/>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3794" name="Object 17"/>
          <p:cNvGraphicFramePr>
            <a:graphicFrameLocks noGrp="1" noChangeAspect="1"/>
          </p:cNvGraphicFramePr>
          <p:nvPr>
            <p:ph idx="1"/>
          </p:nvPr>
        </p:nvGraphicFramePr>
        <p:xfrm>
          <a:off x="3298825" y="225425"/>
          <a:ext cx="741363" cy="876300"/>
        </p:xfrm>
        <a:graphic>
          <a:graphicData uri="http://schemas.openxmlformats.org/presentationml/2006/ole">
            <mc:AlternateContent xmlns:mc="http://schemas.openxmlformats.org/markup-compatibility/2006">
              <mc:Choice xmlns:v="urn:schemas-microsoft-com:vml" Requires="v">
                <p:oleObj spid="_x0000_s35292" name="Equation" r:id="rId3" imgW="139680" imgH="164880" progId="Equation.3">
                  <p:embed/>
                </p:oleObj>
              </mc:Choice>
              <mc:Fallback>
                <p:oleObj name="Equation" r:id="rId3" imgW="139680" imgH="164880" progId="Equation.3">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8825" y="225425"/>
                        <a:ext cx="741363"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5" name="Object 3"/>
          <p:cNvGraphicFramePr>
            <a:graphicFrameLocks noChangeAspect="1"/>
          </p:cNvGraphicFramePr>
          <p:nvPr>
            <p:extLst>
              <p:ext uri="{D42A27DB-BD31-4B8C-83A1-F6EECF244321}">
                <p14:modId xmlns:p14="http://schemas.microsoft.com/office/powerpoint/2010/main" val="1173229513"/>
              </p:ext>
            </p:extLst>
          </p:nvPr>
        </p:nvGraphicFramePr>
        <p:xfrm>
          <a:off x="1430338" y="3984626"/>
          <a:ext cx="2609850" cy="681038"/>
        </p:xfrm>
        <a:graphic>
          <a:graphicData uri="http://schemas.openxmlformats.org/presentationml/2006/ole">
            <mc:AlternateContent xmlns:mc="http://schemas.openxmlformats.org/markup-compatibility/2006">
              <mc:Choice xmlns:v="urn:schemas-microsoft-com:vml" Requires="v">
                <p:oleObj spid="_x0000_s35293" name="Equation" r:id="rId5" imgW="876300" imgH="228600" progId="Equation.3">
                  <p:embed/>
                </p:oleObj>
              </mc:Choice>
              <mc:Fallback>
                <p:oleObj name="Equation" r:id="rId5" imgW="8763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0338" y="3984626"/>
                        <a:ext cx="2609850"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0" name="Rectangle 4"/>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pPr algn="l"/>
            <a:endParaRPr lang="fa-IR"/>
          </a:p>
        </p:txBody>
      </p:sp>
      <p:sp>
        <p:nvSpPr>
          <p:cNvPr id="33801" name="Rectangle 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33796" name="Object 5"/>
          <p:cNvGraphicFramePr>
            <a:graphicFrameLocks noChangeAspect="1"/>
          </p:cNvGraphicFramePr>
          <p:nvPr>
            <p:extLst>
              <p:ext uri="{D42A27DB-BD31-4B8C-83A1-F6EECF244321}">
                <p14:modId xmlns:p14="http://schemas.microsoft.com/office/powerpoint/2010/main" val="774026581"/>
              </p:ext>
            </p:extLst>
          </p:nvPr>
        </p:nvGraphicFramePr>
        <p:xfrm>
          <a:off x="1450821" y="3392488"/>
          <a:ext cx="3821112" cy="622300"/>
        </p:xfrm>
        <a:graphic>
          <a:graphicData uri="http://schemas.openxmlformats.org/presentationml/2006/ole">
            <mc:AlternateContent xmlns:mc="http://schemas.openxmlformats.org/markup-compatibility/2006">
              <mc:Choice xmlns:v="urn:schemas-microsoft-com:vml" Requires="v">
                <p:oleObj spid="_x0000_s35294" name="Equation" r:id="rId7" imgW="1397000" imgH="228600" progId="Equation.3">
                  <p:embed/>
                </p:oleObj>
              </mc:Choice>
              <mc:Fallback>
                <p:oleObj name="Equation" r:id="rId7" imgW="1397000" imgH="2286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0821" y="3392488"/>
                        <a:ext cx="3821112"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2" name="Rectangle 7"/>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33797" name="Object 8"/>
          <p:cNvGraphicFramePr>
            <a:graphicFrameLocks noChangeAspect="1"/>
          </p:cNvGraphicFramePr>
          <p:nvPr>
            <p:extLst>
              <p:ext uri="{D42A27DB-BD31-4B8C-83A1-F6EECF244321}">
                <p14:modId xmlns:p14="http://schemas.microsoft.com/office/powerpoint/2010/main" val="1608716427"/>
              </p:ext>
            </p:extLst>
          </p:nvPr>
        </p:nvGraphicFramePr>
        <p:xfrm>
          <a:off x="1294606" y="4486275"/>
          <a:ext cx="4124325" cy="673100"/>
        </p:xfrm>
        <a:graphic>
          <a:graphicData uri="http://schemas.openxmlformats.org/presentationml/2006/ole">
            <mc:AlternateContent xmlns:mc="http://schemas.openxmlformats.org/markup-compatibility/2006">
              <mc:Choice xmlns:v="urn:schemas-microsoft-com:vml" Requires="v">
                <p:oleObj spid="_x0000_s35295" name="Equation" r:id="rId9" imgW="1397000" imgH="228600" progId="Equation.3">
                  <p:embed/>
                </p:oleObj>
              </mc:Choice>
              <mc:Fallback>
                <p:oleObj name="Equation" r:id="rId9" imgW="1397000" imgH="2286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4606" y="4486275"/>
                        <a:ext cx="4124325"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8" name="Object 11"/>
          <p:cNvGraphicFramePr>
            <a:graphicFrameLocks noChangeAspect="1"/>
          </p:cNvGraphicFramePr>
          <p:nvPr>
            <p:extLst>
              <p:ext uri="{D42A27DB-BD31-4B8C-83A1-F6EECF244321}">
                <p14:modId xmlns:p14="http://schemas.microsoft.com/office/powerpoint/2010/main" val="3063044925"/>
              </p:ext>
            </p:extLst>
          </p:nvPr>
        </p:nvGraphicFramePr>
        <p:xfrm>
          <a:off x="1430338" y="2640268"/>
          <a:ext cx="3740150" cy="595312"/>
        </p:xfrm>
        <a:graphic>
          <a:graphicData uri="http://schemas.openxmlformats.org/presentationml/2006/ole">
            <mc:AlternateContent xmlns:mc="http://schemas.openxmlformats.org/markup-compatibility/2006">
              <mc:Choice xmlns:v="urn:schemas-microsoft-com:vml" Requires="v">
                <p:oleObj spid="_x0000_s35296" name="Equation" r:id="rId11" imgW="1435100" imgH="228600" progId="Equation.3">
                  <p:embed/>
                </p:oleObj>
              </mc:Choice>
              <mc:Fallback>
                <p:oleObj name="Equation" r:id="rId11" imgW="1435100" imgH="22860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30338" y="2640268"/>
                        <a:ext cx="3740150" cy="59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3" name="Rectangle 13"/>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33799" name="Object 14"/>
          <p:cNvGraphicFramePr>
            <a:graphicFrameLocks noChangeAspect="1"/>
          </p:cNvGraphicFramePr>
          <p:nvPr>
            <p:extLst>
              <p:ext uri="{D42A27DB-BD31-4B8C-83A1-F6EECF244321}">
                <p14:modId xmlns:p14="http://schemas.microsoft.com/office/powerpoint/2010/main" val="20400231"/>
              </p:ext>
            </p:extLst>
          </p:nvPr>
        </p:nvGraphicFramePr>
        <p:xfrm>
          <a:off x="1309687" y="5065713"/>
          <a:ext cx="4040188" cy="652463"/>
        </p:xfrm>
        <a:graphic>
          <a:graphicData uri="http://schemas.openxmlformats.org/presentationml/2006/ole">
            <mc:AlternateContent xmlns:mc="http://schemas.openxmlformats.org/markup-compatibility/2006">
              <mc:Choice xmlns:v="urn:schemas-microsoft-com:vml" Requires="v">
                <p:oleObj spid="_x0000_s35297" name="Equation" r:id="rId13" imgW="1422400" imgH="228600" progId="Equation.3">
                  <p:embed/>
                </p:oleObj>
              </mc:Choice>
              <mc:Fallback>
                <p:oleObj name="Equation" r:id="rId13" imgW="1422400" imgH="228600"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09687" y="5065713"/>
                        <a:ext cx="4040188" cy="65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4" name="WordArt 19"/>
          <p:cNvSpPr>
            <a:spLocks noChangeArrowheads="1" noChangeShapeType="1" noTextEdit="1"/>
          </p:cNvSpPr>
          <p:nvPr/>
        </p:nvSpPr>
        <p:spPr bwMode="auto">
          <a:xfrm>
            <a:off x="4148138" y="314325"/>
            <a:ext cx="1201737" cy="790575"/>
          </a:xfrm>
          <a:prstGeom prst="rect">
            <a:avLst/>
          </a:prstGeom>
        </p:spPr>
        <p:txBody>
          <a:bodyPr wrap="none" fromWordArt="1">
            <a:prstTxWarp prst="textPlain">
              <a:avLst>
                <a:gd name="adj" fmla="val 50000"/>
              </a:avLst>
            </a:prstTxWarp>
          </a:bodyPr>
          <a:lstStyle/>
          <a:p>
            <a:pPr algn="ctr" rtl="1"/>
            <a:r>
              <a:rPr lang="fa-IR" sz="3600" kern="10">
                <a:ln w="9525">
                  <a:solidFill>
                    <a:schemeClr val="tx1"/>
                  </a:solidFill>
                  <a:round/>
                  <a:headEnd/>
                  <a:tailEnd/>
                </a:ln>
                <a:solidFill>
                  <a:srgbClr val="800000"/>
                </a:solidFill>
                <a:effectLst>
                  <a:outerShdw dist="45791" dir="2021404" algn="ctr" rotWithShape="0">
                    <a:srgbClr val="B2B2B2">
                      <a:alpha val="79999"/>
                    </a:srgbClr>
                  </a:outerShdw>
                </a:effectLst>
                <a:latin typeface="Titr"/>
              </a:rPr>
              <a:t>نمودار</a:t>
            </a:r>
          </a:p>
        </p:txBody>
      </p:sp>
    </p:spTree>
  </p:cSld>
  <p:clrMapOvr>
    <a:masterClrMapping/>
  </p:clrMapOvr>
  <p:transition spd="slow">
    <p:strips dir="rd"/>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5"/>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fa-IR"/>
          </a:p>
        </p:txBody>
      </p:sp>
      <p:graphicFrame>
        <p:nvGraphicFramePr>
          <p:cNvPr id="34818" name="Object 4"/>
          <p:cNvGraphicFramePr>
            <a:graphicFrameLocks noChangeAspect="1"/>
          </p:cNvGraphicFramePr>
          <p:nvPr>
            <p:extLst>
              <p:ext uri="{D42A27DB-BD31-4B8C-83A1-F6EECF244321}">
                <p14:modId xmlns:p14="http://schemas.microsoft.com/office/powerpoint/2010/main" val="89945591"/>
              </p:ext>
            </p:extLst>
          </p:nvPr>
        </p:nvGraphicFramePr>
        <p:xfrm>
          <a:off x="1030287" y="476672"/>
          <a:ext cx="7083425" cy="4718050"/>
        </p:xfrm>
        <a:graphic>
          <a:graphicData uri="http://schemas.openxmlformats.org/presentationml/2006/ole">
            <mc:AlternateContent xmlns:mc="http://schemas.openxmlformats.org/markup-compatibility/2006">
              <mc:Choice xmlns:v="urn:schemas-microsoft-com:vml" Requires="v">
                <p:oleObj spid="_x0000_s35921" r:id="rId3" imgW="5486400" imgH="3657600" progId="">
                  <p:embed/>
                </p:oleObj>
              </mc:Choice>
              <mc:Fallback>
                <p:oleObj r:id="rId3" imgW="5486400" imgH="36576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287" y="476672"/>
                        <a:ext cx="7083425"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7" name="Rectangle 13"/>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35842" name="Object 12"/>
          <p:cNvGraphicFramePr>
            <a:graphicFrameLocks noChangeAspect="1"/>
          </p:cNvGraphicFramePr>
          <p:nvPr/>
        </p:nvGraphicFramePr>
        <p:xfrm>
          <a:off x="1146175" y="3656013"/>
          <a:ext cx="2374900" cy="514350"/>
        </p:xfrm>
        <a:graphic>
          <a:graphicData uri="http://schemas.openxmlformats.org/presentationml/2006/ole">
            <mc:AlternateContent xmlns:mc="http://schemas.openxmlformats.org/markup-compatibility/2006">
              <mc:Choice xmlns:v="urn:schemas-microsoft-com:vml" Requires="v">
                <p:oleObj spid="_x0000_s37256" name="Equation" r:id="rId3" imgW="926698" imgH="203112" progId="Equation.3">
                  <p:embed/>
                </p:oleObj>
              </mc:Choice>
              <mc:Fallback>
                <p:oleObj name="Equation" r:id="rId3" imgW="926698" imgH="203112" progId="Equation.3">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175" y="3656013"/>
                        <a:ext cx="237490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8"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35843" name="Object 15"/>
          <p:cNvGraphicFramePr>
            <a:graphicFrameLocks noChangeAspect="1"/>
          </p:cNvGraphicFramePr>
          <p:nvPr/>
        </p:nvGraphicFramePr>
        <p:xfrm>
          <a:off x="1101725" y="2808288"/>
          <a:ext cx="3402013" cy="569912"/>
        </p:xfrm>
        <a:graphic>
          <a:graphicData uri="http://schemas.openxmlformats.org/presentationml/2006/ole">
            <mc:AlternateContent xmlns:mc="http://schemas.openxmlformats.org/markup-compatibility/2006">
              <mc:Choice xmlns:v="urn:schemas-microsoft-com:vml" Requires="v">
                <p:oleObj spid="_x0000_s37257" name="Equation" r:id="rId5" imgW="1358900" imgH="228600" progId="Equation.3">
                  <p:embed/>
                </p:oleObj>
              </mc:Choice>
              <mc:Fallback>
                <p:oleObj name="Equation" r:id="rId5" imgW="1358900" imgH="22860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1725" y="2808288"/>
                        <a:ext cx="3402013" cy="569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9" name="Rectangle 17"/>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pPr algn="l"/>
            <a:endParaRPr lang="fa-IR"/>
          </a:p>
        </p:txBody>
      </p:sp>
      <p:sp>
        <p:nvSpPr>
          <p:cNvPr id="35850" name="Rectangle 19"/>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35844" name="Object 18"/>
          <p:cNvGraphicFramePr>
            <a:graphicFrameLocks noChangeAspect="1"/>
          </p:cNvGraphicFramePr>
          <p:nvPr/>
        </p:nvGraphicFramePr>
        <p:xfrm>
          <a:off x="960438" y="4406900"/>
          <a:ext cx="3475037" cy="600075"/>
        </p:xfrm>
        <a:graphic>
          <a:graphicData uri="http://schemas.openxmlformats.org/presentationml/2006/ole">
            <mc:AlternateContent xmlns:mc="http://schemas.openxmlformats.org/markup-compatibility/2006">
              <mc:Choice xmlns:v="urn:schemas-microsoft-com:vml" Requires="v">
                <p:oleObj spid="_x0000_s37258" name="Equation" r:id="rId7" imgW="1320800" imgH="228600" progId="Equation.3">
                  <p:embed/>
                </p:oleObj>
              </mc:Choice>
              <mc:Fallback>
                <p:oleObj name="Equation" r:id="rId7" imgW="1320800" imgH="228600" progId="Equation.3">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438" y="4406900"/>
                        <a:ext cx="3475037"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51" name="Rectangle 22"/>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35845" name="Object 21"/>
          <p:cNvGraphicFramePr>
            <a:graphicFrameLocks noChangeAspect="1"/>
          </p:cNvGraphicFramePr>
          <p:nvPr/>
        </p:nvGraphicFramePr>
        <p:xfrm>
          <a:off x="1047750" y="2095500"/>
          <a:ext cx="3346450" cy="546100"/>
        </p:xfrm>
        <a:graphic>
          <a:graphicData uri="http://schemas.openxmlformats.org/presentationml/2006/ole">
            <mc:AlternateContent xmlns:mc="http://schemas.openxmlformats.org/markup-compatibility/2006">
              <mc:Choice xmlns:v="urn:schemas-microsoft-com:vml" Requires="v">
                <p:oleObj spid="_x0000_s37259" name="Equation" r:id="rId9" imgW="1397000" imgH="228600" progId="Equation.3">
                  <p:embed/>
                </p:oleObj>
              </mc:Choice>
              <mc:Fallback>
                <p:oleObj name="Equation" r:id="rId9" imgW="1397000" imgH="228600" progId="Equation.3">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7750" y="2095500"/>
                        <a:ext cx="334645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52" name="Rectangle 25"/>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35846" name="Object 24"/>
          <p:cNvGraphicFramePr>
            <a:graphicFrameLocks noChangeAspect="1"/>
          </p:cNvGraphicFramePr>
          <p:nvPr/>
        </p:nvGraphicFramePr>
        <p:xfrm>
          <a:off x="923925" y="5054600"/>
          <a:ext cx="3402013" cy="611188"/>
        </p:xfrm>
        <a:graphic>
          <a:graphicData uri="http://schemas.openxmlformats.org/presentationml/2006/ole">
            <mc:AlternateContent xmlns:mc="http://schemas.openxmlformats.org/markup-compatibility/2006">
              <mc:Choice xmlns:v="urn:schemas-microsoft-com:vml" Requires="v">
                <p:oleObj spid="_x0000_s37260" name="Equation" r:id="rId11" imgW="1320227" imgH="241195" progId="Equation.3">
                  <p:embed/>
                </p:oleObj>
              </mc:Choice>
              <mc:Fallback>
                <p:oleObj name="Equation" r:id="rId11" imgW="1320227" imgH="241195" progId="Equation.3">
                  <p:embed/>
                  <p:pic>
                    <p:nvPicPr>
                      <p:cNvPr id="0" name="Object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3925" y="5054600"/>
                        <a:ext cx="3402013"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2699" name="WordArt 27"/>
          <p:cNvSpPr>
            <a:spLocks noChangeArrowheads="1" noChangeShapeType="1" noTextEdit="1"/>
          </p:cNvSpPr>
          <p:nvPr/>
        </p:nvSpPr>
        <p:spPr bwMode="auto">
          <a:xfrm>
            <a:off x="3176280" y="518615"/>
            <a:ext cx="2487541" cy="804246"/>
          </a:xfrm>
          <a:prstGeom prst="rect">
            <a:avLst/>
          </a:prstGeom>
        </p:spPr>
        <p:txBody>
          <a:bodyPr wrap="none" fromWordArt="1">
            <a:prstTxWarp prst="textPlain">
              <a:avLst>
                <a:gd name="adj" fmla="val 50000"/>
              </a:avLst>
            </a:prstTxWarp>
          </a:bodyPr>
          <a:lstStyle/>
          <a:p>
            <a:pPr algn="ctr" rtl="1">
              <a:defRPr/>
            </a:pPr>
            <a:r>
              <a:rPr lang="fa-IR" sz="3600" kern="10" dirty="0">
                <a:ln w="9525">
                  <a:solidFill>
                    <a:srgbClr val="000000"/>
                  </a:solidFill>
                  <a:round/>
                  <a:headEnd/>
                  <a:tailEnd/>
                </a:ln>
                <a:solidFill>
                  <a:srgbClr val="FF6600"/>
                </a:solidFill>
                <a:cs typeface="Titr Mazar"/>
              </a:rPr>
              <a:t>نمودار </a:t>
            </a:r>
            <a:r>
              <a:rPr lang="en-US" sz="3600" kern="10" dirty="0">
                <a:ln w="9525">
                  <a:solidFill>
                    <a:srgbClr val="000000"/>
                  </a:solidFill>
                  <a:round/>
                  <a:headEnd/>
                  <a:tailEnd/>
                </a:ln>
                <a:solidFill>
                  <a:srgbClr val="FF6600"/>
                </a:solidFill>
                <a:cs typeface="Titr Mazar"/>
              </a:rPr>
              <a:t>R</a:t>
            </a:r>
            <a:endParaRPr lang="fa-IR" sz="3600" kern="10" dirty="0">
              <a:ln w="9525">
                <a:solidFill>
                  <a:srgbClr val="000000"/>
                </a:solidFill>
                <a:round/>
                <a:headEnd/>
                <a:tailEnd/>
              </a:ln>
              <a:solidFill>
                <a:srgbClr val="FF6600"/>
              </a:solidFill>
              <a:cs typeface="Titr Mazar"/>
            </a:endParaRPr>
          </a:p>
        </p:txBody>
      </p:sp>
    </p:spTree>
  </p:cSld>
  <p:clrMapOvr>
    <a:masterClrMapping/>
  </p:clrMapOvr>
  <p:transition spd="slow">
    <p:randomBar dir="vert"/>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3702" name="Rectangle 6"/>
          <p:cNvSpPr>
            <a:spLocks noChangeArrowheads="1"/>
          </p:cNvSpPr>
          <p:nvPr/>
        </p:nvSpPr>
        <p:spPr bwMode="auto">
          <a:xfrm>
            <a:off x="2017713" y="6067425"/>
            <a:ext cx="5291137" cy="457200"/>
          </a:xfrm>
          <a:prstGeom prst="rect">
            <a:avLst/>
          </a:prstGeom>
          <a:noFill/>
          <a:ln w="9525">
            <a:noFill/>
            <a:miter lim="800000"/>
            <a:headEnd/>
            <a:tailEnd/>
          </a:ln>
          <a:effectLst/>
        </p:spPr>
        <p:txBody>
          <a:bodyPr wrap="none" anchor="ctr">
            <a:spAutoFit/>
          </a:bodyPr>
          <a:lstStyle/>
          <a:p>
            <a:pPr algn="ctr">
              <a:defRPr/>
            </a:pPr>
            <a:r>
              <a:rPr lang="fa-IR">
                <a:effectLst>
                  <a:outerShdw blurRad="38100" dist="38100" dir="2700000" algn="tl">
                    <a:srgbClr val="C0C0C0"/>
                  </a:outerShdw>
                </a:effectLst>
              </a:rPr>
              <a:t>نمودار </a:t>
            </a:r>
            <a:r>
              <a:rPr lang="en-US" dirty="0">
                <a:effectLst>
                  <a:outerShdw blurRad="38100" dist="38100" dir="2700000" algn="tl">
                    <a:srgbClr val="C0C0C0"/>
                  </a:outerShdw>
                </a:effectLst>
              </a:rPr>
              <a:t>R</a:t>
            </a:r>
            <a:r>
              <a:rPr lang="fa-IR">
                <a:effectLst>
                  <a:outerShdw blurRad="38100" dist="38100" dir="2700000" algn="tl">
                    <a:srgbClr val="C0C0C0"/>
                  </a:outerShdw>
                </a:effectLst>
              </a:rPr>
              <a:t> به لحاظ آماري تحت کنترل قرار دارد.</a:t>
            </a:r>
          </a:p>
        </p:txBody>
      </p:sp>
      <p:sp>
        <p:nvSpPr>
          <p:cNvPr id="36868" name="Rectangle 7"/>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fa-IR"/>
          </a:p>
        </p:txBody>
      </p:sp>
      <p:graphicFrame>
        <p:nvGraphicFramePr>
          <p:cNvPr id="36866" name="Object 6"/>
          <p:cNvGraphicFramePr>
            <a:graphicFrameLocks noChangeAspect="1"/>
          </p:cNvGraphicFramePr>
          <p:nvPr/>
        </p:nvGraphicFramePr>
        <p:xfrm>
          <a:off x="1924050" y="1023938"/>
          <a:ext cx="6854825" cy="4565650"/>
        </p:xfrm>
        <a:graphic>
          <a:graphicData uri="http://schemas.openxmlformats.org/presentationml/2006/ole">
            <mc:AlternateContent xmlns:mc="http://schemas.openxmlformats.org/markup-compatibility/2006">
              <mc:Choice xmlns:v="urn:schemas-microsoft-com:vml" Requires="v">
                <p:oleObj spid="_x0000_s37968" r:id="rId3" imgW="5486400" imgH="3657600" progId="">
                  <p:embed/>
                </p:oleObj>
              </mc:Choice>
              <mc:Fallback>
                <p:oleObj r:id="rId3" imgW="5486400" imgH="365760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050" y="1023938"/>
                        <a:ext cx="6854825" cy="456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comb/>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WordArt 2"/>
          <p:cNvSpPr>
            <a:spLocks noChangeArrowheads="1" noChangeShapeType="1" noTextEdit="1"/>
          </p:cNvSpPr>
          <p:nvPr/>
        </p:nvSpPr>
        <p:spPr bwMode="auto">
          <a:xfrm>
            <a:off x="2470150" y="2701925"/>
            <a:ext cx="3821113" cy="2157413"/>
          </a:xfrm>
          <a:prstGeom prst="rect">
            <a:avLst/>
          </a:prstGeom>
        </p:spPr>
        <p:txBody>
          <a:bodyPr wrap="none" fromWordArt="1">
            <a:prstTxWarp prst="textDeflate">
              <a:avLst>
                <a:gd name="adj" fmla="val 26227"/>
              </a:avLst>
            </a:prstTxWarp>
          </a:bodyPr>
          <a:lstStyle/>
          <a:p>
            <a:pPr algn="ctr" rtl="1"/>
            <a:r>
              <a:rPr lang="fa-IR" sz="3600" kern="10">
                <a:ln w="9525">
                  <a:solidFill>
                    <a:srgbClr val="000000"/>
                  </a:solidFill>
                  <a:round/>
                  <a:headEnd/>
                  <a:tailEnd/>
                </a:ln>
                <a:solidFill>
                  <a:srgbClr val="000099"/>
                </a:solidFill>
                <a:latin typeface="Titr Mazar"/>
              </a:rPr>
              <a:t>مقايسات</a:t>
            </a:r>
          </a:p>
        </p:txBody>
      </p:sp>
      <p:pic>
        <p:nvPicPr>
          <p:cNvPr id="190467" name="Picture 4"/>
          <p:cNvPicPr>
            <a:picLocks noChangeAspect="1" noChangeArrowheads="1"/>
          </p:cNvPicPr>
          <p:nvPr/>
        </p:nvPicPr>
        <p:blipFill>
          <a:blip r:embed="rId3"/>
          <a:srcRect/>
          <a:stretch>
            <a:fillRect/>
          </a:stretch>
        </p:blipFill>
        <p:spPr bwMode="auto">
          <a:xfrm>
            <a:off x="5813425" y="746125"/>
            <a:ext cx="2955925" cy="1974850"/>
          </a:xfrm>
          <a:prstGeom prst="rect">
            <a:avLst/>
          </a:prstGeom>
          <a:noFill/>
          <a:ln w="9525" algn="ctr">
            <a:noFill/>
            <a:miter lim="800000"/>
            <a:headEnd/>
            <a:tailEnd/>
          </a:ln>
        </p:spPr>
      </p:pic>
    </p:spTree>
  </p:cSld>
  <p:clrMapOvr>
    <a:masterClrMapping/>
  </p:clrMapOvr>
  <p:transition spd="slow">
    <p:wedg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Content Placeholder 2"/>
          <p:cNvSpPr>
            <a:spLocks noGrp="1"/>
          </p:cNvSpPr>
          <p:nvPr>
            <p:ph idx="1"/>
          </p:nvPr>
        </p:nvSpPr>
        <p:spPr>
          <a:xfrm>
            <a:off x="1691679" y="2132856"/>
            <a:ext cx="7068145" cy="3899644"/>
          </a:xfrm>
        </p:spPr>
        <p:txBody>
          <a:bodyPr/>
          <a:lstStyle/>
          <a:p>
            <a:pPr algn="r" rtl="1">
              <a:buFontTx/>
              <a:buNone/>
              <a:defRPr/>
            </a:pPr>
            <a:r>
              <a:rPr lang="fa-IR" dirty="0" smtClean="0">
                <a:cs typeface="B Lotus" pitchFamily="2" charset="-78"/>
              </a:rPr>
              <a:t>مقايسات مي‌توانند شامل موارد زير باشند:</a:t>
            </a:r>
            <a:endParaRPr lang="en-US" dirty="0" smtClean="0">
              <a:cs typeface="B Lotus" pitchFamily="2" charset="-78"/>
            </a:endParaRPr>
          </a:p>
          <a:p>
            <a:pPr algn="r" rtl="1">
              <a:defRPr/>
            </a:pPr>
            <a:r>
              <a:rPr lang="fa-IR" dirty="0" smtClean="0">
                <a:cs typeface="B Lotus" pitchFamily="2" charset="-78"/>
              </a:rPr>
              <a:t>مقايسه اختلاف بين دو سري از نتايج</a:t>
            </a:r>
            <a:endParaRPr lang="en-US" dirty="0" smtClean="0">
              <a:cs typeface="B Lotus" pitchFamily="2" charset="-78"/>
            </a:endParaRPr>
          </a:p>
          <a:p>
            <a:pPr algn="r" rtl="1">
              <a:defRPr/>
            </a:pPr>
            <a:r>
              <a:rPr lang="fa-IR" dirty="0" smtClean="0">
                <a:cs typeface="B Lotus" pitchFamily="2" charset="-78"/>
              </a:rPr>
              <a:t>مقايسه نتايج اندازه‌گيري روي سري‌هاي يکسان نمونه‌ها با استفاده از دو روش يا دو اپراتور</a:t>
            </a:r>
            <a:endParaRPr lang="en-US" dirty="0" smtClean="0">
              <a:cs typeface="B Lotus" pitchFamily="2" charset="-78"/>
            </a:endParaRPr>
          </a:p>
          <a:p>
            <a:pPr algn="r" rtl="1">
              <a:defRPr/>
            </a:pPr>
            <a:r>
              <a:rPr lang="fa-IR" dirty="0" smtClean="0">
                <a:cs typeface="B Lotus" pitchFamily="2" charset="-78"/>
              </a:rPr>
              <a:t>مقايسه نتايج يا ميانگين‌ها با يک مقدار مشخص</a:t>
            </a:r>
            <a:endParaRPr lang="en-US" dirty="0" smtClean="0">
              <a:cs typeface="B Lotus" pitchFamily="2" charset="-78"/>
            </a:endParaRPr>
          </a:p>
          <a:p>
            <a:pPr algn="r" rtl="1">
              <a:defRPr/>
            </a:pPr>
            <a:r>
              <a:rPr lang="fa-IR" dirty="0" smtClean="0">
                <a:cs typeface="B Lotus" pitchFamily="2" charset="-78"/>
              </a:rPr>
              <a:t>مقايسه نتايج بيش از دو مجموعه داده‌ها</a:t>
            </a:r>
            <a:endParaRPr lang="en-US" dirty="0" smtClean="0">
              <a:cs typeface="B Lotus" pitchFamily="2" charset="-78"/>
            </a:endParaRPr>
          </a:p>
          <a:p>
            <a:pPr algn="r" rtl="1">
              <a:defRPr/>
            </a:pPr>
            <a:r>
              <a:rPr lang="fa-IR" dirty="0" smtClean="0">
                <a:cs typeface="B Lotus" pitchFamily="2" charset="-78"/>
              </a:rPr>
              <a:t>مقايسه</a:t>
            </a:r>
            <a:r>
              <a:rPr lang="ar-SA" dirty="0" smtClean="0">
                <a:cs typeface="B Lotus" pitchFamily="2" charset="-78"/>
              </a:rPr>
              <a:t> دقت دو مجموعه داده‌ها</a:t>
            </a:r>
            <a:endParaRPr lang="en-US" dirty="0" smtClean="0">
              <a:cs typeface="B Lotus" pitchFamily="2" charset="-78"/>
            </a:endParaRPr>
          </a:p>
          <a:p>
            <a:pPr algn="r" rtl="1">
              <a:defRPr/>
            </a:pPr>
            <a:endParaRPr lang="fa-IR" dirty="0" smtClean="0">
              <a:cs typeface="B Lotus" pitchFamily="2" charset="-78"/>
            </a:endParaRPr>
          </a:p>
        </p:txBody>
      </p:sp>
      <p:sp>
        <p:nvSpPr>
          <p:cNvPr id="4" name="WordArt 2"/>
          <p:cNvSpPr>
            <a:spLocks noChangeArrowheads="1" noChangeShapeType="1" noTextEdit="1"/>
          </p:cNvSpPr>
          <p:nvPr/>
        </p:nvSpPr>
        <p:spPr bwMode="auto">
          <a:xfrm>
            <a:off x="3138984" y="313900"/>
            <a:ext cx="3002509" cy="1173708"/>
          </a:xfrm>
          <a:prstGeom prst="rect">
            <a:avLst/>
          </a:prstGeom>
        </p:spPr>
        <p:txBody>
          <a:bodyPr wrap="none" fromWordArt="1">
            <a:prstTxWarp prst="textDeflate">
              <a:avLst>
                <a:gd name="adj" fmla="val 26227"/>
              </a:avLst>
            </a:prstTxWarp>
          </a:bodyPr>
          <a:lstStyle/>
          <a:p>
            <a:pPr algn="ctr" rtl="1">
              <a:defRPr/>
            </a:pPr>
            <a:r>
              <a:rPr lang="fa-IR" sz="3600" kern="10" cap="all" dirty="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cs typeface="Titr Mazar"/>
              </a:rPr>
              <a:t>مقايسات</a:t>
            </a:r>
          </a:p>
        </p:txBody>
      </p:sp>
    </p:spTree>
  </p:cSld>
  <p:clrMapOvr>
    <a:masterClrMapping/>
  </p:clrMapOvr>
  <p:transition spd="slow">
    <p:wedg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59" y="1988840"/>
            <a:ext cx="8106991" cy="5940754"/>
          </a:xfrm>
        </p:spPr>
        <p:txBody>
          <a:bodyPr>
            <a:normAutofit/>
          </a:bodyPr>
          <a:lstStyle/>
          <a:p>
            <a:pPr algn="r" rtl="1">
              <a:buFontTx/>
              <a:buBlip>
                <a:blip r:embed="rId2"/>
              </a:buBlip>
              <a:defRPr/>
            </a:pPr>
            <a:r>
              <a:rPr lang="ar-SA" dirty="0" smtClean="0">
                <a:cs typeface="B Lotus" pitchFamily="2" charset="-78"/>
              </a:rPr>
              <a:t>تعيين فرض صفر </a:t>
            </a:r>
            <a:r>
              <a:rPr lang="en-US" dirty="0" smtClean="0">
                <a:cs typeface="B Lotus" pitchFamily="2" charset="-78"/>
              </a:rPr>
              <a:t>(H</a:t>
            </a:r>
            <a:r>
              <a:rPr lang="en-US" baseline="-25000" dirty="0" smtClean="0">
                <a:cs typeface="B Lotus" pitchFamily="2" charset="-78"/>
              </a:rPr>
              <a:t>0</a:t>
            </a:r>
            <a:r>
              <a:rPr lang="en-US" dirty="0" smtClean="0">
                <a:cs typeface="B Lotus" pitchFamily="2" charset="-78"/>
              </a:rPr>
              <a:t>)</a:t>
            </a:r>
            <a:r>
              <a:rPr lang="ar-SA" dirty="0" smtClean="0">
                <a:cs typeface="B Lotus" pitchFamily="2" charset="-78"/>
              </a:rPr>
              <a:t>. </a:t>
            </a:r>
            <a:r>
              <a:rPr lang="fa-IR" dirty="0" smtClean="0">
                <a:cs typeface="B Lotus" pitchFamily="2" charset="-78"/>
              </a:rPr>
              <a:t>فرضيه صفر فرضيه‌اي است که به دنبال اثبات آن هستيم</a:t>
            </a:r>
            <a:r>
              <a:rPr lang="ar-SA" dirty="0" smtClean="0">
                <a:cs typeface="B Lotus" pitchFamily="2" charset="-78"/>
              </a:rPr>
              <a:t>.</a:t>
            </a:r>
            <a:endParaRPr lang="en-US" dirty="0" smtClean="0">
              <a:cs typeface="B Lotus" pitchFamily="2" charset="-78"/>
            </a:endParaRPr>
          </a:p>
          <a:p>
            <a:pPr algn="r" rtl="1">
              <a:buFontTx/>
              <a:buBlip>
                <a:blip r:embed="rId2"/>
              </a:buBlip>
              <a:defRPr/>
            </a:pPr>
            <a:r>
              <a:rPr lang="ar-SA" dirty="0" smtClean="0">
                <a:cs typeface="B Lotus" pitchFamily="2" charset="-78"/>
              </a:rPr>
              <a:t>تعريف فرض جايگزين </a:t>
            </a:r>
            <a:r>
              <a:rPr lang="en-US" dirty="0" smtClean="0">
                <a:cs typeface="B Lotus" pitchFamily="2" charset="-78"/>
              </a:rPr>
              <a:t>(H</a:t>
            </a:r>
            <a:r>
              <a:rPr lang="en-US" baseline="-25000" dirty="0" smtClean="0">
                <a:cs typeface="B Lotus" pitchFamily="2" charset="-78"/>
              </a:rPr>
              <a:t>1</a:t>
            </a:r>
            <a:r>
              <a:rPr lang="en-US" dirty="0" smtClean="0">
                <a:cs typeface="B Lotus" pitchFamily="2" charset="-78"/>
              </a:rPr>
              <a:t>)</a:t>
            </a:r>
            <a:r>
              <a:rPr lang="ar-SA" dirty="0" smtClean="0">
                <a:cs typeface="B Lotus" pitchFamily="2" charset="-78"/>
              </a:rPr>
              <a:t>. متضاد فرضيه صفر</a:t>
            </a:r>
            <a:r>
              <a:rPr lang="fa-IR" dirty="0" smtClean="0">
                <a:cs typeface="B Lotus" pitchFamily="2" charset="-78"/>
              </a:rPr>
              <a:t> مي‌باشد.</a:t>
            </a:r>
            <a:endParaRPr lang="en-US" dirty="0" smtClean="0">
              <a:cs typeface="B Lotus" pitchFamily="2" charset="-78"/>
            </a:endParaRPr>
          </a:p>
          <a:p>
            <a:pPr algn="r" rtl="1">
              <a:buFontTx/>
              <a:buBlip>
                <a:blip r:embed="rId2"/>
              </a:buBlip>
              <a:defRPr/>
            </a:pPr>
            <a:r>
              <a:rPr lang="ar-SA" dirty="0" smtClean="0">
                <a:cs typeface="B Lotus" pitchFamily="2" charset="-78"/>
              </a:rPr>
              <a:t>تعيين ناحيه کليدي (يک طرفه يا دو طرفه بودن)</a:t>
            </a:r>
            <a:endParaRPr lang="en-US" dirty="0" smtClean="0">
              <a:cs typeface="B Lotus" pitchFamily="2" charset="-78"/>
            </a:endParaRPr>
          </a:p>
          <a:p>
            <a:pPr algn="r" rtl="1">
              <a:buFontTx/>
              <a:buBlip>
                <a:blip r:embed="rId2"/>
              </a:buBlip>
              <a:defRPr/>
            </a:pPr>
            <a:r>
              <a:rPr lang="ar-SA" dirty="0" smtClean="0">
                <a:cs typeface="B Lotus" pitchFamily="2" charset="-78"/>
              </a:rPr>
              <a:t>تصميم‌گيري در خصوص محدوده/ اندازه ناحيه کليدي (سطح اطمينان)</a:t>
            </a:r>
            <a:endParaRPr lang="en-US" dirty="0" smtClean="0">
              <a:cs typeface="B Lotus" pitchFamily="2" charset="-78"/>
            </a:endParaRPr>
          </a:p>
          <a:p>
            <a:pPr algn="r" rtl="1">
              <a:buFontTx/>
              <a:buBlip>
                <a:blip r:embed="rId2"/>
              </a:buBlip>
              <a:defRPr/>
            </a:pPr>
            <a:r>
              <a:rPr lang="ar-SA" dirty="0" smtClean="0">
                <a:cs typeface="B Lotus" pitchFamily="2" charset="-78"/>
              </a:rPr>
              <a:t>انجام محاسبات آماري مورد نياز</a:t>
            </a:r>
            <a:endParaRPr lang="en-US" dirty="0" smtClean="0">
              <a:cs typeface="B Lotus" pitchFamily="2" charset="-78"/>
            </a:endParaRPr>
          </a:p>
          <a:p>
            <a:pPr algn="r" rtl="1">
              <a:buFontTx/>
              <a:buBlip>
                <a:blip r:embed="rId2"/>
              </a:buBlip>
              <a:defRPr/>
            </a:pPr>
            <a:r>
              <a:rPr lang="ar-SA" dirty="0" smtClean="0">
                <a:cs typeface="B Lotus" pitchFamily="2" charset="-78"/>
              </a:rPr>
              <a:t>بررسي اينکه مقدار محاسبه شده در چه قسمتي از ناحيه کليدي قرار مي‌گيرد (نزديک مرزها يا داخل ناحيه کليدي و احتمال اينکه </a:t>
            </a:r>
            <a:r>
              <a:rPr lang="en-US" dirty="0" smtClean="0">
                <a:cs typeface="B Lotus" pitchFamily="2" charset="-78"/>
              </a:rPr>
              <a:t>H</a:t>
            </a:r>
            <a:r>
              <a:rPr lang="en-US" baseline="-25000" dirty="0" smtClean="0">
                <a:cs typeface="B Lotus" pitchFamily="2" charset="-78"/>
              </a:rPr>
              <a:t>0</a:t>
            </a:r>
            <a:r>
              <a:rPr lang="ar-SA" dirty="0" smtClean="0">
                <a:cs typeface="B Lotus" pitchFamily="2" charset="-78"/>
              </a:rPr>
              <a:t> صحيح باشد). در اين مرحله مقدار کليدي</a:t>
            </a:r>
            <a:r>
              <a:rPr lang="fa-IR" dirty="0" smtClean="0">
                <a:cs typeface="B Lotus" pitchFamily="2" charset="-78"/>
              </a:rPr>
              <a:t> از جدول با توجه به سطح اطمينان مورد نياز و درجه آزادي مشخص</a:t>
            </a:r>
            <a:r>
              <a:rPr lang="ar-SA" dirty="0" smtClean="0">
                <a:cs typeface="B Lotus" pitchFamily="2" charset="-78"/>
              </a:rPr>
              <a:t> استخراج مي‌شود.</a:t>
            </a:r>
            <a:r>
              <a:rPr lang="en-US" dirty="0" smtClean="0">
                <a:cs typeface="B Lotus" pitchFamily="2" charset="-78"/>
              </a:rPr>
              <a:t> </a:t>
            </a:r>
          </a:p>
        </p:txBody>
      </p:sp>
      <p:sp>
        <p:nvSpPr>
          <p:cNvPr id="4" name="Rectangle 3"/>
          <p:cNvSpPr/>
          <p:nvPr/>
        </p:nvSpPr>
        <p:spPr>
          <a:xfrm>
            <a:off x="2991900" y="538033"/>
            <a:ext cx="3924472" cy="553998"/>
          </a:xfrm>
          <a:prstGeom prst="rect">
            <a:avLst/>
          </a:prstGeom>
          <a:noFill/>
        </p:spPr>
        <p:txBody>
          <a:bodyPr wrap="none">
            <a:spAutoFit/>
          </a:bodyPr>
          <a:lstStyle/>
          <a:p>
            <a:pPr algn="ctr">
              <a:defRPr/>
            </a:pPr>
            <a:r>
              <a:rPr lang="ar-SA" sz="3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مراحل انجام آزمون اهميت </a:t>
            </a:r>
            <a:endParaRPr lang="fa-IR" sz="3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endParaRPr>
          </a:p>
        </p:txBody>
      </p:sp>
    </p:spTree>
  </p:cSld>
  <p:clrMapOvr>
    <a:masterClrMapping/>
  </p:clrMapOvr>
  <p:transition spd="slow">
    <p:wheel spokes="2"/>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Content Placeholder 2"/>
          <p:cNvSpPr>
            <a:spLocks noGrp="1"/>
          </p:cNvSpPr>
          <p:nvPr>
            <p:ph idx="1"/>
          </p:nvPr>
        </p:nvSpPr>
        <p:spPr>
          <a:xfrm>
            <a:off x="1691679" y="2276872"/>
            <a:ext cx="6985595" cy="3895328"/>
          </a:xfrm>
        </p:spPr>
        <p:txBody>
          <a:bodyPr>
            <a:normAutofit/>
          </a:bodyPr>
          <a:lstStyle/>
          <a:p>
            <a:pPr algn="r" rtl="1">
              <a:buFontTx/>
              <a:buNone/>
              <a:defRPr/>
            </a:pPr>
            <a:r>
              <a:rPr lang="ar-SA" dirty="0" smtClean="0">
                <a:cs typeface="B Lotus" pitchFamily="2" charset="-78"/>
              </a:rPr>
              <a:t>از </a:t>
            </a:r>
            <a:r>
              <a:rPr lang="en-US" dirty="0" smtClean="0">
                <a:cs typeface="B Lotus" pitchFamily="2" charset="-78"/>
              </a:rPr>
              <a:t>t-test</a:t>
            </a:r>
            <a:r>
              <a:rPr lang="ar-SA" dirty="0" smtClean="0">
                <a:cs typeface="B Lotus" pitchFamily="2" charset="-78"/>
              </a:rPr>
              <a:t> مي‌توان به منظور مقايسه در موارد زير استفاده کرد:</a:t>
            </a:r>
            <a:endParaRPr lang="en-US" dirty="0" smtClean="0">
              <a:cs typeface="B Lotus" pitchFamily="2" charset="-78"/>
            </a:endParaRPr>
          </a:p>
          <a:p>
            <a:pPr algn="r" rtl="1">
              <a:lnSpc>
                <a:spcPct val="200000"/>
              </a:lnSpc>
              <a:buFontTx/>
              <a:buBlip>
                <a:blip r:embed="rId2"/>
              </a:buBlip>
              <a:defRPr/>
            </a:pPr>
            <a:r>
              <a:rPr lang="ar-SA" dirty="0" smtClean="0">
                <a:cs typeface="B Lotus" pitchFamily="2" charset="-78"/>
              </a:rPr>
              <a:t>ميانگين يک نمونه با يک مقدار بيان شده.</a:t>
            </a:r>
            <a:endParaRPr lang="en-US" dirty="0" smtClean="0">
              <a:cs typeface="B Lotus" pitchFamily="2" charset="-78"/>
            </a:endParaRPr>
          </a:p>
          <a:p>
            <a:pPr algn="r" rtl="1">
              <a:lnSpc>
                <a:spcPct val="200000"/>
              </a:lnSpc>
              <a:buFontTx/>
              <a:buBlip>
                <a:blip r:embed="rId2"/>
              </a:buBlip>
              <a:defRPr/>
            </a:pPr>
            <a:r>
              <a:rPr lang="ar-SA" dirty="0" smtClean="0">
                <a:cs typeface="B Lotus" pitchFamily="2" charset="-78"/>
              </a:rPr>
              <a:t>ميانگين‌هاي دو مجموعه داده‌ها.</a:t>
            </a:r>
            <a:endParaRPr lang="en-US" dirty="0" smtClean="0">
              <a:cs typeface="B Lotus" pitchFamily="2" charset="-78"/>
            </a:endParaRPr>
          </a:p>
          <a:p>
            <a:pPr algn="r" rtl="1">
              <a:lnSpc>
                <a:spcPct val="200000"/>
              </a:lnSpc>
              <a:buFontTx/>
              <a:buBlip>
                <a:blip r:embed="rId2"/>
              </a:buBlip>
              <a:defRPr/>
            </a:pPr>
            <a:r>
              <a:rPr lang="ar-SA" dirty="0" smtClean="0">
                <a:cs typeface="B Lotus" pitchFamily="2" charset="-78"/>
              </a:rPr>
              <a:t>ميانگين‌هاي نمونه‌هاي جفتي.</a:t>
            </a:r>
            <a:endParaRPr lang="en-US" dirty="0" smtClean="0">
              <a:cs typeface="B Lotus" pitchFamily="2" charset="-78"/>
            </a:endParaRPr>
          </a:p>
          <a:p>
            <a:pPr algn="r" rtl="1">
              <a:lnSpc>
                <a:spcPct val="200000"/>
              </a:lnSpc>
              <a:buFontTx/>
              <a:buBlip>
                <a:blip r:embed="rId2"/>
              </a:buBlip>
              <a:defRPr/>
            </a:pPr>
            <a:r>
              <a:rPr lang="ar-SA" dirty="0" smtClean="0">
                <a:cs typeface="B Lotus" pitchFamily="2" charset="-78"/>
              </a:rPr>
              <a:t>مقايسه شيب دو کاليبراسيون</a:t>
            </a:r>
            <a:endParaRPr lang="en-US" dirty="0" smtClean="0">
              <a:cs typeface="B Lotus" pitchFamily="2" charset="-78"/>
            </a:endParaRPr>
          </a:p>
          <a:p>
            <a:pPr algn="r" rtl="1">
              <a:defRPr/>
            </a:pPr>
            <a:endParaRPr lang="fa-IR" dirty="0" smtClean="0">
              <a:cs typeface="B Lotus" pitchFamily="2" charset="-78"/>
            </a:endParaRPr>
          </a:p>
        </p:txBody>
      </p:sp>
      <p:sp>
        <p:nvSpPr>
          <p:cNvPr id="4" name="Rectangle 3"/>
          <p:cNvSpPr/>
          <p:nvPr/>
        </p:nvSpPr>
        <p:spPr>
          <a:xfrm>
            <a:off x="2507195" y="387908"/>
            <a:ext cx="4156907" cy="707886"/>
          </a:xfrm>
          <a:prstGeom prst="rect">
            <a:avLst/>
          </a:prstGeom>
          <a:noFill/>
        </p:spPr>
        <p:txBody>
          <a:bodyPr wrap="none">
            <a:spAutoFit/>
          </a:bodyPr>
          <a:lstStyle/>
          <a:p>
            <a:pPr algn="ctr" rtl="1">
              <a:defRPr/>
            </a:pPr>
            <a:r>
              <a:rPr lang="fa-IR" sz="4000" cap="all" dirty="0">
                <a:ln w="9000" cmpd="sng">
                  <a:solidFill>
                    <a:sysClr val="windowText" lastClr="000000"/>
                  </a:solidFill>
                  <a:prstDash val="solid"/>
                </a:ln>
                <a:solidFill>
                  <a:srgbClr val="D60093"/>
                </a:solidFill>
                <a:effectLst>
                  <a:reflection blurRad="12700" stA="28000" endPos="45000" dist="1000" dir="5400000" sy="-100000" algn="bl" rotWithShape="0"/>
                </a:effectLst>
                <a:cs typeface="Titr" pitchFamily="2" charset="-78"/>
              </a:rPr>
              <a:t>مقـايسه ميـانگيـن‌ها</a:t>
            </a:r>
          </a:p>
        </p:txBody>
      </p:sp>
    </p:spTree>
  </p:cSld>
  <p:clrMapOvr>
    <a:masterClrMapping/>
  </p:clrMapOvr>
  <p:transition spd="slow">
    <p:circl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Content Placeholder 2"/>
          <p:cNvSpPr>
            <a:spLocks noGrp="1"/>
          </p:cNvSpPr>
          <p:nvPr>
            <p:ph idx="1"/>
          </p:nvPr>
        </p:nvSpPr>
        <p:spPr>
          <a:xfrm>
            <a:off x="1404938" y="1601788"/>
            <a:ext cx="7356475" cy="4430712"/>
          </a:xfrm>
        </p:spPr>
        <p:txBody>
          <a:bodyPr>
            <a:normAutofit/>
          </a:bodyPr>
          <a:lstStyle/>
          <a:p>
            <a:pPr algn="r" rtl="1">
              <a:lnSpc>
                <a:spcPct val="200000"/>
              </a:lnSpc>
              <a:buFontTx/>
              <a:buBlip>
                <a:blip r:embed="rId2"/>
              </a:buBlip>
              <a:defRPr/>
            </a:pPr>
            <a:r>
              <a:rPr lang="ar-SA" dirty="0" smtClean="0">
                <a:cs typeface="B Lotus" pitchFamily="2" charset="-78"/>
              </a:rPr>
              <a:t>مقدار محاسبه شده </a:t>
            </a:r>
            <a:r>
              <a:rPr lang="en-US" dirty="0" smtClean="0">
                <a:cs typeface="B Lotus" pitchFamily="2" charset="-78"/>
              </a:rPr>
              <a:t>t</a:t>
            </a:r>
            <a:r>
              <a:rPr lang="ar-SA" dirty="0" smtClean="0">
                <a:cs typeface="B Lotus" pitchFamily="2" charset="-78"/>
              </a:rPr>
              <a:t>، با مقدار بدست آمده از جدول با  درجه آزادي در سطوح اطمينان مختلفي مقايسه مي‌شود. (آزمون‌هاي </a:t>
            </a:r>
            <a:r>
              <a:rPr lang="en-US" dirty="0" smtClean="0">
                <a:cs typeface="B Lotus" pitchFamily="2" charset="-78"/>
              </a:rPr>
              <a:t>one- tailed</a:t>
            </a:r>
            <a:r>
              <a:rPr lang="ar-SA" dirty="0" smtClean="0">
                <a:cs typeface="B Lotus" pitchFamily="2" charset="-78"/>
              </a:rPr>
              <a:t> يا </a:t>
            </a:r>
            <a:r>
              <a:rPr lang="en-US" dirty="0" smtClean="0">
                <a:cs typeface="B Lotus" pitchFamily="2" charset="-78"/>
              </a:rPr>
              <a:t>two- tailed</a:t>
            </a:r>
            <a:r>
              <a:rPr lang="ar-SA" dirty="0" smtClean="0">
                <a:cs typeface="B Lotus" pitchFamily="2" charset="-78"/>
              </a:rPr>
              <a:t> )</a:t>
            </a:r>
            <a:endParaRPr lang="en-US" dirty="0" smtClean="0">
              <a:cs typeface="B Lotus" pitchFamily="2" charset="-78"/>
            </a:endParaRPr>
          </a:p>
          <a:p>
            <a:pPr algn="r" rtl="1">
              <a:lnSpc>
                <a:spcPct val="200000"/>
              </a:lnSpc>
              <a:buFontTx/>
              <a:buBlip>
                <a:blip r:embed="rId2"/>
              </a:buBlip>
              <a:defRPr/>
            </a:pPr>
            <a:r>
              <a:rPr lang="ar-SA" dirty="0" smtClean="0">
                <a:cs typeface="B Lotus" pitchFamily="2" charset="-78"/>
              </a:rPr>
              <a:t>آزمون </a:t>
            </a:r>
            <a:r>
              <a:rPr lang="en-US" dirty="0" smtClean="0">
                <a:cs typeface="B Lotus" pitchFamily="2" charset="-78"/>
              </a:rPr>
              <a:t> two- tailed</a:t>
            </a:r>
            <a:r>
              <a:rPr lang="ar-SA" dirty="0" smtClean="0">
                <a:cs typeface="B Lotus" pitchFamily="2" charset="-78"/>
              </a:rPr>
              <a:t>هنگامي اتفاق مي‌افتد که يکي از فرضيه‌هاي صفر يا جايگزين داراي نشانه مساوي باشد در حالي که ديگري اين نشانه را نداشته باشد. احتمال ديگر آزمون </a:t>
            </a:r>
            <a:r>
              <a:rPr lang="en-US" dirty="0" smtClean="0">
                <a:cs typeface="B Lotus" pitchFamily="2" charset="-78"/>
              </a:rPr>
              <a:t>one- tailed</a:t>
            </a:r>
            <a:r>
              <a:rPr lang="ar-SA" dirty="0" smtClean="0">
                <a:cs typeface="B Lotus" pitchFamily="2" charset="-78"/>
              </a:rPr>
              <a:t> مي‌باشد که در آن فرضيه جايگزين عدم تساوي باشد (</a:t>
            </a:r>
            <a:r>
              <a:rPr lang="en-US" dirty="0" smtClean="0">
                <a:cs typeface="B Lotus" pitchFamily="2" charset="-78"/>
                <a:sym typeface="Symbol" pitchFamily="18" charset="2"/>
              </a:rPr>
              <a:t></a:t>
            </a:r>
            <a:r>
              <a:rPr lang="ar-SA" dirty="0" smtClean="0">
                <a:cs typeface="B Lotus" pitchFamily="2" charset="-78"/>
              </a:rPr>
              <a:t> ، </a:t>
            </a:r>
            <a:r>
              <a:rPr lang="en-US" dirty="0" smtClean="0">
                <a:cs typeface="B Lotus" pitchFamily="2" charset="-78"/>
                <a:sym typeface="Symbol" pitchFamily="18" charset="2"/>
              </a:rPr>
              <a:t></a:t>
            </a:r>
            <a:r>
              <a:rPr lang="ar-SA" dirty="0" smtClean="0">
                <a:cs typeface="B Lotus" pitchFamily="2" charset="-78"/>
              </a:rPr>
              <a:t> ، &lt; يا &gt; )</a:t>
            </a:r>
            <a:endParaRPr lang="en-US" dirty="0" smtClean="0">
              <a:cs typeface="B Lotus" pitchFamily="2" charset="-78"/>
            </a:endParaRPr>
          </a:p>
        </p:txBody>
      </p:sp>
      <p:sp>
        <p:nvSpPr>
          <p:cNvPr id="4" name="Rectangle 3"/>
          <p:cNvSpPr/>
          <p:nvPr/>
        </p:nvSpPr>
        <p:spPr>
          <a:xfrm>
            <a:off x="2739211" y="387908"/>
            <a:ext cx="4156907" cy="707886"/>
          </a:xfrm>
          <a:prstGeom prst="rect">
            <a:avLst/>
          </a:prstGeom>
          <a:noFill/>
        </p:spPr>
        <p:txBody>
          <a:bodyPr wrap="none">
            <a:spAutoFit/>
          </a:bodyPr>
          <a:lstStyle/>
          <a:p>
            <a:pPr algn="ctr" rtl="1">
              <a:defRPr/>
            </a:pPr>
            <a:r>
              <a:rPr lang="fa-IR" sz="4000" cap="all" dirty="0">
                <a:ln w="9000" cmpd="sng">
                  <a:solidFill>
                    <a:sysClr val="windowText" lastClr="000000"/>
                  </a:solidFill>
                  <a:prstDash val="solid"/>
                </a:ln>
                <a:solidFill>
                  <a:srgbClr val="D60093"/>
                </a:solidFill>
                <a:effectLst>
                  <a:reflection blurRad="12700" stA="28000" endPos="45000" dist="1000" dir="5400000" sy="-100000" algn="bl" rotWithShape="0"/>
                </a:effectLst>
                <a:cs typeface="Titr" pitchFamily="2" charset="-78"/>
              </a:rPr>
              <a:t>مقـايسه ميـانگيـن‌ها</a:t>
            </a:r>
          </a:p>
        </p:txBody>
      </p:sp>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2"/>
          <p:cNvSpPr>
            <a:spLocks noGrp="1"/>
          </p:cNvSpPr>
          <p:nvPr>
            <p:ph idx="1"/>
          </p:nvPr>
        </p:nvSpPr>
        <p:spPr>
          <a:xfrm>
            <a:off x="1303338" y="2708920"/>
            <a:ext cx="7467600" cy="3518843"/>
          </a:xfrm>
        </p:spPr>
        <p:txBody>
          <a:bodyPr/>
          <a:lstStyle/>
          <a:p>
            <a:pPr marL="0" indent="0" algn="r" rtl="1" eaLnBrk="1" hangingPunct="1">
              <a:lnSpc>
                <a:spcPct val="200000"/>
              </a:lnSpc>
              <a:buNone/>
              <a:defRPr/>
            </a:pPr>
            <a:r>
              <a:rPr lang="fa-IR" dirty="0" smtClean="0">
                <a:cs typeface="B Lotus" pitchFamily="2" charset="-78"/>
              </a:rPr>
              <a:t>در بعضي موارد شاخص دقت به شکل درصدي از مقدار ميانگين گزارش مي‌شود. </a:t>
            </a:r>
          </a:p>
          <a:p>
            <a:pPr algn="r" rtl="1" eaLnBrk="1" hangingPunct="1">
              <a:lnSpc>
                <a:spcPct val="200000"/>
              </a:lnSpc>
              <a:buFontTx/>
              <a:buBlip>
                <a:blip r:embed="rId2"/>
              </a:buBlip>
              <a:defRPr/>
            </a:pPr>
            <a:r>
              <a:rPr lang="fa-IR" dirty="0" smtClean="0">
                <a:cs typeface="B Lotus" pitchFamily="2" charset="-78"/>
              </a:rPr>
              <a:t>ضريب نوسانات</a:t>
            </a:r>
            <a:r>
              <a:rPr lang="en-US" dirty="0" smtClean="0">
                <a:cs typeface="B Lotus" pitchFamily="2" charset="-78"/>
              </a:rPr>
              <a:t>(CV%)</a:t>
            </a:r>
            <a:r>
              <a:rPr lang="fa-IR" dirty="0" smtClean="0">
                <a:cs typeface="B Lotus" pitchFamily="2" charset="-78"/>
              </a:rPr>
              <a:t> يا انحراف استاندارد نسبي شاخص دقت به شکل درصد مي‌باشد</a:t>
            </a:r>
            <a:endParaRPr lang="en-US" dirty="0" smtClean="0">
              <a:cs typeface="B Lotus" pitchFamily="2" charset="-78"/>
            </a:endParaRPr>
          </a:p>
          <a:p>
            <a:pPr algn="r" rtl="1" eaLnBrk="1" hangingPunct="1">
              <a:lnSpc>
                <a:spcPct val="200000"/>
              </a:lnSpc>
              <a:buFontTx/>
              <a:buBlip>
                <a:blip r:embed="rId2"/>
              </a:buBlip>
              <a:defRPr/>
            </a:pPr>
            <a:endParaRPr lang="fa-IR" dirty="0" smtClean="0">
              <a:cs typeface="B Lotus" pitchFamily="2" charset="-78"/>
            </a:endParaRPr>
          </a:p>
        </p:txBody>
      </p:sp>
      <p:pic>
        <p:nvPicPr>
          <p:cNvPr id="8601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339752" y="4869160"/>
            <a:ext cx="3619500" cy="1152525"/>
          </a:xfrm>
          <a:prstGeom prst="rect">
            <a:avLst/>
          </a:prstGeom>
          <a:noFill/>
          <a:ln w="9525">
            <a:noFill/>
            <a:miter lim="800000"/>
            <a:headEnd/>
            <a:tailEnd/>
          </a:ln>
        </p:spPr>
      </p:pic>
      <p:sp>
        <p:nvSpPr>
          <p:cNvPr id="6" name="Rectangle 5"/>
          <p:cNvSpPr/>
          <p:nvPr/>
        </p:nvSpPr>
        <p:spPr>
          <a:xfrm>
            <a:off x="3413847" y="401309"/>
            <a:ext cx="2882520" cy="7694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defRPr/>
            </a:pPr>
            <a:r>
              <a:rPr lang="fa-IR" sz="4400" spc="50" dirty="0">
                <a:ln w="11430">
                  <a:solidFill>
                    <a:sysClr val="windowText" lastClr="000000"/>
                  </a:solidFill>
                </a:ln>
                <a:solidFill>
                  <a:srgbClr val="CC0066"/>
                </a:solidFill>
                <a:effectLst>
                  <a:outerShdw blurRad="76200" dist="50800" dir="5400000" algn="tl" rotWithShape="0">
                    <a:srgbClr val="000000">
                      <a:alpha val="65000"/>
                    </a:srgbClr>
                  </a:outerShdw>
                </a:effectLst>
                <a:cs typeface="Titr" pitchFamily="2" charset="-78"/>
              </a:rPr>
              <a:t>شاخص‌هاي دقت</a:t>
            </a:r>
          </a:p>
        </p:txBody>
      </p:sp>
    </p:spTree>
  </p:cSld>
  <p:clrMapOvr>
    <a:masterClrMapping/>
  </p:clrMapOvr>
  <p:transition spd="slow">
    <p:checke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Content Placeholder 2"/>
          <p:cNvSpPr>
            <a:spLocks noGrp="1"/>
          </p:cNvSpPr>
          <p:nvPr>
            <p:ph idx="1"/>
          </p:nvPr>
        </p:nvSpPr>
        <p:spPr>
          <a:xfrm>
            <a:off x="1043608" y="2420888"/>
            <a:ext cx="7811467" cy="3748137"/>
          </a:xfrm>
        </p:spPr>
        <p:txBody>
          <a:bodyPr/>
          <a:lstStyle/>
          <a:p>
            <a:pPr indent="-1588" algn="r" rtl="1">
              <a:buFontTx/>
              <a:buNone/>
              <a:defRPr/>
            </a:pPr>
            <a:r>
              <a:rPr lang="ar-SA" dirty="0" smtClean="0">
                <a:cs typeface="B Lotus" pitchFamily="2" charset="-78"/>
              </a:rPr>
              <a:t>در آزمون اندازه‌گيري ميزان روغن موجود در يک نوع از حبوبات، از يک ماده مرجع با مقدار </a:t>
            </a:r>
            <a:r>
              <a:rPr lang="en-US" dirty="0" smtClean="0">
                <a:cs typeface="B Lotus" pitchFamily="2" charset="-78"/>
              </a:rPr>
              <a:t>4.0</a:t>
            </a:r>
            <a:r>
              <a:rPr lang="ar-SA" dirty="0" smtClean="0">
                <a:cs typeface="B Lotus" pitchFamily="2" charset="-78"/>
              </a:rPr>
              <a:t> واحد استفاده شده است. </a:t>
            </a:r>
            <a:endParaRPr lang="fa-IR" dirty="0" smtClean="0">
              <a:cs typeface="B Lotus" pitchFamily="2" charset="-78"/>
            </a:endParaRPr>
          </a:p>
          <a:p>
            <a:pPr indent="-1588" algn="r" rtl="1">
              <a:buFontTx/>
              <a:buNone/>
              <a:defRPr/>
            </a:pPr>
            <a:r>
              <a:rPr lang="ar-SA" dirty="0" smtClean="0">
                <a:cs typeface="B Lotus" pitchFamily="2" charset="-78"/>
              </a:rPr>
              <a:t>نتايج 5 تکرار روي نمونه مرجع به شرح زير مي‌باشد. مي‌خواهيم بررسي کنيم که آيا آزمايشگاه در آزمون تعيين روغن داراي گرايش مي‌باشد يا خير؟</a:t>
            </a:r>
            <a:endParaRPr lang="en-US" dirty="0" smtClean="0">
              <a:cs typeface="B Lotus" pitchFamily="2" charset="-78"/>
            </a:endParaRPr>
          </a:p>
          <a:p>
            <a:pPr indent="-1588" algn="ctr" rtl="1">
              <a:buFontTx/>
              <a:buNone/>
              <a:defRPr/>
            </a:pPr>
            <a:r>
              <a:rPr lang="en-US" b="1" dirty="0" smtClean="0">
                <a:effectLst>
                  <a:outerShdw blurRad="38100" dist="38100" dir="2700000" algn="tl">
                    <a:srgbClr val="C0C0C0"/>
                  </a:outerShdw>
                </a:effectLst>
                <a:cs typeface="B Lotus" pitchFamily="2" charset="-78"/>
              </a:rPr>
              <a:t>5.2	  5.3	  2.9	  4.1	  5.0</a:t>
            </a:r>
          </a:p>
          <a:p>
            <a:pPr indent="-1588" algn="r" rtl="1">
              <a:buFontTx/>
              <a:buNone/>
              <a:defRPr/>
            </a:pPr>
            <a:endParaRPr lang="en-US" dirty="0" smtClean="0">
              <a:cs typeface="B Lotus" pitchFamily="2" charset="-78"/>
            </a:endParaRPr>
          </a:p>
        </p:txBody>
      </p:sp>
      <p:sp>
        <p:nvSpPr>
          <p:cNvPr id="195587" name="Rectangle 2"/>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fa-IR"/>
          </a:p>
        </p:txBody>
      </p:sp>
      <p:sp>
        <p:nvSpPr>
          <p:cNvPr id="195588" name="Rectangle 4"/>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fa-IR"/>
          </a:p>
        </p:txBody>
      </p:sp>
      <p:sp>
        <p:nvSpPr>
          <p:cNvPr id="8" name="Rectangle 7"/>
          <p:cNvSpPr/>
          <p:nvPr/>
        </p:nvSpPr>
        <p:spPr>
          <a:xfrm>
            <a:off x="3575713" y="401556"/>
            <a:ext cx="2388359" cy="923330"/>
          </a:xfrm>
          <a:prstGeom prst="rect">
            <a:avLst/>
          </a:prstGeom>
          <a:noFill/>
        </p:spPr>
        <p:txBody>
          <a:bodyPr>
            <a:spAutoFit/>
          </a:bodyPr>
          <a:lstStyle/>
          <a:p>
            <a:pPr algn="ctr">
              <a:defRPr/>
            </a:pPr>
            <a:r>
              <a:rPr lang="fa-IR" sz="5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مثــال</a:t>
            </a:r>
          </a:p>
        </p:txBody>
      </p:sp>
      <p:pic>
        <p:nvPicPr>
          <p:cNvPr id="195590" name="Picture 8" descr="C:\Users\SONY\Pictures\Various\Question-survey.jpg"/>
          <p:cNvPicPr>
            <a:picLocks noChangeAspect="1" noChangeArrowheads="1"/>
          </p:cNvPicPr>
          <p:nvPr/>
        </p:nvPicPr>
        <p:blipFill>
          <a:blip r:embed="rId2"/>
          <a:srcRect/>
          <a:stretch>
            <a:fillRect/>
          </a:stretch>
        </p:blipFill>
        <p:spPr bwMode="auto">
          <a:xfrm>
            <a:off x="6977063" y="385763"/>
            <a:ext cx="1689100" cy="1135062"/>
          </a:xfrm>
          <a:prstGeom prst="rect">
            <a:avLst/>
          </a:prstGeom>
          <a:noFill/>
          <a:ln w="9525">
            <a:noFill/>
            <a:miter lim="800000"/>
            <a:headEnd/>
            <a:tailEnd/>
          </a:ln>
        </p:spPr>
      </p:pic>
    </p:spTree>
  </p:cSld>
  <p:clrMapOvr>
    <a:masterClrMapping/>
  </p:clrMapOvr>
  <p:transition spd="slow">
    <p:wheel spokes="3"/>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5" name="Rectangle 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46082" name="Object 4"/>
          <p:cNvGraphicFramePr>
            <a:graphicFrameLocks noChangeAspect="1"/>
          </p:cNvGraphicFramePr>
          <p:nvPr/>
        </p:nvGraphicFramePr>
        <p:xfrm>
          <a:off x="1203325" y="2852738"/>
          <a:ext cx="2317750" cy="966787"/>
        </p:xfrm>
        <a:graphic>
          <a:graphicData uri="http://schemas.openxmlformats.org/presentationml/2006/ole">
            <mc:AlternateContent xmlns:mc="http://schemas.openxmlformats.org/markup-compatibility/2006">
              <mc:Choice xmlns:v="urn:schemas-microsoft-com:vml" Requires="v">
                <p:oleObj spid="_x0000_s47343" name="Equation" r:id="rId3" imgW="1028254" imgH="431613" progId="Equation.3">
                  <p:embed/>
                </p:oleObj>
              </mc:Choice>
              <mc:Fallback>
                <p:oleObj name="Equation" r:id="rId3" imgW="1028254" imgH="431613"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325" y="2852738"/>
                        <a:ext cx="2317750" cy="966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3" name="Object 1"/>
          <p:cNvGraphicFramePr>
            <a:graphicFrameLocks noChangeAspect="1"/>
          </p:cNvGraphicFramePr>
          <p:nvPr/>
        </p:nvGraphicFramePr>
        <p:xfrm>
          <a:off x="1597025" y="1404938"/>
          <a:ext cx="1665288" cy="482600"/>
        </p:xfrm>
        <a:graphic>
          <a:graphicData uri="http://schemas.openxmlformats.org/presentationml/2006/ole">
            <mc:AlternateContent xmlns:mc="http://schemas.openxmlformats.org/markup-compatibility/2006">
              <mc:Choice xmlns:v="urn:schemas-microsoft-com:vml" Requires="v">
                <p:oleObj spid="_x0000_s47344" name="Equation" r:id="rId5" imgW="787400" imgH="228600" progId="Equation.3">
                  <p:embed/>
                </p:oleObj>
              </mc:Choice>
              <mc:Fallback>
                <p:oleObj name="Equation" r:id="rId5" imgW="787400" imgH="2286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7025" y="1404938"/>
                        <a:ext cx="1665288"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4" name="Object 3"/>
          <p:cNvGraphicFramePr>
            <a:graphicFrameLocks noChangeAspect="1"/>
          </p:cNvGraphicFramePr>
          <p:nvPr/>
        </p:nvGraphicFramePr>
        <p:xfrm>
          <a:off x="1597025" y="2184400"/>
          <a:ext cx="1704975" cy="484188"/>
        </p:xfrm>
        <a:graphic>
          <a:graphicData uri="http://schemas.openxmlformats.org/presentationml/2006/ole">
            <mc:AlternateContent xmlns:mc="http://schemas.openxmlformats.org/markup-compatibility/2006">
              <mc:Choice xmlns:v="urn:schemas-microsoft-com:vml" Requires="v">
                <p:oleObj spid="_x0000_s47345" name="Equation" r:id="rId7" imgW="774364" imgH="215806" progId="Equation.3">
                  <p:embed/>
                </p:oleObj>
              </mc:Choice>
              <mc:Fallback>
                <p:oleObj name="Equation" r:id="rId7" imgW="774364" imgH="215806"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7025" y="2184400"/>
                        <a:ext cx="1704975"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3"/>
          <p:cNvSpPr txBox="1">
            <a:spLocks noChangeArrowheads="1"/>
          </p:cNvSpPr>
          <p:nvPr/>
        </p:nvSpPr>
        <p:spPr bwMode="auto">
          <a:xfrm>
            <a:off x="971600" y="1331131"/>
            <a:ext cx="7721550" cy="3767113"/>
          </a:xfrm>
          <a:prstGeom prst="rect">
            <a:avLst/>
          </a:prstGeom>
          <a:noFill/>
          <a:ln w="9525">
            <a:noFill/>
            <a:miter lim="800000"/>
            <a:headEnd/>
            <a:tailEnd/>
          </a:ln>
        </p:spPr>
        <p:txBody>
          <a:bodyPr>
            <a:normAutofit fontScale="77500" lnSpcReduction="20000"/>
          </a:bodyPr>
          <a:lstStyle/>
          <a:p>
            <a:pPr marL="274320" indent="-274320" rtl="1" fontAlgn="auto">
              <a:lnSpc>
                <a:spcPct val="150000"/>
              </a:lnSpc>
              <a:spcBef>
                <a:spcPct val="20000"/>
              </a:spcBef>
              <a:spcAft>
                <a:spcPts val="0"/>
              </a:spcAft>
              <a:buClr>
                <a:srgbClr val="B4CCE2"/>
              </a:buClr>
              <a:defRPr/>
            </a:pPr>
            <a:endParaRPr lang="en-US" sz="2300" b="0" kern="0" dirty="0">
              <a:solidFill>
                <a:schemeClr val="tx1">
                  <a:lumMod val="50000"/>
                </a:schemeClr>
              </a:solidFill>
              <a:latin typeface="+mn-lt"/>
              <a:cs typeface="Lotus" pitchFamily="2" charset="-78"/>
            </a:endParaRPr>
          </a:p>
          <a:p>
            <a:pPr marL="274320" indent="-274320" rtl="1" fontAlgn="auto">
              <a:lnSpc>
                <a:spcPct val="150000"/>
              </a:lnSpc>
              <a:spcBef>
                <a:spcPct val="20000"/>
              </a:spcBef>
              <a:spcAft>
                <a:spcPts val="0"/>
              </a:spcAft>
              <a:buClr>
                <a:srgbClr val="B4CCE2"/>
              </a:buClr>
              <a:defRPr/>
            </a:pPr>
            <a:endParaRPr lang="en-US" sz="2300" b="0" kern="0" dirty="0">
              <a:solidFill>
                <a:schemeClr val="tx1">
                  <a:lumMod val="50000"/>
                </a:schemeClr>
              </a:solidFill>
              <a:latin typeface="+mn-lt"/>
              <a:cs typeface="Lotus" pitchFamily="2" charset="-78"/>
            </a:endParaRPr>
          </a:p>
          <a:p>
            <a:pPr marL="274320" indent="-274320" rtl="1" fontAlgn="auto">
              <a:lnSpc>
                <a:spcPct val="150000"/>
              </a:lnSpc>
              <a:spcBef>
                <a:spcPct val="20000"/>
              </a:spcBef>
              <a:spcAft>
                <a:spcPts val="0"/>
              </a:spcAft>
              <a:buClr>
                <a:srgbClr val="B4CCE2"/>
              </a:buClr>
              <a:defRPr/>
            </a:pPr>
            <a:endParaRPr lang="en-US" sz="2300" b="0" kern="0" dirty="0">
              <a:solidFill>
                <a:schemeClr val="tx1">
                  <a:lumMod val="50000"/>
                </a:schemeClr>
              </a:solidFill>
              <a:latin typeface="+mn-lt"/>
              <a:cs typeface="Lotus" pitchFamily="2" charset="-78"/>
            </a:endParaRPr>
          </a:p>
          <a:p>
            <a:pPr marL="274320" indent="-274320" rtl="1" fontAlgn="auto">
              <a:lnSpc>
                <a:spcPct val="150000"/>
              </a:lnSpc>
              <a:spcBef>
                <a:spcPct val="20000"/>
              </a:spcBef>
              <a:spcAft>
                <a:spcPts val="0"/>
              </a:spcAft>
              <a:buClr>
                <a:srgbClr val="B4CCE2"/>
              </a:buClr>
              <a:defRPr/>
            </a:pPr>
            <a:endParaRPr lang="en-US" sz="2300" b="0" kern="0" dirty="0">
              <a:solidFill>
                <a:schemeClr val="tx1">
                  <a:lumMod val="50000"/>
                </a:schemeClr>
              </a:solidFill>
              <a:latin typeface="+mn-lt"/>
              <a:cs typeface="Lotus" pitchFamily="2" charset="-78"/>
            </a:endParaRPr>
          </a:p>
          <a:p>
            <a:pPr marL="274320" indent="-274320" rtl="1" fontAlgn="auto">
              <a:lnSpc>
                <a:spcPct val="150000"/>
              </a:lnSpc>
              <a:spcBef>
                <a:spcPct val="20000"/>
              </a:spcBef>
              <a:spcAft>
                <a:spcPts val="0"/>
              </a:spcAft>
              <a:buClr>
                <a:srgbClr val="B4CCE2"/>
              </a:buClr>
              <a:defRPr/>
            </a:pPr>
            <a:endParaRPr lang="en-US" sz="2300" b="0" kern="0" dirty="0">
              <a:solidFill>
                <a:schemeClr val="tx1">
                  <a:lumMod val="50000"/>
                </a:schemeClr>
              </a:solidFill>
              <a:latin typeface="+mn-lt"/>
              <a:cs typeface="Lotus" pitchFamily="2" charset="-78"/>
            </a:endParaRPr>
          </a:p>
          <a:p>
            <a:pPr marL="274320" indent="-274320" rtl="1" fontAlgn="auto">
              <a:lnSpc>
                <a:spcPct val="150000"/>
              </a:lnSpc>
              <a:spcBef>
                <a:spcPct val="20000"/>
              </a:spcBef>
              <a:spcAft>
                <a:spcPts val="0"/>
              </a:spcAft>
              <a:buClr>
                <a:srgbClr val="B4CCE2"/>
              </a:buClr>
              <a:defRPr/>
            </a:pPr>
            <a:endParaRPr lang="fa-IR" sz="2300" b="0" kern="0" dirty="0">
              <a:solidFill>
                <a:schemeClr val="tx1">
                  <a:lumMod val="50000"/>
                </a:schemeClr>
              </a:solidFill>
              <a:latin typeface="+mn-lt"/>
              <a:cs typeface="Lotus" pitchFamily="2" charset="-78"/>
            </a:endParaRPr>
          </a:p>
          <a:p>
            <a:pPr marL="274320" indent="-274320" rtl="1" fontAlgn="auto">
              <a:lnSpc>
                <a:spcPct val="150000"/>
              </a:lnSpc>
              <a:spcBef>
                <a:spcPct val="20000"/>
              </a:spcBef>
              <a:spcAft>
                <a:spcPts val="0"/>
              </a:spcAft>
              <a:buClr>
                <a:srgbClr val="B4CCE2"/>
              </a:buClr>
              <a:defRPr/>
            </a:pPr>
            <a:endParaRPr lang="fa-IR" sz="2300" b="0" kern="0" dirty="0">
              <a:solidFill>
                <a:schemeClr val="tx1">
                  <a:lumMod val="50000"/>
                </a:schemeClr>
              </a:solidFill>
              <a:latin typeface="+mn-lt"/>
              <a:cs typeface="Lotus" pitchFamily="2" charset="-78"/>
            </a:endParaRPr>
          </a:p>
          <a:p>
            <a:pPr marL="274320" indent="-274320" rtl="1" fontAlgn="auto">
              <a:lnSpc>
                <a:spcPct val="150000"/>
              </a:lnSpc>
              <a:spcBef>
                <a:spcPct val="20000"/>
              </a:spcBef>
              <a:spcAft>
                <a:spcPts val="0"/>
              </a:spcAft>
              <a:buClr>
                <a:srgbClr val="B4CCE2"/>
              </a:buClr>
              <a:defRPr/>
            </a:pPr>
            <a:r>
              <a:rPr lang="en-US" sz="2300" b="0" kern="0" dirty="0">
                <a:solidFill>
                  <a:schemeClr val="tx1">
                    <a:lumMod val="50000"/>
                  </a:schemeClr>
                </a:solidFill>
                <a:latin typeface="+mn-lt"/>
                <a:cs typeface="Lotus" pitchFamily="2" charset="-78"/>
              </a:rPr>
              <a:t>(two-tailed) t</a:t>
            </a:r>
            <a:r>
              <a:rPr lang="en-US" sz="2300" b="0" kern="0" baseline="-25000" dirty="0">
                <a:solidFill>
                  <a:schemeClr val="tx1">
                    <a:lumMod val="50000"/>
                  </a:schemeClr>
                </a:solidFill>
                <a:latin typeface="+mn-lt"/>
                <a:cs typeface="Lotus" pitchFamily="2" charset="-78"/>
              </a:rPr>
              <a:t>crit</a:t>
            </a:r>
            <a:r>
              <a:rPr lang="en-US" sz="2300" b="0" kern="0" dirty="0">
                <a:solidFill>
                  <a:schemeClr val="tx1">
                    <a:lumMod val="50000"/>
                  </a:schemeClr>
                </a:solidFill>
                <a:latin typeface="+mn-lt"/>
                <a:cs typeface="Lotus" pitchFamily="2" charset="-78"/>
              </a:rPr>
              <a:t>=2.776		   v=4 </a:t>
            </a:r>
            <a:r>
              <a:rPr lang="ar-SA" sz="2300" b="0" kern="0" dirty="0">
                <a:solidFill>
                  <a:schemeClr val="tx1">
                    <a:lumMod val="50000"/>
                  </a:schemeClr>
                </a:solidFill>
                <a:latin typeface="+mn-lt"/>
                <a:cs typeface="Lotus" pitchFamily="2" charset="-78"/>
              </a:rPr>
              <a:t>سطح اطمينان</a:t>
            </a:r>
            <a:r>
              <a:rPr lang="en-US" sz="2300" b="0" kern="0" dirty="0">
                <a:solidFill>
                  <a:schemeClr val="tx1">
                    <a:lumMod val="50000"/>
                  </a:schemeClr>
                </a:solidFill>
                <a:latin typeface="+mn-lt"/>
                <a:cs typeface="Lotus" pitchFamily="2" charset="-78"/>
              </a:rPr>
              <a:t>	95%</a:t>
            </a:r>
          </a:p>
          <a:p>
            <a:pPr marL="274320" indent="-274320" rtl="1" fontAlgn="auto">
              <a:lnSpc>
                <a:spcPct val="150000"/>
              </a:lnSpc>
              <a:spcBef>
                <a:spcPct val="20000"/>
              </a:spcBef>
              <a:spcAft>
                <a:spcPts val="0"/>
              </a:spcAft>
              <a:buClr>
                <a:srgbClr val="B4CCE2"/>
              </a:buClr>
              <a:defRPr/>
            </a:pPr>
            <a:r>
              <a:rPr lang="en-US" sz="2300" b="0" kern="0" dirty="0">
                <a:solidFill>
                  <a:schemeClr val="tx1">
                    <a:lumMod val="50000"/>
                  </a:schemeClr>
                </a:solidFill>
                <a:latin typeface="+mn-lt"/>
                <a:cs typeface="Lotus" pitchFamily="2" charset="-78"/>
              </a:rPr>
              <a:t>H</a:t>
            </a:r>
            <a:r>
              <a:rPr lang="en-US" sz="2300" b="0" kern="0" baseline="-25000" dirty="0">
                <a:solidFill>
                  <a:schemeClr val="tx1">
                    <a:lumMod val="50000"/>
                  </a:schemeClr>
                </a:solidFill>
                <a:latin typeface="+mn-lt"/>
                <a:cs typeface="Lotus" pitchFamily="2" charset="-78"/>
              </a:rPr>
              <a:t>0</a:t>
            </a:r>
            <a:r>
              <a:rPr lang="ar-SA" sz="2300" b="0" kern="0" dirty="0">
                <a:solidFill>
                  <a:schemeClr val="tx1">
                    <a:lumMod val="50000"/>
                  </a:schemeClr>
                </a:solidFill>
                <a:latin typeface="+mn-lt"/>
                <a:cs typeface="Lotus" pitchFamily="2" charset="-78"/>
              </a:rPr>
              <a:t>را رد نمي‌کنيم و نتيجه مي‌گيريم که </a:t>
            </a:r>
            <a:r>
              <a:rPr lang="fa-IR" sz="2300" b="0" kern="0" dirty="0">
                <a:solidFill>
                  <a:schemeClr val="tx1">
                    <a:lumMod val="50000"/>
                  </a:schemeClr>
                </a:solidFill>
                <a:latin typeface="+mn-lt"/>
                <a:cs typeface="Lotus" pitchFamily="2" charset="-78"/>
              </a:rPr>
              <a:t>آزمايشگاه دارای گرايش نميباشد.</a:t>
            </a:r>
            <a:endParaRPr lang="en-US" sz="2300" b="0" kern="0" dirty="0">
              <a:solidFill>
                <a:schemeClr val="tx1">
                  <a:lumMod val="50000"/>
                </a:schemeClr>
              </a:solidFill>
              <a:latin typeface="+mn-lt"/>
              <a:cs typeface="Lotus" pitchFamily="2" charset="-78"/>
            </a:endParaRPr>
          </a:p>
        </p:txBody>
      </p:sp>
      <p:sp>
        <p:nvSpPr>
          <p:cNvPr id="11" name="Rectangle 10"/>
          <p:cNvSpPr/>
          <p:nvPr/>
        </p:nvSpPr>
        <p:spPr>
          <a:xfrm>
            <a:off x="4084638" y="3005138"/>
            <a:ext cx="915987" cy="400050"/>
          </a:xfrm>
          <a:prstGeom prst="rect">
            <a:avLst/>
          </a:prstGeom>
        </p:spPr>
        <p:txBody>
          <a:bodyPr wrap="none">
            <a:spAutoFit/>
          </a:bodyPr>
          <a:lstStyle/>
          <a:p>
            <a:pPr>
              <a:defRPr/>
            </a:pPr>
            <a:r>
              <a:rPr lang="en-US" sz="2000" b="0" dirty="0">
                <a:solidFill>
                  <a:schemeClr val="tx1">
                    <a:lumMod val="50000"/>
                  </a:schemeClr>
                </a:solidFill>
              </a:rPr>
              <a:t>t=1.10</a:t>
            </a:r>
            <a:endParaRPr lang="fa-IR" sz="2000" b="0" dirty="0">
              <a:solidFill>
                <a:schemeClr val="tx1">
                  <a:lumMod val="50000"/>
                </a:schemeClr>
              </a:solidFill>
            </a:endParaRPr>
          </a:p>
        </p:txBody>
      </p:sp>
    </p:spTree>
  </p:cSld>
  <p:clrMapOvr>
    <a:masterClrMapping/>
  </p:clrMapOvr>
  <p:transition spd="slow">
    <p:wipe dir="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5443" name="Rectangle 3"/>
          <p:cNvSpPr>
            <a:spLocks noGrp="1" noChangeArrowheads="1"/>
          </p:cNvSpPr>
          <p:nvPr>
            <p:ph idx="1"/>
          </p:nvPr>
        </p:nvSpPr>
        <p:spPr>
          <a:xfrm>
            <a:off x="1475656" y="2124062"/>
            <a:ext cx="7280994" cy="4227526"/>
          </a:xfrm>
        </p:spPr>
        <p:txBody>
          <a:bodyPr>
            <a:normAutofit/>
          </a:bodyPr>
          <a:lstStyle/>
          <a:p>
            <a:pPr marL="274320" indent="-274320" algn="r" rtl="1" eaLnBrk="1" fontAlgn="auto" hangingPunct="1">
              <a:spcAft>
                <a:spcPts val="0"/>
              </a:spcAft>
              <a:buFontTx/>
              <a:buNone/>
              <a:defRPr/>
            </a:pPr>
            <a:r>
              <a:rPr lang="ar-SA" dirty="0" smtClean="0">
                <a:effectLst>
                  <a:outerShdw blurRad="38100" dist="38100" dir="2700000" algn="tl">
                    <a:srgbClr val="C0C0C0"/>
                  </a:outerShdw>
                </a:effectLst>
                <a:cs typeface="B Lotus" pitchFamily="2" charset="-78"/>
              </a:rPr>
              <a:t>مقايسه دو واريانس</a:t>
            </a:r>
            <a:r>
              <a:rPr lang="en-US" dirty="0" smtClean="0">
                <a:effectLst>
                  <a:outerShdw blurRad="38100" dist="38100" dir="2700000" algn="tl">
                    <a:srgbClr val="C0C0C0"/>
                  </a:outerShdw>
                </a:effectLst>
                <a:cs typeface="B Lotus" pitchFamily="2" charset="-78"/>
              </a:rPr>
              <a:t>: </a:t>
            </a:r>
          </a:p>
          <a:p>
            <a:pPr marL="274320" indent="-274320" algn="r" rtl="1" eaLnBrk="1" fontAlgn="auto" hangingPunct="1">
              <a:spcAft>
                <a:spcPts val="0"/>
              </a:spcAft>
              <a:buFont typeface="Wingdings"/>
              <a:buChar char=""/>
              <a:defRPr/>
            </a:pPr>
            <a:endParaRPr lang="en-US" dirty="0" smtClean="0">
              <a:effectLst>
                <a:outerShdw blurRad="38100" dist="38100" dir="2700000" algn="tl">
                  <a:srgbClr val="C0C0C0"/>
                </a:outerShdw>
              </a:effectLst>
              <a:cs typeface="B Lotus" pitchFamily="2" charset="-78"/>
            </a:endParaRPr>
          </a:p>
          <a:p>
            <a:pPr marL="274320" indent="-274320" algn="r" rtl="1" eaLnBrk="1" fontAlgn="auto" hangingPunct="1">
              <a:spcAft>
                <a:spcPts val="0"/>
              </a:spcAft>
              <a:buFont typeface="Wingdings"/>
              <a:buChar char=""/>
              <a:defRPr/>
            </a:pPr>
            <a:endParaRPr lang="en-US" dirty="0" smtClean="0">
              <a:effectLst>
                <a:outerShdw blurRad="38100" dist="38100" dir="2700000" algn="tl">
                  <a:srgbClr val="C0C0C0"/>
                </a:outerShdw>
              </a:effectLst>
              <a:cs typeface="B Lotus" pitchFamily="2" charset="-78"/>
            </a:endParaRPr>
          </a:p>
          <a:p>
            <a:pPr marL="274320" indent="-274320" algn="r" rtl="1" eaLnBrk="1" fontAlgn="auto" hangingPunct="1">
              <a:spcAft>
                <a:spcPts val="0"/>
              </a:spcAft>
              <a:buFont typeface="Wingdings"/>
              <a:buChar char=""/>
              <a:defRPr/>
            </a:pPr>
            <a:endParaRPr lang="fa-IR" dirty="0" smtClean="0">
              <a:effectLst>
                <a:outerShdw blurRad="38100" dist="38100" dir="2700000" algn="tl">
                  <a:srgbClr val="C0C0C0"/>
                </a:outerShdw>
              </a:effectLst>
              <a:cs typeface="B Lotus" pitchFamily="2" charset="-78"/>
            </a:endParaRPr>
          </a:p>
          <a:p>
            <a:pPr marL="274320" indent="-274320" algn="r" rtl="1" eaLnBrk="1" fontAlgn="auto" hangingPunct="1">
              <a:spcAft>
                <a:spcPts val="0"/>
              </a:spcAft>
              <a:buFont typeface="Wingdings"/>
              <a:buChar char=""/>
              <a:defRPr/>
            </a:pPr>
            <a:endParaRPr lang="en-US" dirty="0" smtClean="0">
              <a:effectLst>
                <a:outerShdw blurRad="38100" dist="38100" dir="2700000" algn="tl">
                  <a:srgbClr val="C0C0C0"/>
                </a:outerShdw>
              </a:effectLst>
              <a:cs typeface="B Lotus" pitchFamily="2" charset="-78"/>
            </a:endParaRPr>
          </a:p>
        </p:txBody>
      </p:sp>
      <p:sp>
        <p:nvSpPr>
          <p:cNvPr id="48133" name="Rectangle 5"/>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48130" name="Object 4"/>
          <p:cNvGraphicFramePr>
            <a:graphicFrameLocks noChangeAspect="1"/>
          </p:cNvGraphicFramePr>
          <p:nvPr>
            <p:extLst>
              <p:ext uri="{D42A27DB-BD31-4B8C-83A1-F6EECF244321}">
                <p14:modId xmlns:p14="http://schemas.microsoft.com/office/powerpoint/2010/main" val="3673507024"/>
              </p:ext>
            </p:extLst>
          </p:nvPr>
        </p:nvGraphicFramePr>
        <p:xfrm>
          <a:off x="3681232" y="2124062"/>
          <a:ext cx="973138" cy="552450"/>
        </p:xfrm>
        <a:graphic>
          <a:graphicData uri="http://schemas.openxmlformats.org/presentationml/2006/ole">
            <mc:AlternateContent xmlns:mc="http://schemas.openxmlformats.org/markup-compatibility/2006">
              <mc:Choice xmlns:v="urn:schemas-microsoft-com:vml" Requires="v">
                <p:oleObj spid="_x0000_s49312" name="Equation" r:id="rId3" imgW="418918" imgH="241195" progId="Equation.3">
                  <p:embed/>
                </p:oleObj>
              </mc:Choice>
              <mc:Fallback>
                <p:oleObj name="Equation" r:id="rId3" imgW="418918" imgH="241195"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232" y="2124062"/>
                        <a:ext cx="973138"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1" name="Object 6"/>
          <p:cNvGraphicFramePr>
            <a:graphicFrameLocks noChangeAspect="1"/>
          </p:cNvGraphicFramePr>
          <p:nvPr/>
        </p:nvGraphicFramePr>
        <p:xfrm>
          <a:off x="3657600" y="3022600"/>
          <a:ext cx="1541463" cy="1346200"/>
        </p:xfrm>
        <a:graphic>
          <a:graphicData uri="http://schemas.openxmlformats.org/presentationml/2006/ole">
            <mc:AlternateContent xmlns:mc="http://schemas.openxmlformats.org/markup-compatibility/2006">
              <mc:Choice xmlns:v="urn:schemas-microsoft-com:vml" Requires="v">
                <p:oleObj spid="_x0000_s49313" name="Equation" r:id="rId5" imgW="520700" imgH="457200" progId="Equation.3">
                  <p:embed/>
                </p:oleObj>
              </mc:Choice>
              <mc:Fallback>
                <p:oleObj name="Equation" r:id="rId5" imgW="520700" imgH="457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022600"/>
                        <a:ext cx="1541463" cy="134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59" name="WordArt 8"/>
          <p:cNvSpPr>
            <a:spLocks noChangeArrowheads="1" noChangeShapeType="1" noTextEdit="1"/>
          </p:cNvSpPr>
          <p:nvPr/>
        </p:nvSpPr>
        <p:spPr bwMode="auto">
          <a:xfrm>
            <a:off x="3492500" y="549276"/>
            <a:ext cx="2663825" cy="747262"/>
          </a:xfrm>
          <a:prstGeom prst="rect">
            <a:avLst/>
          </a:prstGeom>
        </p:spPr>
        <p:txBody>
          <a:bodyPr wrap="none" fromWordArt="1"/>
          <a:lstStyle/>
          <a:p>
            <a:pPr algn="ctr">
              <a:defRPr/>
            </a:pPr>
            <a:r>
              <a:rPr lang="en-US" sz="3600" kern="10" dirty="0">
                <a:ln w="1905">
                  <a:solidFill>
                    <a:sysClr val="windowText" lastClr="000000"/>
                  </a:solidFill>
                </a:ln>
                <a:solidFill>
                  <a:srgbClr val="FF99CC"/>
                </a:solidFill>
                <a:effectLst>
                  <a:innerShdw blurRad="69850" dist="43180" dir="5400000">
                    <a:srgbClr val="000000">
                      <a:alpha val="65000"/>
                    </a:srgbClr>
                  </a:innerShdw>
                </a:effectLst>
                <a:latin typeface="Arial Black"/>
              </a:rPr>
              <a:t>F-test </a:t>
            </a:r>
            <a:endParaRPr lang="fa-IR" sz="3600" kern="10" dirty="0">
              <a:ln w="1905">
                <a:solidFill>
                  <a:sysClr val="windowText" lastClr="000000"/>
                </a:solidFill>
              </a:ln>
              <a:solidFill>
                <a:srgbClr val="FF99CC"/>
              </a:solidFill>
              <a:effectLst>
                <a:innerShdw blurRad="69850" dist="43180" dir="5400000">
                  <a:srgbClr val="000000">
                    <a:alpha val="65000"/>
                  </a:srgbClr>
                </a:innerShdw>
              </a:effectLst>
              <a:latin typeface="Arial Black"/>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45443">
                                            <p:txEl>
                                              <p:pRg st="0" end="0"/>
                                            </p:txEl>
                                          </p:spTgt>
                                        </p:tgtEl>
                                        <p:attrNameLst>
                                          <p:attrName>style.visibility</p:attrName>
                                        </p:attrNameLst>
                                      </p:cBhvr>
                                      <p:to>
                                        <p:strVal val="visible"/>
                                      </p:to>
                                    </p:set>
                                    <p:animEffect transition="in" filter="fade">
                                      <p:cBhvr>
                                        <p:cTn id="7" dur="1000"/>
                                        <p:tgtEl>
                                          <p:spTgt spid="445443">
                                            <p:txEl>
                                              <p:pRg st="0" end="0"/>
                                            </p:txEl>
                                          </p:spTgt>
                                        </p:tgtEl>
                                      </p:cBhvr>
                                    </p:animEffect>
                                    <p:anim calcmode="lin" valueType="num">
                                      <p:cBhvr>
                                        <p:cTn id="8" dur="1000" fill="hold"/>
                                        <p:tgtEl>
                                          <p:spTgt spid="445443">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44544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4544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3" grpId="0" build="p"/>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6467" name="Rectangle 3"/>
          <p:cNvSpPr>
            <a:spLocks noGrp="1" noChangeArrowheads="1"/>
          </p:cNvSpPr>
          <p:nvPr>
            <p:ph idx="1"/>
          </p:nvPr>
        </p:nvSpPr>
        <p:spPr>
          <a:xfrm>
            <a:off x="251520" y="2260589"/>
            <a:ext cx="8606760" cy="3970334"/>
          </a:xfrm>
        </p:spPr>
        <p:txBody>
          <a:bodyPr>
            <a:normAutofit/>
          </a:bodyPr>
          <a:lstStyle/>
          <a:p>
            <a:pPr marL="274320" indent="-274320" algn="r" rtl="1" eaLnBrk="1" fontAlgn="auto" hangingPunct="1">
              <a:lnSpc>
                <a:spcPct val="200000"/>
              </a:lnSpc>
              <a:spcAft>
                <a:spcPts val="0"/>
              </a:spcAft>
              <a:buFontTx/>
              <a:buNone/>
              <a:defRPr/>
            </a:pPr>
            <a:r>
              <a:rPr lang="ar-SA" dirty="0" smtClean="0">
                <a:cs typeface="B Lotus" pitchFamily="2" charset="-78"/>
              </a:rPr>
              <a:t> </a:t>
            </a:r>
            <a:r>
              <a:rPr lang="en-US" dirty="0" smtClean="0">
                <a:cs typeface="B Lotus" pitchFamily="2" charset="-78"/>
              </a:rPr>
              <a:t>     </a:t>
            </a:r>
            <a:r>
              <a:rPr lang="ar-SA" dirty="0" smtClean="0">
                <a:cs typeface="B Lotus" pitchFamily="2" charset="-78"/>
              </a:rPr>
              <a:t>واريانس بزرگتر مي‌باشد (اين به آن معنا است که </a:t>
            </a:r>
            <a:r>
              <a:rPr lang="en-US" dirty="0" smtClean="0">
                <a:cs typeface="B Lotus" pitchFamily="2" charset="-78"/>
              </a:rPr>
              <a:t>     </a:t>
            </a:r>
            <a:r>
              <a:rPr lang="en-US" smtClean="0">
                <a:cs typeface="B Lotus" pitchFamily="2" charset="-78"/>
              </a:rPr>
              <a:t>F.                </a:t>
            </a:r>
            <a:r>
              <a:rPr lang="ar-SA" smtClean="0">
                <a:cs typeface="B Lotus" pitchFamily="2" charset="-78"/>
              </a:rPr>
              <a:t> </a:t>
            </a:r>
            <a:r>
              <a:rPr lang="ar-SA" dirty="0" smtClean="0">
                <a:cs typeface="B Lotus" pitchFamily="2" charset="-78"/>
              </a:rPr>
              <a:t>را با مقدار </a:t>
            </a:r>
            <a:r>
              <a:rPr lang="en-US" dirty="0" smtClean="0">
                <a:cs typeface="B Lotus" pitchFamily="2" charset="-78"/>
              </a:rPr>
              <a:t>F</a:t>
            </a:r>
            <a:r>
              <a:rPr lang="en-US" baseline="-25000" dirty="0" smtClean="0">
                <a:cs typeface="B Lotus" pitchFamily="2" charset="-78"/>
              </a:rPr>
              <a:t>crit</a:t>
            </a:r>
            <a:r>
              <a:rPr lang="ar-SA" dirty="0" smtClean="0">
                <a:cs typeface="B Lotus" pitchFamily="2" charset="-78"/>
              </a:rPr>
              <a:t> در درجه آزادي  </a:t>
            </a:r>
            <a:r>
              <a:rPr lang="fa-IR" dirty="0" smtClean="0">
                <a:cs typeface="B Lotus" pitchFamily="2" charset="-78"/>
              </a:rPr>
              <a:t> </a:t>
            </a:r>
            <a:r>
              <a:rPr lang="en-US" dirty="0" smtClean="0">
                <a:cs typeface="B Lotus" pitchFamily="2" charset="-78"/>
              </a:rPr>
              <a:t>              </a:t>
            </a:r>
            <a:r>
              <a:rPr lang="ar-SA" dirty="0" smtClean="0">
                <a:cs typeface="B Lotus" pitchFamily="2" charset="-78"/>
              </a:rPr>
              <a:t>و  </a:t>
            </a:r>
            <a:r>
              <a:rPr lang="en-US" dirty="0" smtClean="0">
                <a:cs typeface="B Lotus" pitchFamily="2" charset="-78"/>
              </a:rPr>
              <a:t>                  </a:t>
            </a:r>
            <a:r>
              <a:rPr lang="ar-SA" dirty="0" smtClean="0">
                <a:cs typeface="B Lotus" pitchFamily="2" charset="-78"/>
              </a:rPr>
              <a:t>مقايسه مي‌کنيم که به صورت  </a:t>
            </a:r>
            <a:r>
              <a:rPr lang="en-US" dirty="0" smtClean="0">
                <a:cs typeface="B Lotus" pitchFamily="2" charset="-78"/>
              </a:rPr>
              <a:t>      </a:t>
            </a:r>
            <a:r>
              <a:rPr lang="fa-IR" dirty="0" smtClean="0">
                <a:cs typeface="B Lotus" pitchFamily="2" charset="-78"/>
              </a:rPr>
              <a:t>  </a:t>
            </a:r>
            <a:r>
              <a:rPr lang="ar-SA" dirty="0" smtClean="0">
                <a:cs typeface="B Lotus" pitchFamily="2" charset="-78"/>
              </a:rPr>
              <a:t>در سطح اطمينان مورد نظر نشان داده مي‌شود.</a:t>
            </a:r>
            <a:endParaRPr lang="en-US" dirty="0" smtClean="0">
              <a:cs typeface="B Lotus" pitchFamily="2" charset="-78"/>
            </a:endParaRPr>
          </a:p>
        </p:txBody>
      </p:sp>
      <p:graphicFrame>
        <p:nvGraphicFramePr>
          <p:cNvPr id="49154" name="Object 4"/>
          <p:cNvGraphicFramePr>
            <a:graphicFrameLocks noChangeAspect="1"/>
          </p:cNvGraphicFramePr>
          <p:nvPr>
            <p:extLst>
              <p:ext uri="{D42A27DB-BD31-4B8C-83A1-F6EECF244321}">
                <p14:modId xmlns:p14="http://schemas.microsoft.com/office/powerpoint/2010/main" val="63005442"/>
              </p:ext>
            </p:extLst>
          </p:nvPr>
        </p:nvGraphicFramePr>
        <p:xfrm>
          <a:off x="8416955" y="2445539"/>
          <a:ext cx="441325" cy="527050"/>
        </p:xfrm>
        <a:graphic>
          <a:graphicData uri="http://schemas.openxmlformats.org/presentationml/2006/ole">
            <mc:AlternateContent xmlns:mc="http://schemas.openxmlformats.org/markup-compatibility/2006">
              <mc:Choice xmlns:v="urn:schemas-microsoft-com:vml" Requires="v">
                <p:oleObj spid="_x0000_s50578" name="Equation" r:id="rId3" imgW="203112" imgH="241195" progId="Equation.3">
                  <p:embed/>
                </p:oleObj>
              </mc:Choice>
              <mc:Fallback>
                <p:oleObj name="Equation" r:id="rId3" imgW="203112" imgH="241195"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6955" y="2445539"/>
                        <a:ext cx="441325"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5" name="Object 6"/>
          <p:cNvGraphicFramePr>
            <a:graphicFrameLocks noChangeAspect="1"/>
          </p:cNvGraphicFramePr>
          <p:nvPr>
            <p:extLst>
              <p:ext uri="{D42A27DB-BD31-4B8C-83A1-F6EECF244321}">
                <p14:modId xmlns:p14="http://schemas.microsoft.com/office/powerpoint/2010/main" val="192689201"/>
              </p:ext>
            </p:extLst>
          </p:nvPr>
        </p:nvGraphicFramePr>
        <p:xfrm>
          <a:off x="3772828" y="2498719"/>
          <a:ext cx="939800" cy="403225"/>
        </p:xfrm>
        <a:graphic>
          <a:graphicData uri="http://schemas.openxmlformats.org/presentationml/2006/ole">
            <mc:AlternateContent xmlns:mc="http://schemas.openxmlformats.org/markup-compatibility/2006">
              <mc:Choice xmlns:v="urn:schemas-microsoft-com:vml" Requires="v">
                <p:oleObj spid="_x0000_s50579" name="Equation" r:id="rId5" imgW="469696" imgH="203112" progId="Equation.3">
                  <p:embed/>
                </p:oleObj>
              </mc:Choice>
              <mc:Fallback>
                <p:oleObj name="Equation" r:id="rId5" imgW="469696" imgH="203112"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2828" y="2498719"/>
                        <a:ext cx="939800"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6" name="Object 9"/>
          <p:cNvGraphicFramePr>
            <a:graphicFrameLocks noChangeAspect="1"/>
          </p:cNvGraphicFramePr>
          <p:nvPr>
            <p:extLst>
              <p:ext uri="{D42A27DB-BD31-4B8C-83A1-F6EECF244321}">
                <p14:modId xmlns:p14="http://schemas.microsoft.com/office/powerpoint/2010/main" val="4107696712"/>
              </p:ext>
            </p:extLst>
          </p:nvPr>
        </p:nvGraphicFramePr>
        <p:xfrm>
          <a:off x="6876256" y="3053157"/>
          <a:ext cx="1206500" cy="409575"/>
        </p:xfrm>
        <a:graphic>
          <a:graphicData uri="http://schemas.openxmlformats.org/presentationml/2006/ole">
            <mc:AlternateContent xmlns:mc="http://schemas.openxmlformats.org/markup-compatibility/2006">
              <mc:Choice xmlns:v="urn:schemas-microsoft-com:vml" Requires="v">
                <p:oleObj spid="_x0000_s50580" name="Equation" r:id="rId7" imgW="672808" imgH="228501" progId="Equation.3">
                  <p:embed/>
                </p:oleObj>
              </mc:Choice>
              <mc:Fallback>
                <p:oleObj name="Equation" r:id="rId7" imgW="672808" imgH="228501"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6256" y="3053157"/>
                        <a:ext cx="120650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60" name="Rectangle 11"/>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49157" name="Object 12"/>
          <p:cNvGraphicFramePr>
            <a:graphicFrameLocks noChangeAspect="1"/>
          </p:cNvGraphicFramePr>
          <p:nvPr>
            <p:extLst>
              <p:ext uri="{D42A27DB-BD31-4B8C-83A1-F6EECF244321}">
                <p14:modId xmlns:p14="http://schemas.microsoft.com/office/powerpoint/2010/main" val="4292537962"/>
              </p:ext>
            </p:extLst>
          </p:nvPr>
        </p:nvGraphicFramePr>
        <p:xfrm>
          <a:off x="5632896" y="3077725"/>
          <a:ext cx="1117600" cy="373063"/>
        </p:xfrm>
        <a:graphic>
          <a:graphicData uri="http://schemas.openxmlformats.org/presentationml/2006/ole">
            <mc:AlternateContent xmlns:mc="http://schemas.openxmlformats.org/markup-compatibility/2006">
              <mc:Choice xmlns:v="urn:schemas-microsoft-com:vml" Requires="v">
                <p:oleObj spid="_x0000_s50581" name="Equation" r:id="rId9" imgW="685800" imgH="228600" progId="Equation.3">
                  <p:embed/>
                </p:oleObj>
              </mc:Choice>
              <mc:Fallback>
                <p:oleObj name="Equation" r:id="rId9" imgW="685800" imgH="22860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2896" y="3077725"/>
                        <a:ext cx="1117600"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8" name="Object 16"/>
          <p:cNvGraphicFramePr>
            <a:graphicFrameLocks noChangeAspect="1"/>
          </p:cNvGraphicFramePr>
          <p:nvPr>
            <p:extLst>
              <p:ext uri="{D42A27DB-BD31-4B8C-83A1-F6EECF244321}">
                <p14:modId xmlns:p14="http://schemas.microsoft.com/office/powerpoint/2010/main" val="869601645"/>
              </p:ext>
            </p:extLst>
          </p:nvPr>
        </p:nvGraphicFramePr>
        <p:xfrm>
          <a:off x="2554655" y="2969812"/>
          <a:ext cx="533400" cy="576263"/>
        </p:xfrm>
        <a:graphic>
          <a:graphicData uri="http://schemas.openxmlformats.org/presentationml/2006/ole">
            <mc:AlternateContent xmlns:mc="http://schemas.openxmlformats.org/markup-compatibility/2006">
              <mc:Choice xmlns:v="urn:schemas-microsoft-com:vml" Requires="v">
                <p:oleObj spid="_x0000_s50582" name="Equation" r:id="rId11" imgW="241195" imgH="253890" progId="Equation.3">
                  <p:embed/>
                </p:oleObj>
              </mc:Choice>
              <mc:Fallback>
                <p:oleObj name="Equation" r:id="rId11" imgW="241195" imgH="253890" progId="Equation.3">
                  <p:embed/>
                  <p:pic>
                    <p:nvPicPr>
                      <p:cNvPr id="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54655" y="2969812"/>
                        <a:ext cx="53340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WordArt 8"/>
          <p:cNvSpPr>
            <a:spLocks noChangeArrowheads="1" noChangeShapeType="1" noTextEdit="1"/>
          </p:cNvSpPr>
          <p:nvPr/>
        </p:nvSpPr>
        <p:spPr bwMode="auto">
          <a:xfrm>
            <a:off x="3492500" y="549276"/>
            <a:ext cx="2663825" cy="747262"/>
          </a:xfrm>
          <a:prstGeom prst="rect">
            <a:avLst/>
          </a:prstGeom>
        </p:spPr>
        <p:txBody>
          <a:bodyPr wrap="none" fromWordArt="1"/>
          <a:lstStyle/>
          <a:p>
            <a:pPr algn="ctr">
              <a:defRPr/>
            </a:pPr>
            <a:r>
              <a:rPr lang="en-US" sz="3600" kern="10" dirty="0">
                <a:ln w="1905">
                  <a:solidFill>
                    <a:sysClr val="windowText" lastClr="000000"/>
                  </a:solidFill>
                </a:ln>
                <a:solidFill>
                  <a:srgbClr val="FF99CC"/>
                </a:solidFill>
                <a:effectLst>
                  <a:innerShdw blurRad="69850" dist="43180" dir="5400000">
                    <a:srgbClr val="000000">
                      <a:alpha val="65000"/>
                    </a:srgbClr>
                  </a:innerShdw>
                </a:effectLst>
                <a:latin typeface="Arial Black"/>
              </a:rPr>
              <a:t>F-test </a:t>
            </a:r>
            <a:endParaRPr lang="fa-IR" sz="3600" kern="10" dirty="0">
              <a:ln w="1905">
                <a:solidFill>
                  <a:sysClr val="windowText" lastClr="000000"/>
                </a:solidFill>
              </a:ln>
              <a:solidFill>
                <a:srgbClr val="FF99CC"/>
              </a:solidFill>
              <a:effectLst>
                <a:innerShdw blurRad="69850" dist="43180" dir="5400000">
                  <a:srgbClr val="000000">
                    <a:alpha val="65000"/>
                  </a:srgbClr>
                </a:innerShdw>
              </a:effectLst>
              <a:latin typeface="Arial Black"/>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46467">
                                            <p:txEl>
                                              <p:pRg st="0" end="0"/>
                                            </p:txEl>
                                          </p:spTgt>
                                        </p:tgtEl>
                                        <p:attrNameLst>
                                          <p:attrName>style.visibility</p:attrName>
                                        </p:attrNameLst>
                                      </p:cBhvr>
                                      <p:to>
                                        <p:strVal val="visible"/>
                                      </p:to>
                                    </p:set>
                                    <p:anim calcmode="lin" valueType="num">
                                      <p:cBhvr>
                                        <p:cTn id="7" dur="500" fill="hold"/>
                                        <p:tgtEl>
                                          <p:spTgt spid="4464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464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46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7" grpId="0" build="p"/>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Rectangle 5"/>
          <p:cNvSpPr>
            <a:spLocks noChangeArrowheads="1"/>
          </p:cNvSpPr>
          <p:nvPr/>
        </p:nvSpPr>
        <p:spPr bwMode="auto">
          <a:xfrm>
            <a:off x="0" y="3062288"/>
            <a:ext cx="9144000" cy="0"/>
          </a:xfrm>
          <a:prstGeom prst="rect">
            <a:avLst/>
          </a:prstGeom>
          <a:noFill/>
          <a:ln w="9525">
            <a:noFill/>
            <a:miter lim="800000"/>
            <a:headEnd/>
            <a:tailEnd/>
          </a:ln>
        </p:spPr>
        <p:txBody>
          <a:bodyPr wrap="none" anchor="ctr">
            <a:spAutoFit/>
          </a:bodyPr>
          <a:lstStyle/>
          <a:p>
            <a:pPr algn="l"/>
            <a:endParaRPr lang="fa-IR"/>
          </a:p>
        </p:txBody>
      </p:sp>
      <p:sp>
        <p:nvSpPr>
          <p:cNvPr id="198659" name="Rectangle 6"/>
          <p:cNvSpPr>
            <a:spLocks noChangeArrowheads="1"/>
          </p:cNvSpPr>
          <p:nvPr/>
        </p:nvSpPr>
        <p:spPr bwMode="auto">
          <a:xfrm>
            <a:off x="0" y="3795713"/>
            <a:ext cx="9144000" cy="0"/>
          </a:xfrm>
          <a:prstGeom prst="rect">
            <a:avLst/>
          </a:prstGeom>
          <a:noFill/>
          <a:ln w="9525">
            <a:noFill/>
            <a:miter lim="800000"/>
            <a:headEnd/>
            <a:tailEnd/>
          </a:ln>
        </p:spPr>
        <p:txBody>
          <a:bodyPr wrap="none" anchor="ctr">
            <a:spAutoFit/>
          </a:bodyPr>
          <a:lstStyle/>
          <a:p>
            <a:pPr algn="l"/>
            <a:endParaRPr lang="fa-IR"/>
          </a:p>
        </p:txBody>
      </p:sp>
      <p:sp>
        <p:nvSpPr>
          <p:cNvPr id="198660" name="WordArt 7"/>
          <p:cNvSpPr>
            <a:spLocks noChangeArrowheads="1" noChangeShapeType="1" noTextEdit="1"/>
          </p:cNvSpPr>
          <p:nvPr/>
        </p:nvSpPr>
        <p:spPr bwMode="auto">
          <a:xfrm>
            <a:off x="1681163" y="490538"/>
            <a:ext cx="6384925" cy="614362"/>
          </a:xfrm>
          <a:prstGeom prst="rect">
            <a:avLst/>
          </a:prstGeom>
        </p:spPr>
        <p:txBody>
          <a:bodyPr wrap="none" fromWordArt="1">
            <a:prstTxWarp prst="textPlain">
              <a:avLst>
                <a:gd name="adj" fmla="val 50000"/>
              </a:avLst>
            </a:prstTxWarp>
          </a:bodyPr>
          <a:lstStyle/>
          <a:p>
            <a:pPr algn="ctr" rtl="1"/>
            <a:r>
              <a:rPr lang="fa-IR" sz="3600" kern="10">
                <a:ln w="9525">
                  <a:solidFill>
                    <a:schemeClr val="tx1"/>
                  </a:solidFill>
                  <a:round/>
                  <a:headEnd/>
                  <a:tailEnd/>
                </a:ln>
                <a:solidFill>
                  <a:srgbClr val="FF9900"/>
                </a:solidFill>
                <a:effectLst>
                  <a:outerShdw dist="35921" dir="2700000" algn="ctr" rotWithShape="0">
                    <a:srgbClr val="C0C0C0">
                      <a:alpha val="79999"/>
                    </a:srgbClr>
                  </a:outerShdw>
                </a:effectLst>
                <a:latin typeface="Titr Mazar"/>
              </a:rPr>
              <a:t> مقايسه دو مجموعه از داده‌هاي مستقل </a:t>
            </a:r>
          </a:p>
        </p:txBody>
      </p:sp>
      <p:pic>
        <p:nvPicPr>
          <p:cNvPr id="198661" name="Picture 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55900" y="2513013"/>
            <a:ext cx="3371850" cy="1935162"/>
          </a:xfrm>
          <a:prstGeom prst="rect">
            <a:avLst/>
          </a:prstGeom>
          <a:noFill/>
          <a:ln w="9525">
            <a:noFill/>
            <a:miter lim="800000"/>
            <a:headEnd/>
            <a:tailEnd/>
          </a:ln>
        </p:spPr>
      </p:pic>
    </p:spTree>
  </p:cSld>
  <p:clrMapOvr>
    <a:masterClrMapping/>
  </p:clrMapOvr>
  <p:transition spd="slow">
    <p:split orient="vert" dir="in"/>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Content Placeholder 2"/>
          <p:cNvSpPr>
            <a:spLocks noGrp="1"/>
          </p:cNvSpPr>
          <p:nvPr>
            <p:ph idx="1"/>
          </p:nvPr>
        </p:nvSpPr>
        <p:spPr>
          <a:xfrm>
            <a:off x="1433513" y="2060848"/>
            <a:ext cx="7327900" cy="4093890"/>
          </a:xfrm>
        </p:spPr>
        <p:txBody>
          <a:bodyPr/>
          <a:lstStyle/>
          <a:p>
            <a:pPr algn="r" rtl="1">
              <a:lnSpc>
                <a:spcPct val="200000"/>
              </a:lnSpc>
              <a:buFontTx/>
              <a:buNone/>
              <a:defRPr/>
            </a:pPr>
            <a:r>
              <a:rPr lang="fa-IR" dirty="0" smtClean="0">
                <a:cs typeface="B Lotus" pitchFamily="2" charset="-78"/>
              </a:rPr>
              <a:t>اگر                 ، انحراف استاندارد ادغام شده از رابطه زير محاسبه مي‌شود: </a:t>
            </a:r>
          </a:p>
        </p:txBody>
      </p:sp>
      <p:pic>
        <p:nvPicPr>
          <p:cNvPr id="199683"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380312" y="2276872"/>
            <a:ext cx="1041400" cy="327025"/>
          </a:xfrm>
          <a:prstGeom prst="rect">
            <a:avLst/>
          </a:prstGeom>
          <a:noFill/>
          <a:ln w="9525">
            <a:noFill/>
            <a:miter lim="800000"/>
            <a:headEnd/>
            <a:tailEnd/>
          </a:ln>
        </p:spPr>
      </p:pic>
      <p:pic>
        <p:nvPicPr>
          <p:cNvPr id="199684"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19188" y="2852738"/>
            <a:ext cx="4323042" cy="1080318"/>
          </a:xfrm>
          <a:prstGeom prst="rect">
            <a:avLst/>
          </a:prstGeom>
          <a:noFill/>
          <a:ln w="9525">
            <a:noFill/>
            <a:miter lim="800000"/>
            <a:headEnd/>
            <a:tailEnd/>
          </a:ln>
        </p:spPr>
      </p:pic>
      <p:pic>
        <p:nvPicPr>
          <p:cNvPr id="199685"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433513" y="4271963"/>
            <a:ext cx="2800350" cy="546100"/>
          </a:xfrm>
          <a:prstGeom prst="rect">
            <a:avLst/>
          </a:prstGeom>
          <a:noFill/>
          <a:ln w="9525">
            <a:noFill/>
            <a:miter lim="800000"/>
            <a:headEnd/>
            <a:tailEnd/>
          </a:ln>
        </p:spPr>
      </p:pic>
      <p:sp>
        <p:nvSpPr>
          <p:cNvPr id="199686" name="WordArt 7"/>
          <p:cNvSpPr>
            <a:spLocks noChangeArrowheads="1" noChangeShapeType="1" noTextEdit="1"/>
          </p:cNvSpPr>
          <p:nvPr/>
        </p:nvSpPr>
        <p:spPr bwMode="auto">
          <a:xfrm>
            <a:off x="1681163" y="490538"/>
            <a:ext cx="6384925" cy="601662"/>
          </a:xfrm>
          <a:prstGeom prst="rect">
            <a:avLst/>
          </a:prstGeom>
        </p:spPr>
        <p:txBody>
          <a:bodyPr wrap="none" fromWordArt="1">
            <a:prstTxWarp prst="textPlain">
              <a:avLst>
                <a:gd name="adj" fmla="val 50000"/>
              </a:avLst>
            </a:prstTxWarp>
          </a:bodyPr>
          <a:lstStyle/>
          <a:p>
            <a:pPr algn="ctr" rtl="1"/>
            <a:r>
              <a:rPr lang="fa-IR" sz="3600" kern="10">
                <a:ln w="9525">
                  <a:solidFill>
                    <a:schemeClr val="tx1"/>
                  </a:solidFill>
                  <a:round/>
                  <a:headEnd/>
                  <a:tailEnd/>
                </a:ln>
                <a:solidFill>
                  <a:srgbClr val="FF9900"/>
                </a:solidFill>
                <a:effectLst>
                  <a:outerShdw dist="35921" dir="2700000" algn="ctr" rotWithShape="0">
                    <a:srgbClr val="C0C0C0">
                      <a:alpha val="79999"/>
                    </a:srgbClr>
                  </a:outerShdw>
                </a:effectLst>
                <a:latin typeface="Titr Mazar"/>
              </a:rPr>
              <a:t> مقايسه دو مجموعه از داده‌هاي مستقل </a:t>
            </a:r>
          </a:p>
        </p:txBody>
      </p:sp>
      <p:cxnSp>
        <p:nvCxnSpPr>
          <p:cNvPr id="6" name="Straight Connector 5"/>
          <p:cNvCxnSpPr/>
          <p:nvPr/>
        </p:nvCxnSpPr>
        <p:spPr>
          <a:xfrm>
            <a:off x="3491880" y="3573016"/>
            <a:ext cx="0" cy="216024"/>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2843808" y="4509120"/>
            <a:ext cx="0" cy="21562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ransition spd="slow">
    <p:wipe dir="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fa-IR"/>
          </a:p>
        </p:txBody>
      </p:sp>
      <p:graphicFrame>
        <p:nvGraphicFramePr>
          <p:cNvPr id="50178" name="Object 1"/>
          <p:cNvGraphicFramePr>
            <a:graphicFrameLocks noChangeAspect="1"/>
          </p:cNvGraphicFramePr>
          <p:nvPr/>
        </p:nvGraphicFramePr>
        <p:xfrm>
          <a:off x="1714500" y="2484438"/>
          <a:ext cx="6049963" cy="1717675"/>
        </p:xfrm>
        <a:graphic>
          <a:graphicData uri="http://schemas.openxmlformats.org/presentationml/2006/ole">
            <mc:AlternateContent xmlns:mc="http://schemas.openxmlformats.org/markup-compatibility/2006">
              <mc:Choice xmlns:v="urn:schemas-microsoft-com:vml" Requires="v">
                <p:oleObj spid="_x0000_s51280" name="Equation" r:id="rId3" imgW="2578100" imgH="736600" progId="Equation.3">
                  <p:embed/>
                </p:oleObj>
              </mc:Choice>
              <mc:Fallback>
                <p:oleObj name="Equation" r:id="rId3" imgW="2578100" imgH="736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2484438"/>
                        <a:ext cx="6049963" cy="171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0" name="WordArt 7"/>
          <p:cNvSpPr>
            <a:spLocks noChangeArrowheads="1" noChangeShapeType="1" noTextEdit="1"/>
          </p:cNvSpPr>
          <p:nvPr/>
        </p:nvSpPr>
        <p:spPr bwMode="auto">
          <a:xfrm>
            <a:off x="1708150" y="490538"/>
            <a:ext cx="6384925" cy="601662"/>
          </a:xfrm>
          <a:prstGeom prst="rect">
            <a:avLst/>
          </a:prstGeom>
        </p:spPr>
        <p:txBody>
          <a:bodyPr wrap="none" fromWordArt="1">
            <a:prstTxWarp prst="textPlain">
              <a:avLst>
                <a:gd name="adj" fmla="val 50000"/>
              </a:avLst>
            </a:prstTxWarp>
          </a:bodyPr>
          <a:lstStyle/>
          <a:p>
            <a:pPr algn="ctr" rtl="1"/>
            <a:r>
              <a:rPr lang="fa-IR" sz="3600" kern="10">
                <a:ln w="9525">
                  <a:solidFill>
                    <a:srgbClr val="000000"/>
                  </a:solidFill>
                  <a:round/>
                  <a:headEnd/>
                  <a:tailEnd/>
                </a:ln>
                <a:solidFill>
                  <a:srgbClr val="9900CC"/>
                </a:solidFill>
                <a:effectLst>
                  <a:outerShdw dist="35921" dir="2700000" algn="ctr" rotWithShape="0">
                    <a:srgbClr val="C0C0C0">
                      <a:alpha val="79999"/>
                    </a:srgbClr>
                  </a:outerShdw>
                </a:effectLst>
                <a:latin typeface="Titr Mazar"/>
              </a:rPr>
              <a:t> مقايسه دو مجموعه از داده‌هاي مستقل </a:t>
            </a:r>
          </a:p>
        </p:txBody>
      </p:sp>
    </p:spTree>
  </p:cSld>
  <p:clrMapOvr>
    <a:masterClrMapping/>
  </p:clrMapOvr>
  <p:transition spd="slow">
    <p:wipe dir="u"/>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Content Placeholder 2"/>
          <p:cNvSpPr>
            <a:spLocks noGrp="1"/>
          </p:cNvSpPr>
          <p:nvPr>
            <p:ph idx="1"/>
          </p:nvPr>
        </p:nvSpPr>
        <p:spPr>
          <a:xfrm>
            <a:off x="1282700" y="1697038"/>
            <a:ext cx="7162800" cy="4348162"/>
          </a:xfrm>
        </p:spPr>
        <p:txBody>
          <a:bodyPr/>
          <a:lstStyle/>
          <a:p>
            <a:pPr>
              <a:buFontTx/>
              <a:buNone/>
              <a:defRPr/>
            </a:pPr>
            <a:r>
              <a:rPr lang="fa-IR" dirty="0" smtClean="0">
                <a:cs typeface="B Lotus" pitchFamily="2" charset="-78"/>
              </a:rPr>
              <a:t>اگر            </a:t>
            </a:r>
          </a:p>
        </p:txBody>
      </p:sp>
      <p:pic>
        <p:nvPicPr>
          <p:cNvPr id="200707"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824663" y="1814513"/>
            <a:ext cx="954087" cy="436562"/>
          </a:xfrm>
          <a:prstGeom prst="rect">
            <a:avLst/>
          </a:prstGeom>
          <a:noFill/>
          <a:ln w="9525">
            <a:noFill/>
            <a:miter lim="800000"/>
            <a:headEnd/>
            <a:tailEnd/>
          </a:ln>
        </p:spPr>
      </p:pic>
      <p:pic>
        <p:nvPicPr>
          <p:cNvPr id="200708"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14550" y="2128838"/>
            <a:ext cx="1993900" cy="1525587"/>
          </a:xfrm>
          <a:prstGeom prst="rect">
            <a:avLst/>
          </a:prstGeom>
          <a:noFill/>
          <a:ln w="9525">
            <a:noFill/>
            <a:miter lim="800000"/>
            <a:headEnd/>
            <a:tailEnd/>
          </a:ln>
        </p:spPr>
      </p:pic>
      <p:pic>
        <p:nvPicPr>
          <p:cNvPr id="200709"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14475" y="3984625"/>
            <a:ext cx="4381500" cy="1841500"/>
          </a:xfrm>
          <a:prstGeom prst="rect">
            <a:avLst/>
          </a:prstGeom>
          <a:noFill/>
          <a:ln w="9525">
            <a:noFill/>
            <a:miter lim="800000"/>
            <a:headEnd/>
            <a:tailEnd/>
          </a:ln>
        </p:spPr>
      </p:pic>
      <p:sp>
        <p:nvSpPr>
          <p:cNvPr id="200710" name="WordArt 7"/>
          <p:cNvSpPr>
            <a:spLocks noChangeArrowheads="1" noChangeShapeType="1" noTextEdit="1"/>
          </p:cNvSpPr>
          <p:nvPr/>
        </p:nvSpPr>
        <p:spPr bwMode="auto">
          <a:xfrm>
            <a:off x="1858963" y="463550"/>
            <a:ext cx="6384925" cy="601663"/>
          </a:xfrm>
          <a:prstGeom prst="rect">
            <a:avLst/>
          </a:prstGeom>
        </p:spPr>
        <p:txBody>
          <a:bodyPr wrap="none" fromWordArt="1">
            <a:prstTxWarp prst="textPlain">
              <a:avLst>
                <a:gd name="adj" fmla="val 50000"/>
              </a:avLst>
            </a:prstTxWarp>
          </a:bodyPr>
          <a:lstStyle/>
          <a:p>
            <a:pPr algn="ctr" rtl="1"/>
            <a:r>
              <a:rPr lang="fa-IR" sz="3600" kern="10">
                <a:ln w="9525">
                  <a:solidFill>
                    <a:srgbClr val="000000"/>
                  </a:solidFill>
                  <a:round/>
                  <a:headEnd/>
                  <a:tailEnd/>
                </a:ln>
                <a:solidFill>
                  <a:srgbClr val="9900CC"/>
                </a:solidFill>
                <a:effectLst>
                  <a:outerShdw dist="35921" dir="2700000" algn="ctr" rotWithShape="0">
                    <a:srgbClr val="C0C0C0">
                      <a:alpha val="79999"/>
                    </a:srgbClr>
                  </a:outerShdw>
                </a:effectLst>
                <a:latin typeface="Titr Mazar"/>
              </a:rPr>
              <a:t> مقايسه دو مجموعه از داده‌هاي مستقل </a:t>
            </a:r>
          </a:p>
        </p:txBody>
      </p:sp>
    </p:spTree>
  </p:cSld>
  <p:clrMapOvr>
    <a:masterClrMapping/>
  </p:clrMapOvr>
  <p:transition spd="slow">
    <p:wheel/>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6707" name="Rectangle 3"/>
          <p:cNvSpPr>
            <a:spLocks noGrp="1" noChangeArrowheads="1"/>
          </p:cNvSpPr>
          <p:nvPr>
            <p:ph idx="1"/>
          </p:nvPr>
        </p:nvSpPr>
        <p:spPr>
          <a:xfrm>
            <a:off x="827584" y="2204864"/>
            <a:ext cx="7916366" cy="3968924"/>
          </a:xfrm>
        </p:spPr>
        <p:txBody>
          <a:bodyPr>
            <a:normAutofit/>
          </a:bodyPr>
          <a:lstStyle/>
          <a:p>
            <a:pPr marL="274320" indent="-274320" algn="ctr" eaLnBrk="1" fontAlgn="auto" hangingPunct="1">
              <a:lnSpc>
                <a:spcPct val="200000"/>
              </a:lnSpc>
              <a:spcAft>
                <a:spcPts val="0"/>
              </a:spcAft>
              <a:buFontTx/>
              <a:buNone/>
              <a:defRPr/>
            </a:pPr>
            <a:r>
              <a:rPr lang="ar-SA" dirty="0" smtClean="0">
                <a:cs typeface="B Lotus" pitchFamily="2" charset="-78"/>
              </a:rPr>
              <a:t>دو روش براي تعيين غلظت سلنيوم را مي‌خواهيم با هم مقايسه کنيم نتايج هر کدام از روش‌ها به شرح زير مي‌باشد.</a:t>
            </a:r>
            <a:endParaRPr lang="en-US" dirty="0" smtClean="0">
              <a:cs typeface="B Lotus" pitchFamily="2" charset="-78"/>
            </a:endParaRPr>
          </a:p>
        </p:txBody>
      </p:sp>
      <p:sp>
        <p:nvSpPr>
          <p:cNvPr id="51204" name="Rectangle 6"/>
          <p:cNvSpPr>
            <a:spLocks noChangeArrowheads="1"/>
          </p:cNvSpPr>
          <p:nvPr/>
        </p:nvSpPr>
        <p:spPr bwMode="auto">
          <a:xfrm>
            <a:off x="1873250" y="2865438"/>
            <a:ext cx="674688" cy="0"/>
          </a:xfrm>
          <a:prstGeom prst="rect">
            <a:avLst/>
          </a:prstGeom>
          <a:noFill/>
          <a:ln w="9525">
            <a:noFill/>
            <a:miter lim="800000"/>
            <a:headEnd/>
            <a:tailEnd/>
          </a:ln>
        </p:spPr>
        <p:txBody>
          <a:bodyPr wrap="none" anchor="ctr">
            <a:spAutoFit/>
          </a:bodyPr>
          <a:lstStyle/>
          <a:p>
            <a:pPr algn="l"/>
            <a:endParaRPr lang="fa-IR"/>
          </a:p>
        </p:txBody>
      </p:sp>
      <p:graphicFrame>
        <p:nvGraphicFramePr>
          <p:cNvPr id="456846" name="Group 142"/>
          <p:cNvGraphicFramePr>
            <a:graphicFrameLocks noGrp="1"/>
          </p:cNvGraphicFramePr>
          <p:nvPr>
            <p:extLst>
              <p:ext uri="{D42A27DB-BD31-4B8C-83A1-F6EECF244321}">
                <p14:modId xmlns:p14="http://schemas.microsoft.com/office/powerpoint/2010/main" val="99965261"/>
              </p:ext>
            </p:extLst>
          </p:nvPr>
        </p:nvGraphicFramePr>
        <p:xfrm>
          <a:off x="827584" y="3469012"/>
          <a:ext cx="7615450" cy="1920240"/>
        </p:xfrm>
        <a:graphic>
          <a:graphicData uri="http://schemas.openxmlformats.org/drawingml/2006/table">
            <a:tbl>
              <a:tblPr rtl="1"/>
              <a:tblGrid>
                <a:gridCol w="848225">
                  <a:extLst>
                    <a:ext uri="{9D8B030D-6E8A-4147-A177-3AD203B41FA5}">
                      <a16:colId xmlns:a16="http://schemas.microsoft.com/office/drawing/2014/main" val="20000"/>
                    </a:ext>
                  </a:extLst>
                </a:gridCol>
                <a:gridCol w="846486">
                  <a:extLst>
                    <a:ext uri="{9D8B030D-6E8A-4147-A177-3AD203B41FA5}">
                      <a16:colId xmlns:a16="http://schemas.microsoft.com/office/drawing/2014/main" val="20001"/>
                    </a:ext>
                  </a:extLst>
                </a:gridCol>
                <a:gridCol w="848225">
                  <a:extLst>
                    <a:ext uri="{9D8B030D-6E8A-4147-A177-3AD203B41FA5}">
                      <a16:colId xmlns:a16="http://schemas.microsoft.com/office/drawing/2014/main" val="20002"/>
                    </a:ext>
                  </a:extLst>
                </a:gridCol>
                <a:gridCol w="846488">
                  <a:extLst>
                    <a:ext uri="{9D8B030D-6E8A-4147-A177-3AD203B41FA5}">
                      <a16:colId xmlns:a16="http://schemas.microsoft.com/office/drawing/2014/main" val="20003"/>
                    </a:ext>
                  </a:extLst>
                </a:gridCol>
                <a:gridCol w="848225">
                  <a:extLst>
                    <a:ext uri="{9D8B030D-6E8A-4147-A177-3AD203B41FA5}">
                      <a16:colId xmlns:a16="http://schemas.microsoft.com/office/drawing/2014/main" val="20004"/>
                    </a:ext>
                  </a:extLst>
                </a:gridCol>
                <a:gridCol w="848225">
                  <a:extLst>
                    <a:ext uri="{9D8B030D-6E8A-4147-A177-3AD203B41FA5}">
                      <a16:colId xmlns:a16="http://schemas.microsoft.com/office/drawing/2014/main" val="20005"/>
                    </a:ext>
                  </a:extLst>
                </a:gridCol>
                <a:gridCol w="846486">
                  <a:extLst>
                    <a:ext uri="{9D8B030D-6E8A-4147-A177-3AD203B41FA5}">
                      <a16:colId xmlns:a16="http://schemas.microsoft.com/office/drawing/2014/main" val="20006"/>
                    </a:ext>
                  </a:extLst>
                </a:gridCol>
                <a:gridCol w="1683090">
                  <a:extLst>
                    <a:ext uri="{9D8B030D-6E8A-4147-A177-3AD203B41FA5}">
                      <a16:colId xmlns:a16="http://schemas.microsoft.com/office/drawing/2014/main" val="20007"/>
                    </a:ext>
                  </a:extLst>
                </a:gridCol>
              </a:tblGrid>
              <a:tr h="64008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lumMod val="50000"/>
                            </a:schemeClr>
                          </a:solidFill>
                          <a:effectLst/>
                          <a:latin typeface="Times New Roman" pitchFamily="18" charset="0"/>
                          <a:ea typeface="Times New Roman" pitchFamily="18" charset="0"/>
                          <a:cs typeface="Lotus" pitchFamily="2" charset="-78"/>
                        </a:rPr>
                        <a: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a-IR" sz="2200" b="0" i="0" u="none" strike="noStrike" cap="none" normalizeH="0" baseline="0" dirty="0" smtClean="0">
                        <a:ln>
                          <a:noFill/>
                        </a:ln>
                        <a:solidFill>
                          <a:schemeClr val="tx1">
                            <a:lumMod val="50000"/>
                          </a:schemeClr>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a-IR" sz="2200" b="0" i="0" u="none" strike="noStrike" cap="none" normalizeH="0" baseline="0" dirty="0" smtClean="0">
                        <a:ln>
                          <a:noFill/>
                        </a:ln>
                        <a:solidFill>
                          <a:schemeClr val="tx1">
                            <a:lumMod val="50000"/>
                          </a:schemeClr>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0"/>
                  </a:ext>
                </a:extLst>
              </a:tr>
              <a:tr h="64008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lumMod val="50000"/>
                            </a:schemeClr>
                          </a:solidFill>
                          <a:effectLst/>
                          <a:latin typeface="Times New Roman" pitchFamily="18" charset="0"/>
                          <a:ea typeface="Times New Roman" pitchFamily="18" charset="0"/>
                          <a:cs typeface="Lotus" pitchFamily="2" charset="-78"/>
                        </a:rPr>
                        <a:t>1.471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5.40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lumMod val="50000"/>
                            </a:schemeClr>
                          </a:solidFill>
                          <a:effectLst/>
                          <a:latin typeface="Times New Roman" pitchFamily="18" charset="0"/>
                          <a:ea typeface="Times New Roman" pitchFamily="18" charset="0"/>
                          <a:cs typeface="Lotus" pitchFamily="2" charset="-78"/>
                        </a:rPr>
                        <a:t>4.3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7.2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6.8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4.2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200" b="0" i="0" u="none" strike="noStrike" cap="none" normalizeH="0" baseline="0" dirty="0" smtClean="0">
                          <a:ln>
                            <a:noFill/>
                          </a:ln>
                          <a:solidFill>
                            <a:schemeClr val="tx1">
                              <a:lumMod val="50000"/>
                            </a:schemeClr>
                          </a:solidFill>
                          <a:effectLst/>
                          <a:latin typeface="Times New Roman" pitchFamily="18" charset="0"/>
                          <a:cs typeface="Lotus" pitchFamily="2" charset="-78"/>
                        </a:rPr>
                        <a:t>روش 1</a:t>
                      </a:r>
                      <a:endParaRPr kumimoji="0" lang="en-US" sz="2200" b="0" i="0" u="none" strike="noStrike" cap="none" normalizeH="0" baseline="0" dirty="0" smtClean="0">
                        <a:ln>
                          <a:noFill/>
                        </a:ln>
                        <a:solidFill>
                          <a:schemeClr val="tx1">
                            <a:lumMod val="50000"/>
                          </a:schemeClr>
                        </a:solidFill>
                        <a:effectLst/>
                        <a:latin typeface="Times New Roman" pitchFamily="18" charset="0"/>
                        <a:cs typeface="Lotus"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08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2.750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lumMod val="50000"/>
                            </a:schemeClr>
                          </a:solidFill>
                          <a:effectLst/>
                          <a:latin typeface="Times New Roman" pitchFamily="18" charset="0"/>
                          <a:ea typeface="Times New Roman" pitchFamily="18" charset="0"/>
                          <a:cs typeface="Lotus" pitchFamily="2" charset="-78"/>
                        </a:rPr>
                        <a:t>4.76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3.5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5.2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1.9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9.2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200" b="0" i="0" u="none" strike="noStrike" cap="none" normalizeH="0" baseline="0" dirty="0" smtClean="0">
                          <a:ln>
                            <a:noFill/>
                          </a:ln>
                          <a:solidFill>
                            <a:schemeClr val="tx1">
                              <a:lumMod val="50000"/>
                            </a:schemeClr>
                          </a:solidFill>
                          <a:effectLst/>
                          <a:latin typeface="Times New Roman" pitchFamily="18" charset="0"/>
                          <a:ea typeface="Times New Roman" pitchFamily="18" charset="0"/>
                          <a:cs typeface="Lotus" pitchFamily="2" charset="-78"/>
                        </a:rPr>
                        <a:t>روش 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1239" name="Rectangle 141"/>
          <p:cNvSpPr>
            <a:spLocks noChangeArrowheads="1"/>
          </p:cNvSpPr>
          <p:nvPr/>
        </p:nvSpPr>
        <p:spPr bwMode="auto">
          <a:xfrm>
            <a:off x="0" y="3348038"/>
            <a:ext cx="9144000" cy="0"/>
          </a:xfrm>
          <a:prstGeom prst="rect">
            <a:avLst/>
          </a:prstGeom>
          <a:noFill/>
          <a:ln w="9525">
            <a:noFill/>
            <a:miter lim="800000"/>
            <a:headEnd/>
            <a:tailEnd/>
          </a:ln>
        </p:spPr>
        <p:txBody>
          <a:bodyPr wrap="none" anchor="ctr">
            <a:spAutoFit/>
          </a:bodyPr>
          <a:lstStyle/>
          <a:p>
            <a:pPr algn="l"/>
            <a:endParaRPr lang="fa-IR"/>
          </a:p>
        </p:txBody>
      </p:sp>
      <p:sp>
        <p:nvSpPr>
          <p:cNvPr id="11" name="Rectangle 10"/>
          <p:cNvSpPr/>
          <p:nvPr/>
        </p:nvSpPr>
        <p:spPr>
          <a:xfrm>
            <a:off x="3770183" y="456147"/>
            <a:ext cx="1412567" cy="923330"/>
          </a:xfrm>
          <a:prstGeom prst="rect">
            <a:avLst/>
          </a:prstGeom>
          <a:noFill/>
        </p:spPr>
        <p:txBody>
          <a:bodyPr wrap="none">
            <a:spAutoFit/>
          </a:bodyPr>
          <a:lstStyle/>
          <a:p>
            <a:pPr algn="ctr">
              <a:defRPr/>
            </a:pPr>
            <a:r>
              <a:rPr lang="fa-IR" sz="5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مثال </a:t>
            </a:r>
          </a:p>
        </p:txBody>
      </p:sp>
      <p:graphicFrame>
        <p:nvGraphicFramePr>
          <p:cNvPr id="51202" name="Object 4"/>
          <p:cNvGraphicFramePr>
            <a:graphicFrameLocks noChangeAspect="1"/>
          </p:cNvGraphicFramePr>
          <p:nvPr/>
        </p:nvGraphicFramePr>
        <p:xfrm>
          <a:off x="7215206" y="4429132"/>
          <a:ext cx="228600" cy="327025"/>
        </p:xfrm>
        <a:graphic>
          <a:graphicData uri="http://schemas.openxmlformats.org/presentationml/2006/ole">
            <mc:AlternateContent xmlns:mc="http://schemas.openxmlformats.org/markup-compatibility/2006">
              <mc:Choice xmlns:v="urn:schemas-microsoft-com:vml" Requires="v">
                <p:oleObj spid="_x0000_s52305" name="Equation" r:id="rId3" imgW="139579" imgH="164957" progId="Equation.3">
                  <p:embed/>
                </p:oleObj>
              </mc:Choice>
              <mc:Fallback>
                <p:oleObj name="Equation" r:id="rId3" imgW="139579" imgH="164957"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206" y="4429132"/>
                        <a:ext cx="228600" cy="327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67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7" grpId="0" build="p"/>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a:endParaRPr lang="fa-IR"/>
          </a:p>
        </p:txBody>
      </p:sp>
      <p:sp>
        <p:nvSpPr>
          <p:cNvPr id="7" name="Rectangle 3"/>
          <p:cNvSpPr txBox="1">
            <a:spLocks noChangeArrowheads="1"/>
          </p:cNvSpPr>
          <p:nvPr/>
        </p:nvSpPr>
        <p:spPr bwMode="auto">
          <a:xfrm>
            <a:off x="323528" y="1988840"/>
            <a:ext cx="8134672" cy="4111923"/>
          </a:xfrm>
          <a:prstGeom prst="rect">
            <a:avLst/>
          </a:prstGeom>
          <a:noFill/>
          <a:ln w="9525">
            <a:noFill/>
            <a:miter lim="800000"/>
            <a:headEnd/>
            <a:tailEnd/>
          </a:ln>
          <a:effectLst/>
        </p:spPr>
        <p:txBody>
          <a:bodyPr/>
          <a:lstStyle/>
          <a:p>
            <a:pPr marL="342900" indent="-342900" algn="just" rtl="1">
              <a:lnSpc>
                <a:spcPct val="200000"/>
              </a:lnSpc>
              <a:spcBef>
                <a:spcPct val="20000"/>
              </a:spcBef>
              <a:buClr>
                <a:srgbClr val="FF0000"/>
              </a:buClr>
              <a:buFont typeface="Wingdings" pitchFamily="2" charset="2"/>
              <a:buChar char="q"/>
              <a:defRPr/>
            </a:pPr>
            <a:r>
              <a:rPr lang="fa-IR" sz="2300" b="0" kern="0" dirty="0">
                <a:solidFill>
                  <a:schemeClr val="tx1">
                    <a:lumMod val="50000"/>
                  </a:schemeClr>
                </a:solidFill>
                <a:latin typeface="+mn-lt"/>
                <a:cs typeface="Lotus" pitchFamily="2" charset="-78"/>
              </a:rPr>
              <a:t>ا</a:t>
            </a:r>
            <a:r>
              <a:rPr lang="ar-SA" sz="2300" b="0" kern="0" dirty="0">
                <a:solidFill>
                  <a:schemeClr val="tx1">
                    <a:lumMod val="50000"/>
                  </a:schemeClr>
                </a:solidFill>
                <a:latin typeface="+mn-lt"/>
                <a:cs typeface="Lotus" pitchFamily="2" charset="-78"/>
              </a:rPr>
              <a:t>بتدا واريانس‌هاي دو </a:t>
            </a:r>
            <a:r>
              <a:rPr lang="fa-IR" sz="2300" b="0" kern="0" dirty="0">
                <a:solidFill>
                  <a:schemeClr val="tx1">
                    <a:lumMod val="50000"/>
                  </a:schemeClr>
                </a:solidFill>
                <a:latin typeface="+mn-lt"/>
                <a:cs typeface="Lotus" pitchFamily="2" charset="-78"/>
              </a:rPr>
              <a:t>مجموعه داده ها </a:t>
            </a:r>
            <a:r>
              <a:rPr lang="ar-SA" sz="2300" b="0" kern="0" dirty="0">
                <a:solidFill>
                  <a:schemeClr val="tx1">
                    <a:lumMod val="50000"/>
                  </a:schemeClr>
                </a:solidFill>
                <a:latin typeface="+mn-lt"/>
                <a:cs typeface="Lotus" pitchFamily="2" charset="-78"/>
              </a:rPr>
              <a:t>بايد ارزيابي شوند به منظور تعيين اينکه آيا اختلافي بين آنها وجود دارد. اين کار از طريق مقايسه واريانس‌ها با استفاده از </a:t>
            </a:r>
            <a:r>
              <a:rPr lang="en-US" sz="2300" b="0" kern="0" dirty="0">
                <a:solidFill>
                  <a:schemeClr val="tx1">
                    <a:lumMod val="50000"/>
                  </a:schemeClr>
                </a:solidFill>
                <a:latin typeface="+mn-lt"/>
                <a:cs typeface="Lotus" pitchFamily="2" charset="-78"/>
              </a:rPr>
              <a:t>F-test</a:t>
            </a:r>
            <a:r>
              <a:rPr lang="ar-SA" sz="2300" b="0" kern="0" dirty="0">
                <a:solidFill>
                  <a:schemeClr val="tx1">
                    <a:lumMod val="50000"/>
                  </a:schemeClr>
                </a:solidFill>
                <a:latin typeface="+mn-lt"/>
                <a:cs typeface="Lotus" pitchFamily="2" charset="-78"/>
              </a:rPr>
              <a:t> انجام مي‌شود.</a:t>
            </a:r>
            <a:endParaRPr lang="fa-IR" sz="2300" b="0" kern="0" dirty="0">
              <a:solidFill>
                <a:schemeClr val="tx1">
                  <a:lumMod val="50000"/>
                </a:schemeClr>
              </a:solidFill>
              <a:latin typeface="+mn-lt"/>
              <a:cs typeface="Lotus" pitchFamily="2" charset="-78"/>
            </a:endParaRPr>
          </a:p>
          <a:p>
            <a:pPr marL="342900" indent="-342900" algn="just" rtl="1">
              <a:lnSpc>
                <a:spcPct val="200000"/>
              </a:lnSpc>
              <a:spcBef>
                <a:spcPct val="20000"/>
              </a:spcBef>
              <a:buClr>
                <a:srgbClr val="FF0000"/>
              </a:buClr>
              <a:buFont typeface="Wingdings" pitchFamily="2" charset="2"/>
              <a:buChar char="q"/>
              <a:defRPr/>
            </a:pPr>
            <a:r>
              <a:rPr lang="ar-SA" sz="2300" b="0" kern="0" dirty="0">
                <a:solidFill>
                  <a:schemeClr val="tx1">
                    <a:lumMod val="50000"/>
                  </a:schemeClr>
                </a:solidFill>
                <a:latin typeface="+mn-lt"/>
                <a:cs typeface="Lotus" pitchFamily="2" charset="-78"/>
              </a:rPr>
              <a:t>فرض صفر : </a:t>
            </a:r>
            <a:r>
              <a:rPr lang="en-US" sz="2300" b="0" kern="0" dirty="0">
                <a:solidFill>
                  <a:schemeClr val="tx1">
                    <a:lumMod val="50000"/>
                  </a:schemeClr>
                </a:solidFill>
                <a:latin typeface="+mn-lt"/>
                <a:cs typeface="Lotus" pitchFamily="2" charset="-78"/>
              </a:rPr>
              <a:t>H</a:t>
            </a:r>
            <a:r>
              <a:rPr lang="en-US" sz="2300" b="0" kern="0" baseline="-25000" dirty="0">
                <a:solidFill>
                  <a:schemeClr val="tx1">
                    <a:lumMod val="50000"/>
                  </a:schemeClr>
                </a:solidFill>
                <a:latin typeface="+mn-lt"/>
                <a:cs typeface="Lotus" pitchFamily="2" charset="-78"/>
              </a:rPr>
              <a:t>0</a:t>
            </a:r>
            <a:r>
              <a:rPr lang="en-US" sz="2300" b="0" kern="0" dirty="0">
                <a:solidFill>
                  <a:schemeClr val="tx1">
                    <a:lumMod val="50000"/>
                  </a:schemeClr>
                </a:solidFill>
                <a:latin typeface="+mn-lt"/>
                <a:cs typeface="Lotus" pitchFamily="2" charset="-78"/>
              </a:rPr>
              <a:t> : s</a:t>
            </a:r>
            <a:r>
              <a:rPr lang="en-US" sz="2300" b="0" kern="0" baseline="-25000" dirty="0">
                <a:solidFill>
                  <a:schemeClr val="tx1">
                    <a:lumMod val="50000"/>
                  </a:schemeClr>
                </a:solidFill>
                <a:latin typeface="+mn-lt"/>
                <a:cs typeface="Lotus" pitchFamily="2" charset="-78"/>
              </a:rPr>
              <a:t>1</a:t>
            </a:r>
            <a:r>
              <a:rPr lang="en-US" sz="2300" b="0" kern="0" baseline="30000" dirty="0">
                <a:solidFill>
                  <a:schemeClr val="tx1">
                    <a:lumMod val="50000"/>
                  </a:schemeClr>
                </a:solidFill>
                <a:latin typeface="+mn-lt"/>
                <a:cs typeface="Lotus" pitchFamily="2" charset="-78"/>
              </a:rPr>
              <a:t>2</a:t>
            </a:r>
            <a:r>
              <a:rPr lang="en-US" sz="2300" b="0" kern="0" dirty="0">
                <a:solidFill>
                  <a:schemeClr val="tx1">
                    <a:lumMod val="50000"/>
                  </a:schemeClr>
                </a:solidFill>
                <a:latin typeface="+mn-lt"/>
                <a:cs typeface="Lotus" pitchFamily="2" charset="-78"/>
              </a:rPr>
              <a:t>=s</a:t>
            </a:r>
            <a:r>
              <a:rPr lang="en-US" sz="2300" b="0" kern="0" baseline="-25000" dirty="0">
                <a:solidFill>
                  <a:schemeClr val="tx1">
                    <a:lumMod val="50000"/>
                  </a:schemeClr>
                </a:solidFill>
                <a:latin typeface="+mn-lt"/>
                <a:cs typeface="Lotus" pitchFamily="2" charset="-78"/>
              </a:rPr>
              <a:t>2</a:t>
            </a:r>
            <a:r>
              <a:rPr lang="en-US" sz="2300" b="0" kern="0" baseline="30000" dirty="0">
                <a:solidFill>
                  <a:schemeClr val="tx1">
                    <a:lumMod val="50000"/>
                  </a:schemeClr>
                </a:solidFill>
                <a:latin typeface="+mn-lt"/>
                <a:cs typeface="Lotus" pitchFamily="2" charset="-78"/>
              </a:rPr>
              <a:t>2</a:t>
            </a:r>
          </a:p>
          <a:p>
            <a:pPr marL="342900" indent="-342900" algn="just" rtl="1">
              <a:lnSpc>
                <a:spcPct val="200000"/>
              </a:lnSpc>
              <a:spcBef>
                <a:spcPct val="20000"/>
              </a:spcBef>
              <a:buClr>
                <a:srgbClr val="FF0000"/>
              </a:buClr>
              <a:buFont typeface="Wingdings" pitchFamily="2" charset="2"/>
              <a:buChar char="q"/>
              <a:defRPr/>
            </a:pPr>
            <a:r>
              <a:rPr lang="ar-SA" sz="2300" b="0" kern="0" dirty="0">
                <a:solidFill>
                  <a:schemeClr val="tx1">
                    <a:lumMod val="50000"/>
                  </a:schemeClr>
                </a:solidFill>
                <a:latin typeface="+mn-lt"/>
                <a:cs typeface="Lotus" pitchFamily="2" charset="-78"/>
              </a:rPr>
              <a:t>فرض جايگزين:  </a:t>
            </a:r>
            <a:r>
              <a:rPr lang="en-US" sz="2300" b="0" kern="0" dirty="0">
                <a:solidFill>
                  <a:schemeClr val="tx1">
                    <a:lumMod val="50000"/>
                  </a:schemeClr>
                </a:solidFill>
                <a:latin typeface="+mn-lt"/>
                <a:cs typeface="Lotus" pitchFamily="2" charset="-78"/>
              </a:rPr>
              <a:t>H</a:t>
            </a:r>
            <a:r>
              <a:rPr lang="en-US" sz="2300" b="0" kern="0" baseline="-25000" dirty="0">
                <a:solidFill>
                  <a:schemeClr val="tx1">
                    <a:lumMod val="50000"/>
                  </a:schemeClr>
                </a:solidFill>
                <a:latin typeface="+mn-lt"/>
                <a:cs typeface="Lotus" pitchFamily="2" charset="-78"/>
              </a:rPr>
              <a:t>1</a:t>
            </a:r>
            <a:r>
              <a:rPr lang="en-US" sz="2300" b="0" kern="0" dirty="0">
                <a:solidFill>
                  <a:schemeClr val="tx1">
                    <a:lumMod val="50000"/>
                  </a:schemeClr>
                </a:solidFill>
                <a:latin typeface="+mn-lt"/>
                <a:cs typeface="Lotus" pitchFamily="2" charset="-78"/>
              </a:rPr>
              <a:t>:             </a:t>
            </a:r>
          </a:p>
        </p:txBody>
      </p:sp>
      <p:graphicFrame>
        <p:nvGraphicFramePr>
          <p:cNvPr id="52226" name="Object 7"/>
          <p:cNvGraphicFramePr>
            <a:graphicFrameLocks noChangeAspect="1"/>
          </p:cNvGraphicFramePr>
          <p:nvPr>
            <p:extLst>
              <p:ext uri="{D42A27DB-BD31-4B8C-83A1-F6EECF244321}">
                <p14:modId xmlns:p14="http://schemas.microsoft.com/office/powerpoint/2010/main" val="4082085805"/>
              </p:ext>
            </p:extLst>
          </p:nvPr>
        </p:nvGraphicFramePr>
        <p:xfrm>
          <a:off x="5796136" y="4509120"/>
          <a:ext cx="1108075" cy="415925"/>
        </p:xfrm>
        <a:graphic>
          <a:graphicData uri="http://schemas.openxmlformats.org/presentationml/2006/ole">
            <mc:AlternateContent xmlns:mc="http://schemas.openxmlformats.org/markup-compatibility/2006">
              <mc:Choice xmlns:v="urn:schemas-microsoft-com:vml" Requires="v">
                <p:oleObj spid="_x0000_s53329" name="Equation" r:id="rId3" imgW="545760" imgH="203040" progId="Equation.3">
                  <p:embed/>
                </p:oleObj>
              </mc:Choice>
              <mc:Fallback>
                <p:oleObj name="Equation" r:id="rId3" imgW="545760" imgH="20304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509120"/>
                        <a:ext cx="1108075"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29" name="WordArt 7"/>
          <p:cNvSpPr>
            <a:spLocks noChangeArrowheads="1" noChangeShapeType="1" noTextEdit="1"/>
          </p:cNvSpPr>
          <p:nvPr/>
        </p:nvSpPr>
        <p:spPr bwMode="auto">
          <a:xfrm>
            <a:off x="1858963" y="463550"/>
            <a:ext cx="6384925" cy="601663"/>
          </a:xfrm>
          <a:prstGeom prst="rect">
            <a:avLst/>
          </a:prstGeom>
        </p:spPr>
        <p:txBody>
          <a:bodyPr wrap="none" fromWordArt="1">
            <a:prstTxWarp prst="textPlain">
              <a:avLst>
                <a:gd name="adj" fmla="val 50000"/>
              </a:avLst>
            </a:prstTxWarp>
          </a:bodyPr>
          <a:lstStyle/>
          <a:p>
            <a:pPr algn="ctr" rtl="1"/>
            <a:r>
              <a:rPr lang="fa-IR" sz="3600" kern="10">
                <a:ln w="9525">
                  <a:solidFill>
                    <a:srgbClr val="000000"/>
                  </a:solidFill>
                  <a:round/>
                  <a:headEnd/>
                  <a:tailEnd/>
                </a:ln>
                <a:solidFill>
                  <a:srgbClr val="9900CC"/>
                </a:solidFill>
                <a:effectLst>
                  <a:outerShdw dist="35921" dir="2700000" algn="ctr" rotWithShape="0">
                    <a:srgbClr val="C0C0C0">
                      <a:alpha val="79999"/>
                    </a:srgbClr>
                  </a:outerShdw>
                </a:effectLst>
                <a:latin typeface="Titr Mazar"/>
              </a:rPr>
              <a:t> مقايسه دو مجموعه از داده‌هاي مستقل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stCondLst>
                                            <p:cond delay="0"/>
                                          </p:stCondLst>
                                        </p:cTn>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stCondLst>
                                            <p:cond delay="0"/>
                                          </p:stCondLst>
                                        </p:cTn>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stCondLst>
                                            <p:cond delay="0"/>
                                          </p:stCondLst>
                                        </p:cTn>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2"/>
          <p:cNvSpPr>
            <a:spLocks noGrp="1"/>
          </p:cNvSpPr>
          <p:nvPr>
            <p:ph idx="1"/>
          </p:nvPr>
        </p:nvSpPr>
        <p:spPr>
          <a:xfrm>
            <a:off x="639759" y="1571612"/>
            <a:ext cx="7467600" cy="4873625"/>
          </a:xfrm>
        </p:spPr>
        <p:txBody>
          <a:bodyPr>
            <a:normAutofit/>
          </a:bodyPr>
          <a:lstStyle/>
          <a:p>
            <a:pPr algn="l" rtl="0" eaLnBrk="1" hangingPunct="1">
              <a:lnSpc>
                <a:spcPct val="200000"/>
              </a:lnSpc>
              <a:buFontTx/>
              <a:buBlip>
                <a:blip r:embed="rId2"/>
              </a:buBlip>
              <a:defRPr/>
            </a:pPr>
            <a:r>
              <a:rPr lang="fa-IR" dirty="0" smtClean="0">
                <a:cs typeface="B Lotus" pitchFamily="2" charset="-78"/>
              </a:rPr>
              <a:t>شاخص دقت درون‌آزمايشگاهي</a:t>
            </a:r>
            <a:r>
              <a:rPr lang="en-US" dirty="0" smtClean="0">
                <a:cs typeface="B Lotus" pitchFamily="2" charset="-78"/>
              </a:rPr>
              <a:t>: </a:t>
            </a:r>
          </a:p>
          <a:p>
            <a:pPr algn="l" rtl="0" eaLnBrk="1" hangingPunct="1">
              <a:lnSpc>
                <a:spcPct val="200000"/>
              </a:lnSpc>
              <a:buFontTx/>
              <a:buBlip>
                <a:blip r:embed="rId2"/>
              </a:buBlip>
              <a:defRPr/>
            </a:pPr>
            <a:r>
              <a:rPr lang="fa-IR" dirty="0" smtClean="0">
                <a:cs typeface="B Lotus" pitchFamily="2" charset="-78"/>
              </a:rPr>
              <a:t>شاخص دقت بين‌آزمايشگاهي</a:t>
            </a:r>
            <a:r>
              <a:rPr lang="en-US" dirty="0" smtClean="0">
                <a:cs typeface="B Lotus" pitchFamily="2" charset="-78"/>
              </a:rPr>
              <a:t> : </a:t>
            </a:r>
          </a:p>
          <a:p>
            <a:pPr eaLnBrk="1" hangingPunct="1">
              <a:lnSpc>
                <a:spcPct val="200000"/>
              </a:lnSpc>
              <a:buFontTx/>
              <a:buNone/>
              <a:defRPr/>
            </a:pPr>
            <a:r>
              <a:rPr lang="fa-IR" dirty="0" smtClean="0">
                <a:cs typeface="B Lotus" pitchFamily="2" charset="-78"/>
              </a:rPr>
              <a:t>شاخص‌هاي فوق به صورت درصدي به شکل زير محاسبه مي‌شوند:</a:t>
            </a:r>
          </a:p>
          <a:p>
            <a:pPr algn="l" rtl="0" eaLnBrk="1" hangingPunct="1">
              <a:lnSpc>
                <a:spcPct val="200000"/>
              </a:lnSpc>
              <a:buFontTx/>
              <a:buBlip>
                <a:blip r:embed="rId2"/>
              </a:buBlip>
              <a:defRPr/>
            </a:pPr>
            <a:r>
              <a:rPr lang="fa-IR" dirty="0" smtClean="0">
                <a:cs typeface="B Lotus" pitchFamily="2" charset="-78"/>
              </a:rPr>
              <a:t>شاخص دقت درون‌آزمايشگاهي</a:t>
            </a:r>
            <a:r>
              <a:rPr lang="en-US" dirty="0" smtClean="0">
                <a:cs typeface="B Lotus" pitchFamily="2" charset="-78"/>
              </a:rPr>
              <a:t>:</a:t>
            </a:r>
          </a:p>
          <a:p>
            <a:pPr algn="l" rtl="0" eaLnBrk="1" hangingPunct="1">
              <a:lnSpc>
                <a:spcPct val="200000"/>
              </a:lnSpc>
              <a:buFontTx/>
              <a:buBlip>
                <a:blip r:embed="rId2"/>
              </a:buBlip>
              <a:defRPr/>
            </a:pPr>
            <a:r>
              <a:rPr lang="fa-IR" dirty="0" smtClean="0">
                <a:cs typeface="B Lotus" pitchFamily="2" charset="-78"/>
              </a:rPr>
              <a:t>شاخص دقت بين‌آزمايشگاهي</a:t>
            </a:r>
            <a:r>
              <a:rPr lang="en-US" dirty="0" smtClean="0">
                <a:cs typeface="B Lotus" pitchFamily="2" charset="-78"/>
              </a:rPr>
              <a:t>:  </a:t>
            </a:r>
            <a:endParaRPr lang="fa-IR" dirty="0" smtClean="0">
              <a:cs typeface="B Lotus" pitchFamily="2" charset="-78"/>
            </a:endParaRPr>
          </a:p>
        </p:txBody>
      </p:sp>
      <p:sp>
        <p:nvSpPr>
          <p:cNvPr id="6" name="Rectangle 5"/>
          <p:cNvSpPr/>
          <p:nvPr/>
        </p:nvSpPr>
        <p:spPr>
          <a:xfrm>
            <a:off x="1164302" y="380609"/>
            <a:ext cx="6875600"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defRPr/>
            </a:pPr>
            <a:r>
              <a:rPr lang="fa-IR" sz="2800" dirty="0">
                <a:ln>
                  <a:solidFill>
                    <a:sysClr val="windowText" lastClr="000000"/>
                  </a:solidFill>
                </a:ln>
                <a:solidFill>
                  <a:srgbClr val="FF99FF"/>
                </a:solidFill>
                <a:cs typeface="Titr" pitchFamily="2" charset="-78"/>
              </a:rPr>
              <a:t>شاخص‌هاي منتخب دقت در روش‌هاي آزمون </a:t>
            </a:r>
            <a:r>
              <a:rPr lang="en-US" sz="2800" dirty="0">
                <a:ln>
                  <a:solidFill>
                    <a:sysClr val="windowText" lastClr="000000"/>
                  </a:solidFill>
                </a:ln>
                <a:solidFill>
                  <a:srgbClr val="FF99FF"/>
                </a:solidFill>
                <a:cs typeface="Titr" pitchFamily="2" charset="-78"/>
              </a:rPr>
              <a:t>ASTM</a:t>
            </a:r>
            <a:endParaRPr lang="fa-IR" sz="2800" dirty="0">
              <a:ln>
                <a:solidFill>
                  <a:sysClr val="windowText" lastClr="000000"/>
                </a:solidFill>
              </a:ln>
              <a:solidFill>
                <a:srgbClr val="FF99FF"/>
              </a:solidFill>
              <a:cs typeface="Titr" pitchFamily="2" charset="-78"/>
            </a:endParaRPr>
          </a:p>
        </p:txBody>
      </p:sp>
      <p:pic>
        <p:nvPicPr>
          <p:cNvPr id="87044"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686296" y="1914501"/>
            <a:ext cx="3957638" cy="285750"/>
          </a:xfrm>
          <a:prstGeom prst="rect">
            <a:avLst/>
          </a:prstGeom>
          <a:noFill/>
          <a:ln w="9525">
            <a:noFill/>
            <a:miter lim="800000"/>
            <a:headEnd/>
            <a:tailEnd/>
          </a:ln>
        </p:spPr>
      </p:pic>
      <p:pic>
        <p:nvPicPr>
          <p:cNvPr id="87045"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714872" y="2843195"/>
            <a:ext cx="3929062" cy="255587"/>
          </a:xfrm>
          <a:prstGeom prst="rect">
            <a:avLst/>
          </a:prstGeom>
          <a:noFill/>
          <a:ln w="9525">
            <a:noFill/>
            <a:miter lim="800000"/>
            <a:headEnd/>
            <a:tailEnd/>
          </a:ln>
        </p:spPr>
      </p:pic>
      <p:pic>
        <p:nvPicPr>
          <p:cNvPr id="87046"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643438" y="4629145"/>
            <a:ext cx="4500562" cy="327025"/>
          </a:xfrm>
          <a:prstGeom prst="rect">
            <a:avLst/>
          </a:prstGeom>
          <a:noFill/>
          <a:ln w="9525">
            <a:noFill/>
            <a:miter lim="800000"/>
            <a:headEnd/>
            <a:tailEnd/>
          </a:ln>
        </p:spPr>
      </p:pic>
      <p:pic>
        <p:nvPicPr>
          <p:cNvPr id="87047" name="Picture 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429124" y="5414963"/>
            <a:ext cx="4572000" cy="336550"/>
          </a:xfrm>
          <a:prstGeom prst="rect">
            <a:avLst/>
          </a:prstGeom>
          <a:noFill/>
          <a:ln w="9525">
            <a:noFill/>
            <a:miter lim="800000"/>
            <a:headEnd/>
            <a:tailEnd/>
          </a:ln>
        </p:spPr>
      </p:pic>
    </p:spTree>
  </p:cSld>
  <p:clrMapOvr>
    <a:masterClrMapping/>
  </p:clrMapOvr>
  <p:transition spd="slow">
    <p:wheel spokes="2"/>
  </p:transition>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53250" name="Object 4"/>
          <p:cNvGraphicFramePr>
            <a:graphicFrameLocks noChangeAspect="1"/>
          </p:cNvGraphicFramePr>
          <p:nvPr/>
        </p:nvGraphicFramePr>
        <p:xfrm>
          <a:off x="1558925" y="1401763"/>
          <a:ext cx="2917825" cy="833437"/>
        </p:xfrm>
        <a:graphic>
          <a:graphicData uri="http://schemas.openxmlformats.org/presentationml/2006/ole">
            <mc:AlternateContent xmlns:mc="http://schemas.openxmlformats.org/markup-compatibility/2006">
              <mc:Choice xmlns:v="urn:schemas-microsoft-com:vml" Requires="v">
                <p:oleObj spid="_x0000_s54664" name="Equation" r:id="rId3" imgW="1600200" imgH="457200" progId="Equation.3">
                  <p:embed/>
                </p:oleObj>
              </mc:Choice>
              <mc:Fallback>
                <p:oleObj name="Equation" r:id="rId3" imgW="160020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925" y="1401763"/>
                        <a:ext cx="2917825"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6" name="Rectangle 8"/>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53251" name="Object 7"/>
          <p:cNvGraphicFramePr>
            <a:graphicFrameLocks noChangeAspect="1"/>
          </p:cNvGraphicFramePr>
          <p:nvPr/>
        </p:nvGraphicFramePr>
        <p:xfrm>
          <a:off x="1539875" y="2371725"/>
          <a:ext cx="1298575" cy="438150"/>
        </p:xfrm>
        <a:graphic>
          <a:graphicData uri="http://schemas.openxmlformats.org/presentationml/2006/ole">
            <mc:AlternateContent xmlns:mc="http://schemas.openxmlformats.org/markup-compatibility/2006">
              <mc:Choice xmlns:v="urn:schemas-microsoft-com:vml" Requires="v">
                <p:oleObj spid="_x0000_s54665" name="Equation" r:id="rId5" imgW="761669" imgH="253890" progId="Equation.3">
                  <p:embed/>
                </p:oleObj>
              </mc:Choice>
              <mc:Fallback>
                <p:oleObj name="Equation" r:id="rId5" imgW="761669" imgH="25389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9875" y="2371725"/>
                        <a:ext cx="129857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7" name="Rectangle 10"/>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53252" name="Object 9"/>
          <p:cNvGraphicFramePr>
            <a:graphicFrameLocks noChangeAspect="1"/>
          </p:cNvGraphicFramePr>
          <p:nvPr/>
        </p:nvGraphicFramePr>
        <p:xfrm>
          <a:off x="1393825" y="3187700"/>
          <a:ext cx="1676400" cy="412750"/>
        </p:xfrm>
        <a:graphic>
          <a:graphicData uri="http://schemas.openxmlformats.org/presentationml/2006/ole">
            <mc:AlternateContent xmlns:mc="http://schemas.openxmlformats.org/markup-compatibility/2006">
              <mc:Choice xmlns:v="urn:schemas-microsoft-com:vml" Requires="v">
                <p:oleObj spid="_x0000_s54666" name="Equation" r:id="rId7" imgW="888614" imgH="215806" progId="Equation.3">
                  <p:embed/>
                </p:oleObj>
              </mc:Choice>
              <mc:Fallback>
                <p:oleObj name="Equation" r:id="rId7" imgW="888614" imgH="215806"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3825" y="3187700"/>
                        <a:ext cx="1676400"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8" name="Rectangle 11"/>
          <p:cNvSpPr>
            <a:spLocks noChangeArrowheads="1"/>
          </p:cNvSpPr>
          <p:nvPr/>
        </p:nvSpPr>
        <p:spPr bwMode="auto">
          <a:xfrm>
            <a:off x="0" y="3538538"/>
            <a:ext cx="9144000" cy="0"/>
          </a:xfrm>
          <a:prstGeom prst="rect">
            <a:avLst/>
          </a:prstGeom>
          <a:noFill/>
          <a:ln w="9525">
            <a:noFill/>
            <a:miter lim="800000"/>
            <a:headEnd/>
            <a:tailEnd/>
          </a:ln>
        </p:spPr>
        <p:txBody>
          <a:bodyPr wrap="none" anchor="ctr">
            <a:spAutoFit/>
          </a:bodyPr>
          <a:lstStyle/>
          <a:p>
            <a:pPr algn="l"/>
            <a:endParaRPr lang="fa-IR"/>
          </a:p>
        </p:txBody>
      </p:sp>
      <p:sp>
        <p:nvSpPr>
          <p:cNvPr id="53259" name="Rectangle 13"/>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53253" name="Object 12"/>
          <p:cNvGraphicFramePr>
            <a:graphicFrameLocks noChangeAspect="1"/>
          </p:cNvGraphicFramePr>
          <p:nvPr/>
        </p:nvGraphicFramePr>
        <p:xfrm>
          <a:off x="3441700" y="3154363"/>
          <a:ext cx="1854200" cy="439737"/>
        </p:xfrm>
        <a:graphic>
          <a:graphicData uri="http://schemas.openxmlformats.org/presentationml/2006/ole">
            <mc:AlternateContent xmlns:mc="http://schemas.openxmlformats.org/markup-compatibility/2006">
              <mc:Choice xmlns:v="urn:schemas-microsoft-com:vml" Requires="v">
                <p:oleObj spid="_x0000_s54667" name="Equation" r:id="rId9" imgW="926698" imgH="215806" progId="Equation.3">
                  <p:embed/>
                </p:oleObj>
              </mc:Choice>
              <mc:Fallback>
                <p:oleObj name="Equation" r:id="rId9" imgW="926698" imgH="215806"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41700" y="3154363"/>
                        <a:ext cx="1854200"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0" name="Rectangle 14"/>
          <p:cNvSpPr>
            <a:spLocks noChangeArrowheads="1"/>
          </p:cNvSpPr>
          <p:nvPr/>
        </p:nvSpPr>
        <p:spPr bwMode="auto">
          <a:xfrm>
            <a:off x="0" y="3538538"/>
            <a:ext cx="9144000" cy="0"/>
          </a:xfrm>
          <a:prstGeom prst="rect">
            <a:avLst/>
          </a:prstGeom>
          <a:noFill/>
          <a:ln w="9525">
            <a:noFill/>
            <a:miter lim="800000"/>
            <a:headEnd/>
            <a:tailEnd/>
          </a:ln>
        </p:spPr>
        <p:txBody>
          <a:bodyPr wrap="none" anchor="ctr">
            <a:spAutoFit/>
          </a:bodyPr>
          <a:lstStyle/>
          <a:p>
            <a:pPr algn="l"/>
            <a:endParaRPr lang="fa-IR"/>
          </a:p>
        </p:txBody>
      </p:sp>
      <p:sp>
        <p:nvSpPr>
          <p:cNvPr id="53261" name="Rectangle 1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53254" name="Object 15"/>
          <p:cNvGraphicFramePr>
            <a:graphicFrameLocks noChangeAspect="1"/>
          </p:cNvGraphicFramePr>
          <p:nvPr/>
        </p:nvGraphicFramePr>
        <p:xfrm>
          <a:off x="1546225" y="4913313"/>
          <a:ext cx="1196975" cy="441325"/>
        </p:xfrm>
        <a:graphic>
          <a:graphicData uri="http://schemas.openxmlformats.org/presentationml/2006/ole">
            <mc:AlternateContent xmlns:mc="http://schemas.openxmlformats.org/markup-compatibility/2006">
              <mc:Choice xmlns:v="urn:schemas-microsoft-com:vml" Requires="v">
                <p:oleObj spid="_x0000_s54668" name="Equation" r:id="rId11" imgW="749300" imgH="228600" progId="Equation.3">
                  <p:embed/>
                </p:oleObj>
              </mc:Choice>
              <mc:Fallback>
                <p:oleObj name="Equation" r:id="rId11" imgW="749300" imgH="228600"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6225" y="4913313"/>
                        <a:ext cx="1196975"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8769" name="Rectangle 17"/>
          <p:cNvSpPr>
            <a:spLocks noChangeArrowheads="1"/>
          </p:cNvSpPr>
          <p:nvPr/>
        </p:nvSpPr>
        <p:spPr bwMode="auto">
          <a:xfrm>
            <a:off x="2771775" y="4875213"/>
            <a:ext cx="2116138" cy="461962"/>
          </a:xfrm>
          <a:prstGeom prst="rect">
            <a:avLst/>
          </a:prstGeom>
          <a:noFill/>
          <a:ln w="9525">
            <a:noFill/>
            <a:miter lim="800000"/>
            <a:headEnd/>
            <a:tailEnd/>
          </a:ln>
          <a:effectLst/>
        </p:spPr>
        <p:txBody>
          <a:bodyPr wrap="none" anchor="ctr">
            <a:spAutoFit/>
          </a:bodyPr>
          <a:lstStyle/>
          <a:p>
            <a:pPr algn="l" rtl="1">
              <a:defRPr/>
            </a:pPr>
            <a:r>
              <a:rPr lang="en-US" sz="2400" b="0" dirty="0">
                <a:solidFill>
                  <a:schemeClr val="tx1">
                    <a:lumMod val="50000"/>
                  </a:schemeClr>
                </a:solidFill>
                <a:cs typeface="Lotus" pitchFamily="2" charset="-78"/>
              </a:rPr>
              <a:t>H0</a:t>
            </a:r>
            <a:r>
              <a:rPr lang="ar-SA" sz="2400" b="0" dirty="0">
                <a:solidFill>
                  <a:schemeClr val="tx1">
                    <a:lumMod val="50000"/>
                  </a:schemeClr>
                </a:solidFill>
                <a:cs typeface="Lotus" pitchFamily="2" charset="-78"/>
              </a:rPr>
              <a:t> رد نمي‌شود</a:t>
            </a:r>
            <a:r>
              <a:rPr lang="en-US" sz="2400" b="0" dirty="0">
                <a:solidFill>
                  <a:schemeClr val="tx1">
                    <a:lumMod val="50000"/>
                  </a:schemeClr>
                </a:solidFill>
                <a:cs typeface="Lotus" pitchFamily="2" charset="-78"/>
              </a:rPr>
              <a:t>	 </a:t>
            </a:r>
          </a:p>
        </p:txBody>
      </p:sp>
      <p:sp>
        <p:nvSpPr>
          <p:cNvPr id="53263" name="WordArt 7"/>
          <p:cNvSpPr>
            <a:spLocks noChangeArrowheads="1" noChangeShapeType="1" noTextEdit="1"/>
          </p:cNvSpPr>
          <p:nvPr/>
        </p:nvSpPr>
        <p:spPr bwMode="auto">
          <a:xfrm>
            <a:off x="1858963" y="463550"/>
            <a:ext cx="6384925" cy="601663"/>
          </a:xfrm>
          <a:prstGeom prst="rect">
            <a:avLst/>
          </a:prstGeom>
        </p:spPr>
        <p:txBody>
          <a:bodyPr wrap="none" fromWordArt="1">
            <a:prstTxWarp prst="textPlain">
              <a:avLst>
                <a:gd name="adj" fmla="val 50000"/>
              </a:avLst>
            </a:prstTxWarp>
          </a:bodyPr>
          <a:lstStyle/>
          <a:p>
            <a:pPr algn="ctr" rtl="1"/>
            <a:r>
              <a:rPr lang="fa-IR" sz="3600" kern="10">
                <a:ln w="9525">
                  <a:solidFill>
                    <a:srgbClr val="000000"/>
                  </a:solidFill>
                  <a:round/>
                  <a:headEnd/>
                  <a:tailEnd/>
                </a:ln>
                <a:solidFill>
                  <a:srgbClr val="9900CC"/>
                </a:solidFill>
                <a:effectLst>
                  <a:outerShdw dist="35921" dir="2700000" algn="ctr" rotWithShape="0">
                    <a:srgbClr val="C0C0C0">
                      <a:alpha val="79999"/>
                    </a:srgbClr>
                  </a:outerShdw>
                </a:effectLst>
                <a:latin typeface="Titr Mazar"/>
              </a:rPr>
              <a:t> مقايسه دو مجموعه از داده‌هاي مستقل </a:t>
            </a:r>
          </a:p>
        </p:txBody>
      </p:sp>
      <p:sp>
        <p:nvSpPr>
          <p:cNvPr id="17" name="Rectangle 16"/>
          <p:cNvSpPr/>
          <p:nvPr/>
        </p:nvSpPr>
        <p:spPr>
          <a:xfrm>
            <a:off x="1350963" y="4124325"/>
            <a:ext cx="1831975" cy="354013"/>
          </a:xfrm>
          <a:prstGeom prst="rect">
            <a:avLst/>
          </a:prstGeom>
        </p:spPr>
        <p:txBody>
          <a:bodyPr wrap="none">
            <a:spAutoFit/>
          </a:bodyPr>
          <a:lstStyle/>
          <a:p>
            <a:pPr marL="274320" indent="-274320" algn="l" rtl="1" fontAlgn="auto">
              <a:spcAft>
                <a:spcPts val="0"/>
              </a:spcAft>
              <a:defRPr/>
            </a:pPr>
            <a:r>
              <a:rPr lang="en-US" sz="1700" b="0" dirty="0">
                <a:solidFill>
                  <a:schemeClr val="tx1">
                    <a:lumMod val="50000"/>
                  </a:schemeClr>
                </a:solidFill>
                <a:cs typeface="Lotus" pitchFamily="2" charset="-78"/>
              </a:rPr>
              <a:t>97.5%</a:t>
            </a:r>
            <a:r>
              <a:rPr lang="ar-SA" sz="1700" b="0" dirty="0">
                <a:solidFill>
                  <a:schemeClr val="tx1">
                    <a:lumMod val="50000"/>
                  </a:schemeClr>
                </a:solidFill>
                <a:cs typeface="Lotus" pitchFamily="2" charset="-78"/>
              </a:rPr>
              <a:t> : سطح اطمينان</a:t>
            </a:r>
            <a:endParaRPr lang="en-US" sz="1700" b="0" dirty="0">
              <a:solidFill>
                <a:schemeClr val="tx1">
                  <a:lumMod val="50000"/>
                </a:schemeClr>
              </a:solidFill>
              <a:cs typeface="Lotus" pitchFamily="2" charset="-78"/>
            </a:endParaRPr>
          </a:p>
        </p:txBody>
      </p:sp>
    </p:spTree>
  </p:cSld>
  <p:clrMapOvr>
    <a:masterClrMapping/>
  </p:clrMapOvr>
  <p:transition spd="slow">
    <p:plus/>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9779" name="Rectangle 3"/>
          <p:cNvSpPr>
            <a:spLocks noGrp="1" noChangeArrowheads="1"/>
          </p:cNvSpPr>
          <p:nvPr>
            <p:ph idx="1"/>
          </p:nvPr>
        </p:nvSpPr>
        <p:spPr>
          <a:xfrm>
            <a:off x="1524000" y="765175"/>
            <a:ext cx="6934200" cy="4114800"/>
          </a:xfrm>
        </p:spPr>
        <p:txBody>
          <a:bodyPr>
            <a:normAutofit/>
          </a:bodyPr>
          <a:lstStyle/>
          <a:p>
            <a:pPr marL="274320" indent="-274320" eaLnBrk="1" fontAlgn="auto" hangingPunct="1">
              <a:spcAft>
                <a:spcPts val="0"/>
              </a:spcAft>
              <a:buFontTx/>
              <a:buNone/>
              <a:defRPr/>
            </a:pPr>
            <a:endParaRPr lang="en-US" sz="2800" b="1" dirty="0" smtClean="0">
              <a:effectLst>
                <a:outerShdw blurRad="38100" dist="38100" dir="2700000" algn="tl">
                  <a:srgbClr val="C0C0C0"/>
                </a:outerShdw>
              </a:effectLst>
              <a:cs typeface="B Lotus" pitchFamily="2" charset="-78"/>
            </a:endParaRPr>
          </a:p>
          <a:p>
            <a:pPr marL="274320" indent="-274320" eaLnBrk="1" fontAlgn="auto" hangingPunct="1">
              <a:spcAft>
                <a:spcPts val="0"/>
              </a:spcAft>
              <a:buFontTx/>
              <a:buNone/>
              <a:defRPr/>
            </a:pPr>
            <a:endParaRPr lang="en-US" sz="2800" b="1" dirty="0" smtClean="0">
              <a:effectLst>
                <a:outerShdw blurRad="38100" dist="38100" dir="2700000" algn="tl">
                  <a:srgbClr val="C0C0C0"/>
                </a:outerShdw>
              </a:effectLst>
              <a:cs typeface="B Lotus" pitchFamily="2" charset="-78"/>
            </a:endParaRPr>
          </a:p>
          <a:p>
            <a:pPr marL="274320" indent="-274320" eaLnBrk="1" fontAlgn="auto" hangingPunct="1">
              <a:spcAft>
                <a:spcPts val="0"/>
              </a:spcAft>
              <a:buFont typeface="Wingdings"/>
              <a:buChar char=""/>
              <a:defRPr/>
            </a:pPr>
            <a:endParaRPr lang="en-US" sz="2800" b="1" dirty="0" smtClean="0">
              <a:effectLst>
                <a:outerShdw blurRad="38100" dist="38100" dir="2700000" algn="tl">
                  <a:srgbClr val="C0C0C0"/>
                </a:outerShdw>
              </a:effectLst>
              <a:cs typeface="B Lotus" pitchFamily="2" charset="-78"/>
            </a:endParaRPr>
          </a:p>
          <a:p>
            <a:pPr marL="274320" indent="-274320" eaLnBrk="1" fontAlgn="auto" hangingPunct="1">
              <a:spcAft>
                <a:spcPts val="0"/>
              </a:spcAft>
              <a:buFontTx/>
              <a:buNone/>
              <a:defRPr/>
            </a:pPr>
            <a:endParaRPr lang="en-US" sz="2800" b="1" dirty="0" smtClean="0">
              <a:effectLst>
                <a:outerShdw blurRad="38100" dist="38100" dir="2700000" algn="tl">
                  <a:srgbClr val="C0C0C0"/>
                </a:outerShdw>
              </a:effectLst>
              <a:cs typeface="B Lotus" pitchFamily="2" charset="-78"/>
            </a:endParaRPr>
          </a:p>
        </p:txBody>
      </p:sp>
      <p:sp>
        <p:nvSpPr>
          <p:cNvPr id="54279"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54274" name="Object 4"/>
          <p:cNvGraphicFramePr>
            <a:graphicFrameLocks noChangeAspect="1"/>
          </p:cNvGraphicFramePr>
          <p:nvPr/>
        </p:nvGraphicFramePr>
        <p:xfrm>
          <a:off x="1446213" y="1574800"/>
          <a:ext cx="1774825" cy="531813"/>
        </p:xfrm>
        <a:graphic>
          <a:graphicData uri="http://schemas.openxmlformats.org/presentationml/2006/ole">
            <mc:AlternateContent xmlns:mc="http://schemas.openxmlformats.org/markup-compatibility/2006">
              <mc:Choice xmlns:v="urn:schemas-microsoft-com:vml" Requires="v">
                <p:oleObj spid="_x0000_s55610" name="Equation" r:id="rId3" imgW="761669" imgH="228501" progId="Equation.3">
                  <p:embed/>
                </p:oleObj>
              </mc:Choice>
              <mc:Fallback>
                <p:oleObj name="Equation" r:id="rId3" imgW="761669" imgH="228501"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213" y="1574800"/>
                        <a:ext cx="1774825" cy="53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80" name="Rectangle 7"/>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54275" name="Object 6"/>
          <p:cNvGraphicFramePr>
            <a:graphicFrameLocks noChangeAspect="1"/>
          </p:cNvGraphicFramePr>
          <p:nvPr/>
        </p:nvGraphicFramePr>
        <p:xfrm>
          <a:off x="1414463" y="2457450"/>
          <a:ext cx="1697037" cy="493713"/>
        </p:xfrm>
        <a:graphic>
          <a:graphicData uri="http://schemas.openxmlformats.org/presentationml/2006/ole">
            <mc:AlternateContent xmlns:mc="http://schemas.openxmlformats.org/markup-compatibility/2006">
              <mc:Choice xmlns:v="urn:schemas-microsoft-com:vml" Requires="v">
                <p:oleObj spid="_x0000_s55611" name="Equation" r:id="rId5" imgW="748975" imgH="215806" progId="Equation.3">
                  <p:embed/>
                </p:oleObj>
              </mc:Choice>
              <mc:Fallback>
                <p:oleObj name="Equation" r:id="rId5" imgW="748975" imgH="215806"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4463" y="2457450"/>
                        <a:ext cx="1697037" cy="493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81" name="Rectangle 9"/>
          <p:cNvSpPr>
            <a:spLocks noChangeArrowheads="1"/>
          </p:cNvSpPr>
          <p:nvPr/>
        </p:nvSpPr>
        <p:spPr bwMode="auto">
          <a:xfrm>
            <a:off x="0" y="3071813"/>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54276" name="Object 8"/>
          <p:cNvGraphicFramePr>
            <a:graphicFrameLocks noChangeAspect="1"/>
          </p:cNvGraphicFramePr>
          <p:nvPr/>
        </p:nvGraphicFramePr>
        <p:xfrm>
          <a:off x="1173163" y="3276600"/>
          <a:ext cx="5008562" cy="1239838"/>
        </p:xfrm>
        <a:graphic>
          <a:graphicData uri="http://schemas.openxmlformats.org/presentationml/2006/ole">
            <mc:AlternateContent xmlns:mc="http://schemas.openxmlformats.org/markup-compatibility/2006">
              <mc:Choice xmlns:v="urn:schemas-microsoft-com:vml" Requires="v">
                <p:oleObj spid="_x0000_s55612" name="Equation" r:id="rId7" imgW="2882900" imgH="711200" progId="Equation.3">
                  <p:embed/>
                </p:oleObj>
              </mc:Choice>
              <mc:Fallback>
                <p:oleObj name="Equation" r:id="rId7" imgW="2882900" imgH="7112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3163" y="3276600"/>
                        <a:ext cx="5008562" cy="1239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77" name="Object 10"/>
          <p:cNvGraphicFramePr>
            <a:graphicFrameLocks noChangeAspect="1"/>
          </p:cNvGraphicFramePr>
          <p:nvPr/>
        </p:nvGraphicFramePr>
        <p:xfrm>
          <a:off x="1058863" y="4884738"/>
          <a:ext cx="4754562" cy="1127125"/>
        </p:xfrm>
        <a:graphic>
          <a:graphicData uri="http://schemas.openxmlformats.org/presentationml/2006/ole">
            <mc:AlternateContent xmlns:mc="http://schemas.openxmlformats.org/markup-compatibility/2006">
              <mc:Choice xmlns:v="urn:schemas-microsoft-com:vml" Requires="v">
                <p:oleObj spid="_x0000_s55613" name="Equation" r:id="rId9" imgW="2692400" imgH="635000" progId="Equation.3">
                  <p:embed/>
                </p:oleObj>
              </mc:Choice>
              <mc:Fallback>
                <p:oleObj name="Equation" r:id="rId9" imgW="2692400" imgH="6350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8863" y="4884738"/>
                        <a:ext cx="4754562" cy="1127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82" name="WordArt 7"/>
          <p:cNvSpPr>
            <a:spLocks noChangeArrowheads="1" noChangeShapeType="1" noTextEdit="1"/>
          </p:cNvSpPr>
          <p:nvPr/>
        </p:nvSpPr>
        <p:spPr bwMode="auto">
          <a:xfrm>
            <a:off x="1858963" y="463550"/>
            <a:ext cx="6384925" cy="601663"/>
          </a:xfrm>
          <a:prstGeom prst="rect">
            <a:avLst/>
          </a:prstGeom>
        </p:spPr>
        <p:txBody>
          <a:bodyPr wrap="none" fromWordArt="1">
            <a:prstTxWarp prst="textPlain">
              <a:avLst>
                <a:gd name="adj" fmla="val 50000"/>
              </a:avLst>
            </a:prstTxWarp>
          </a:bodyPr>
          <a:lstStyle/>
          <a:p>
            <a:pPr algn="ctr" rtl="1"/>
            <a:r>
              <a:rPr lang="fa-IR" sz="3600" kern="10">
                <a:ln w="9525">
                  <a:solidFill>
                    <a:srgbClr val="000000"/>
                  </a:solidFill>
                  <a:round/>
                  <a:headEnd/>
                  <a:tailEnd/>
                </a:ln>
                <a:solidFill>
                  <a:srgbClr val="FFFF00"/>
                </a:solidFill>
                <a:effectLst>
                  <a:outerShdw dist="35921" dir="2700000" algn="ctr" rotWithShape="0">
                    <a:srgbClr val="C0C0C0">
                      <a:alpha val="79999"/>
                    </a:srgbClr>
                  </a:outerShdw>
                </a:effectLst>
                <a:latin typeface="Titr Mazar"/>
              </a:rPr>
              <a:t> مقايسه دو مجموعه از داده‌هاي مستقل </a:t>
            </a: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03" name="Rectangle 3"/>
          <p:cNvSpPr>
            <a:spLocks noGrp="1" noChangeArrowheads="1"/>
          </p:cNvSpPr>
          <p:nvPr>
            <p:ph idx="1"/>
          </p:nvPr>
        </p:nvSpPr>
        <p:spPr>
          <a:xfrm>
            <a:off x="1249363" y="1395413"/>
            <a:ext cx="7467600" cy="4873625"/>
          </a:xfrm>
        </p:spPr>
        <p:txBody>
          <a:bodyPr>
            <a:normAutofit/>
          </a:bodyPr>
          <a:lstStyle/>
          <a:p>
            <a:pPr marL="274320" indent="-274320" algn="l" rtl="0" eaLnBrk="1" fontAlgn="auto" hangingPunct="1">
              <a:lnSpc>
                <a:spcPct val="200000"/>
              </a:lnSpc>
              <a:spcAft>
                <a:spcPts val="0"/>
              </a:spcAft>
              <a:buFontTx/>
              <a:buNone/>
              <a:defRPr/>
            </a:pPr>
            <a:r>
              <a:rPr lang="en-US" dirty="0" smtClean="0">
                <a:cs typeface="B Lotus" pitchFamily="2" charset="-78"/>
              </a:rPr>
              <a:t>t</a:t>
            </a:r>
            <a:r>
              <a:rPr lang="en-US" baseline="-25000" dirty="0" smtClean="0">
                <a:cs typeface="B Lotus" pitchFamily="2" charset="-78"/>
              </a:rPr>
              <a:t>crit</a:t>
            </a:r>
            <a:r>
              <a:rPr lang="en-US" dirty="0" smtClean="0">
                <a:cs typeface="B Lotus" pitchFamily="2" charset="-78"/>
              </a:rPr>
              <a:t>=2.306    </a:t>
            </a:r>
          </a:p>
          <a:p>
            <a:pPr marL="274320" indent="-274320" algn="l" rtl="0" eaLnBrk="1" fontAlgn="auto" hangingPunct="1">
              <a:lnSpc>
                <a:spcPct val="200000"/>
              </a:lnSpc>
              <a:spcAft>
                <a:spcPts val="0"/>
              </a:spcAft>
              <a:buFontTx/>
              <a:buNone/>
              <a:defRPr/>
            </a:pPr>
            <a:r>
              <a:rPr lang="en-US" dirty="0" smtClean="0">
                <a:cs typeface="B Lotus" pitchFamily="2" charset="-78"/>
              </a:rPr>
              <a:t>95%:</a:t>
            </a:r>
            <a:r>
              <a:rPr lang="ar-SA" dirty="0" smtClean="0">
                <a:cs typeface="B Lotus" pitchFamily="2" charset="-78"/>
              </a:rPr>
              <a:t> سطح اطمينان</a:t>
            </a:r>
            <a:endParaRPr lang="en-US" dirty="0" smtClean="0">
              <a:cs typeface="B Lotus" pitchFamily="2" charset="-78"/>
            </a:endParaRPr>
          </a:p>
          <a:p>
            <a:pPr marL="274320" indent="-274320" eaLnBrk="1" fontAlgn="auto" hangingPunct="1">
              <a:lnSpc>
                <a:spcPct val="200000"/>
              </a:lnSpc>
              <a:spcAft>
                <a:spcPts val="0"/>
              </a:spcAft>
              <a:buFontTx/>
              <a:buNone/>
              <a:defRPr/>
            </a:pPr>
            <a:r>
              <a:rPr lang="ar-SA" dirty="0" smtClean="0">
                <a:cs typeface="B Lotus" pitchFamily="2" charset="-78"/>
              </a:rPr>
              <a:t> </a:t>
            </a:r>
            <a:endParaRPr lang="en-US" dirty="0" smtClean="0">
              <a:cs typeface="B Lotus" pitchFamily="2" charset="-78"/>
            </a:endParaRPr>
          </a:p>
        </p:txBody>
      </p:sp>
      <p:sp>
        <p:nvSpPr>
          <p:cNvPr id="55300"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55298" name="Object 4"/>
          <p:cNvGraphicFramePr>
            <a:graphicFrameLocks noChangeAspect="1"/>
          </p:cNvGraphicFramePr>
          <p:nvPr/>
        </p:nvGraphicFramePr>
        <p:xfrm>
          <a:off x="1433513" y="3192463"/>
          <a:ext cx="1487487" cy="531812"/>
        </p:xfrm>
        <a:graphic>
          <a:graphicData uri="http://schemas.openxmlformats.org/presentationml/2006/ole">
            <mc:AlternateContent xmlns:mc="http://schemas.openxmlformats.org/markup-compatibility/2006">
              <mc:Choice xmlns:v="urn:schemas-microsoft-com:vml" Requires="v">
                <p:oleObj spid="_x0000_s56400" name="Equation" r:id="rId3" imgW="634725" imgH="228501" progId="Equation.3">
                  <p:embed/>
                </p:oleObj>
              </mc:Choice>
              <mc:Fallback>
                <p:oleObj name="Equation" r:id="rId3" imgW="634725" imgH="228501"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513" y="3192463"/>
                        <a:ext cx="1487487" cy="531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06" name="Rectangle 6"/>
          <p:cNvSpPr>
            <a:spLocks noChangeArrowheads="1"/>
          </p:cNvSpPr>
          <p:nvPr/>
        </p:nvSpPr>
        <p:spPr bwMode="auto">
          <a:xfrm>
            <a:off x="2932113" y="3271838"/>
            <a:ext cx="1384300" cy="339725"/>
          </a:xfrm>
          <a:prstGeom prst="rect">
            <a:avLst/>
          </a:prstGeom>
          <a:noFill/>
          <a:ln w="9525">
            <a:noFill/>
            <a:miter lim="800000"/>
            <a:headEnd/>
            <a:tailEnd/>
          </a:ln>
          <a:effectLst/>
        </p:spPr>
        <p:txBody>
          <a:bodyPr wrap="none" anchor="ctr">
            <a:spAutoFit/>
          </a:bodyPr>
          <a:lstStyle/>
          <a:p>
            <a:pPr algn="l" rtl="1">
              <a:defRPr/>
            </a:pPr>
            <a:r>
              <a:rPr lang="en-US" sz="1600" b="0" dirty="0">
                <a:solidFill>
                  <a:schemeClr val="tx1">
                    <a:lumMod val="50000"/>
                  </a:schemeClr>
                </a:solidFill>
                <a:cs typeface="Lotus" pitchFamily="2" charset="-78"/>
              </a:rPr>
              <a:t>H0</a:t>
            </a:r>
            <a:r>
              <a:rPr lang="ar-SA" sz="1600" b="0" dirty="0">
                <a:solidFill>
                  <a:schemeClr val="tx1">
                    <a:lumMod val="50000"/>
                  </a:schemeClr>
                </a:solidFill>
                <a:cs typeface="Lotus" pitchFamily="2" charset="-78"/>
              </a:rPr>
              <a:t> رد نمي‌شود</a:t>
            </a:r>
            <a:r>
              <a:rPr lang="en-US" sz="1600" b="0" dirty="0">
                <a:solidFill>
                  <a:schemeClr val="tx1">
                    <a:lumMod val="50000"/>
                  </a:schemeClr>
                </a:solidFill>
                <a:cs typeface="Lotus" pitchFamily="2" charset="-78"/>
              </a:rPr>
              <a:t> 	 </a:t>
            </a:r>
          </a:p>
        </p:txBody>
      </p:sp>
      <p:sp>
        <p:nvSpPr>
          <p:cNvPr id="55302" name="Rectangle 7"/>
          <p:cNvSpPr>
            <a:spLocks noChangeArrowheads="1"/>
          </p:cNvSpPr>
          <p:nvPr/>
        </p:nvSpPr>
        <p:spPr bwMode="auto">
          <a:xfrm>
            <a:off x="1835150" y="4149725"/>
            <a:ext cx="5811838" cy="822325"/>
          </a:xfrm>
          <a:prstGeom prst="rect">
            <a:avLst/>
          </a:prstGeom>
          <a:noFill/>
          <a:ln w="9525">
            <a:noFill/>
            <a:miter lim="800000"/>
            <a:headEnd/>
            <a:tailEnd/>
          </a:ln>
        </p:spPr>
        <p:txBody>
          <a:bodyPr anchor="ctr">
            <a:spAutoFit/>
          </a:bodyPr>
          <a:lstStyle/>
          <a:p>
            <a:pPr algn="ctr"/>
            <a:r>
              <a:rPr lang="ar-SA"/>
              <a:t>نتيجه مي</a:t>
            </a:r>
            <a:r>
              <a:rPr lang="ar-SA">
                <a:cs typeface="Times New Roman" pitchFamily="18" charset="0"/>
              </a:rPr>
              <a:t>‌</a:t>
            </a:r>
            <a:r>
              <a:rPr lang="ar-SA"/>
              <a:t>گيريم که دليلي براي وجود اختلاف</a:t>
            </a:r>
            <a:endParaRPr lang="en-US"/>
          </a:p>
          <a:p>
            <a:pPr algn="ctr"/>
            <a:r>
              <a:rPr lang="ar-SA"/>
              <a:t> فاحش بين دو روش وجود ندارد.</a:t>
            </a:r>
          </a:p>
        </p:txBody>
      </p:sp>
      <p:sp>
        <p:nvSpPr>
          <p:cNvPr id="55303" name="WordArt 7"/>
          <p:cNvSpPr>
            <a:spLocks noChangeArrowheads="1" noChangeShapeType="1" noTextEdit="1"/>
          </p:cNvSpPr>
          <p:nvPr/>
        </p:nvSpPr>
        <p:spPr bwMode="auto">
          <a:xfrm>
            <a:off x="1858963" y="463550"/>
            <a:ext cx="6384925" cy="601663"/>
          </a:xfrm>
          <a:prstGeom prst="rect">
            <a:avLst/>
          </a:prstGeom>
        </p:spPr>
        <p:txBody>
          <a:bodyPr wrap="none" fromWordArt="1">
            <a:prstTxWarp prst="textPlain">
              <a:avLst>
                <a:gd name="adj" fmla="val 50000"/>
              </a:avLst>
            </a:prstTxWarp>
          </a:bodyPr>
          <a:lstStyle/>
          <a:p>
            <a:pPr algn="ctr" rtl="1"/>
            <a:r>
              <a:rPr lang="fa-IR" sz="3600" kern="10">
                <a:ln w="9525">
                  <a:solidFill>
                    <a:srgbClr val="000000"/>
                  </a:solidFill>
                  <a:round/>
                  <a:headEnd/>
                  <a:tailEnd/>
                </a:ln>
                <a:solidFill>
                  <a:srgbClr val="FFFF00"/>
                </a:solidFill>
                <a:effectLst>
                  <a:outerShdw dist="35921" dir="2700000" algn="ctr" rotWithShape="0">
                    <a:srgbClr val="C0C0C0">
                      <a:alpha val="79999"/>
                    </a:srgbClr>
                  </a:outerShdw>
                </a:effectLst>
                <a:latin typeface="Titr Mazar"/>
              </a:rPr>
              <a:t> مقايسه دو مجموعه از داده‌هاي مستقل </a:t>
            </a:r>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60803">
                                            <p:txEl>
                                              <p:pRg st="0" end="0"/>
                                            </p:txEl>
                                          </p:spTgt>
                                        </p:tgtEl>
                                        <p:attrNameLst>
                                          <p:attrName>style.visibility</p:attrName>
                                        </p:attrNameLst>
                                      </p:cBhvr>
                                      <p:to>
                                        <p:strVal val="visible"/>
                                      </p:to>
                                    </p:set>
                                    <p:anim calcmode="lin" valueType="num">
                                      <p:cBhvr>
                                        <p:cTn id="7" dur="1000" fill="hold"/>
                                        <p:tgtEl>
                                          <p:spTgt spid="46080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6080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6080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60803">
                                            <p:txEl>
                                              <p:pRg st="1" end="1"/>
                                            </p:txEl>
                                          </p:spTgt>
                                        </p:tgtEl>
                                        <p:attrNameLst>
                                          <p:attrName>style.visibility</p:attrName>
                                        </p:attrNameLst>
                                      </p:cBhvr>
                                      <p:to>
                                        <p:strVal val="visible"/>
                                      </p:to>
                                    </p:set>
                                    <p:anim calcmode="lin" valueType="num">
                                      <p:cBhvr>
                                        <p:cTn id="14" dur="1000" fill="hold"/>
                                        <p:tgtEl>
                                          <p:spTgt spid="46080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46080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6080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60803">
                                            <p:txEl>
                                              <p:pRg st="2" end="2"/>
                                            </p:txEl>
                                          </p:spTgt>
                                        </p:tgtEl>
                                        <p:attrNameLst>
                                          <p:attrName>style.visibility</p:attrName>
                                        </p:attrNameLst>
                                      </p:cBhvr>
                                      <p:to>
                                        <p:strVal val="visible"/>
                                      </p:to>
                                    </p:set>
                                    <p:anim calcmode="lin" valueType="num">
                                      <p:cBhvr>
                                        <p:cTn id="21" dur="1000" fill="hold"/>
                                        <p:tgtEl>
                                          <p:spTgt spid="46080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46080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608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3" grpId="0" build="p"/>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1827" name="Rectangle 3"/>
          <p:cNvSpPr>
            <a:spLocks noGrp="1" noChangeArrowheads="1"/>
          </p:cNvSpPr>
          <p:nvPr>
            <p:ph idx="1"/>
          </p:nvPr>
        </p:nvSpPr>
        <p:spPr>
          <a:xfrm>
            <a:off x="1475655" y="2636911"/>
            <a:ext cx="6826969" cy="2890763"/>
          </a:xfrm>
        </p:spPr>
        <p:txBody>
          <a:bodyPr>
            <a:normAutofit/>
          </a:bodyPr>
          <a:lstStyle/>
          <a:p>
            <a:pPr marL="274320" indent="-274320" algn="r" rtl="1" eaLnBrk="1" fontAlgn="auto" hangingPunct="1">
              <a:lnSpc>
                <a:spcPct val="200000"/>
              </a:lnSpc>
              <a:spcAft>
                <a:spcPts val="0"/>
              </a:spcAft>
              <a:buFontTx/>
              <a:buNone/>
              <a:defRPr/>
            </a:pPr>
            <a:r>
              <a:rPr lang="fa-IR" dirty="0" smtClean="0">
                <a:cs typeface="B Lotus" pitchFamily="2" charset="-78"/>
              </a:rPr>
              <a:t>مقايسه </a:t>
            </a:r>
            <a:r>
              <a:rPr lang="ar-SA" dirty="0" smtClean="0">
                <a:cs typeface="B Lotus" pitchFamily="2" charset="-78"/>
              </a:rPr>
              <a:t>اختلاف بين نتايج به جاي مقادير مجزا</a:t>
            </a:r>
            <a:r>
              <a:rPr lang="fa-IR" dirty="0" smtClean="0">
                <a:cs typeface="B Lotus" pitchFamily="2" charset="-78"/>
              </a:rPr>
              <a:t> به منظور د</a:t>
            </a:r>
            <a:r>
              <a:rPr lang="ar-SA" dirty="0" smtClean="0">
                <a:cs typeface="B Lotus" pitchFamily="2" charset="-78"/>
              </a:rPr>
              <a:t>رک اين مطلب که آيا اختلافي بين نتايج حاصل از دو روش وجود دارد يا خير</a:t>
            </a:r>
            <a:r>
              <a:rPr lang="en-US" dirty="0" smtClean="0">
                <a:cs typeface="B Lotus" pitchFamily="2" charset="-78"/>
              </a:rPr>
              <a:t>.</a:t>
            </a:r>
          </a:p>
        </p:txBody>
      </p:sp>
      <p:sp>
        <p:nvSpPr>
          <p:cNvPr id="7" name="Rectangle 6"/>
          <p:cNvSpPr/>
          <p:nvPr/>
        </p:nvSpPr>
        <p:spPr>
          <a:xfrm>
            <a:off x="4603831" y="387909"/>
            <a:ext cx="2802370" cy="61555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a-IR" sz="3400"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tr"/>
              </a:rPr>
              <a:t>مقايسه‌هاي جفتي</a:t>
            </a:r>
            <a:endParaRPr lang="fa-IR" sz="3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2017491" y="1097592"/>
            <a:ext cx="2870786" cy="61555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400"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a:rPr>
              <a:t>Pair Values</a:t>
            </a:r>
            <a:endParaRPr lang="fa-IR" sz="3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61827">
                                            <p:txEl>
                                              <p:pRg st="0" end="0"/>
                                            </p:txEl>
                                          </p:spTgt>
                                        </p:tgtEl>
                                        <p:attrNameLst>
                                          <p:attrName>style.visibility</p:attrName>
                                        </p:attrNameLst>
                                      </p:cBhvr>
                                      <p:to>
                                        <p:strVal val="visible"/>
                                      </p:to>
                                    </p:set>
                                    <p:anim calcmode="lin" valueType="num">
                                      <p:cBhvr>
                                        <p:cTn id="7" dur="1000" fill="hold"/>
                                        <p:tgtEl>
                                          <p:spTgt spid="46182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6182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61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7" grpId="0" build="p"/>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3875" name="Rectangle 3"/>
          <p:cNvSpPr>
            <a:spLocks noGrp="1" noChangeArrowheads="1"/>
          </p:cNvSpPr>
          <p:nvPr>
            <p:ph idx="1"/>
          </p:nvPr>
        </p:nvSpPr>
        <p:spPr>
          <a:xfrm>
            <a:off x="962025" y="1600200"/>
            <a:ext cx="7467600" cy="4873625"/>
          </a:xfrm>
        </p:spPr>
        <p:txBody>
          <a:bodyPr>
            <a:normAutofit/>
          </a:bodyPr>
          <a:lstStyle/>
          <a:p>
            <a:pPr marL="274320" indent="-274320" eaLnBrk="1" fontAlgn="auto" hangingPunct="1">
              <a:spcAft>
                <a:spcPts val="0"/>
              </a:spcAft>
              <a:buFontTx/>
              <a:buNone/>
              <a:defRPr/>
            </a:pPr>
            <a:endParaRPr lang="en-US" sz="2800" b="1" dirty="0" smtClean="0">
              <a:effectLst>
                <a:outerShdw blurRad="38100" dist="38100" dir="2700000" algn="tl">
                  <a:srgbClr val="C0C0C0"/>
                </a:outerShdw>
              </a:effectLst>
              <a:cs typeface="B Lotus" pitchFamily="2" charset="-78"/>
            </a:endParaRPr>
          </a:p>
          <a:p>
            <a:pPr marL="274320" indent="-274320" eaLnBrk="1" fontAlgn="auto" hangingPunct="1">
              <a:lnSpc>
                <a:spcPct val="200000"/>
              </a:lnSpc>
              <a:spcAft>
                <a:spcPts val="0"/>
              </a:spcAft>
              <a:buFontTx/>
              <a:buNone/>
              <a:defRPr/>
            </a:pPr>
            <a:r>
              <a:rPr lang="ar-SA" sz="2300" dirty="0" smtClean="0">
                <a:cs typeface="B Lotus" pitchFamily="2" charset="-78"/>
              </a:rPr>
              <a:t>دو روش براي تعيين غلظت ويتامين‌ها در مواد غذايي در دسترس مي‌باشند و تعدادي نمونه با استفاده از اين دو روش مورد آزمون قرار گرفته‌اند.</a:t>
            </a:r>
            <a:endParaRPr lang="en-US" sz="2300" dirty="0" smtClean="0">
              <a:cs typeface="B Lotus" pitchFamily="2" charset="-78"/>
            </a:endParaRPr>
          </a:p>
          <a:p>
            <a:pPr marL="274320" indent="-274320" eaLnBrk="1" fontAlgn="auto" hangingPunct="1">
              <a:spcAft>
                <a:spcPts val="0"/>
              </a:spcAft>
              <a:buFont typeface="Wingdings"/>
              <a:buChar char=""/>
              <a:defRPr/>
            </a:pPr>
            <a:endParaRPr lang="en-US" sz="2800" b="1" dirty="0" smtClean="0">
              <a:effectLst>
                <a:outerShdw blurRad="38100" dist="38100" dir="2700000" algn="tl">
                  <a:srgbClr val="C0C0C0"/>
                </a:outerShdw>
              </a:effectLst>
              <a:cs typeface="B Lotus" pitchFamily="2" charset="-78"/>
            </a:endParaRPr>
          </a:p>
        </p:txBody>
      </p:sp>
      <p:sp>
        <p:nvSpPr>
          <p:cNvPr id="463876" name="Rectangle 4"/>
          <p:cNvSpPr>
            <a:spLocks noChangeArrowheads="1"/>
          </p:cNvSpPr>
          <p:nvPr/>
        </p:nvSpPr>
        <p:spPr bwMode="auto">
          <a:xfrm>
            <a:off x="3984625" y="3984625"/>
            <a:ext cx="4181475" cy="446088"/>
          </a:xfrm>
          <a:prstGeom prst="rect">
            <a:avLst/>
          </a:prstGeom>
          <a:noFill/>
          <a:ln w="9525">
            <a:noFill/>
            <a:miter lim="800000"/>
            <a:headEnd/>
            <a:tailEnd/>
          </a:ln>
          <a:effectLst/>
        </p:spPr>
        <p:txBody>
          <a:bodyPr wrap="none" anchor="ctr">
            <a:spAutoFit/>
          </a:bodyPr>
          <a:lstStyle/>
          <a:p>
            <a:pPr algn="just" rtl="1">
              <a:defRPr/>
            </a:pPr>
            <a:r>
              <a:rPr lang="en-US" sz="2300" b="0" dirty="0">
                <a:solidFill>
                  <a:schemeClr val="tx1">
                    <a:lumMod val="50000"/>
                  </a:schemeClr>
                </a:solidFill>
                <a:cs typeface="Lotus" pitchFamily="2" charset="-78"/>
              </a:rPr>
              <a:t>H</a:t>
            </a:r>
            <a:r>
              <a:rPr lang="en-US" sz="2300" b="0" baseline="-25000" dirty="0">
                <a:solidFill>
                  <a:schemeClr val="tx1">
                    <a:lumMod val="50000"/>
                  </a:schemeClr>
                </a:solidFill>
                <a:cs typeface="Lotus" pitchFamily="2" charset="-78"/>
              </a:rPr>
              <a:t>0</a:t>
            </a:r>
            <a:r>
              <a:rPr lang="ar-SA" sz="2300" b="0" dirty="0">
                <a:solidFill>
                  <a:schemeClr val="tx1">
                    <a:lumMod val="50000"/>
                  </a:schemeClr>
                </a:solidFill>
                <a:cs typeface="Lotus" pitchFamily="2" charset="-78"/>
              </a:rPr>
              <a:t> : هيچ اختلافي بين دو روش وجود ندارد</a:t>
            </a:r>
          </a:p>
        </p:txBody>
      </p:sp>
      <p:sp>
        <p:nvSpPr>
          <p:cNvPr id="6" name="Rectangle 5"/>
          <p:cNvSpPr/>
          <p:nvPr/>
        </p:nvSpPr>
        <p:spPr>
          <a:xfrm>
            <a:off x="5229579" y="565330"/>
            <a:ext cx="1277915" cy="923330"/>
          </a:xfrm>
          <a:prstGeom prst="rect">
            <a:avLst/>
          </a:prstGeom>
          <a:noFill/>
        </p:spPr>
        <p:txBody>
          <a:bodyPr wrap="none">
            <a:spAutoFit/>
          </a:bodyPr>
          <a:lstStyle/>
          <a:p>
            <a:pPr algn="ctr">
              <a:defRPr/>
            </a:pPr>
            <a:r>
              <a:rPr lang="fa-IR" sz="5400"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Mazar"/>
              </a:rPr>
              <a:t>مثال</a:t>
            </a:r>
            <a:endParaRPr lang="fa-IR" sz="5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17093" name="Picture 6" descr="C:\Users\SONY\Pictures\Various\question-mark3a.jpg"/>
          <p:cNvPicPr>
            <a:picLocks noChangeAspect="1" noChangeArrowheads="1"/>
          </p:cNvPicPr>
          <p:nvPr/>
        </p:nvPicPr>
        <p:blipFill>
          <a:blip r:embed="rId2"/>
          <a:srcRect/>
          <a:stretch>
            <a:fillRect/>
          </a:stretch>
        </p:blipFill>
        <p:spPr bwMode="auto">
          <a:xfrm>
            <a:off x="7239000" y="355600"/>
            <a:ext cx="1677988" cy="2097088"/>
          </a:xfrm>
          <a:prstGeom prst="rect">
            <a:avLst/>
          </a:prstGeom>
          <a:noFill/>
          <a:ln w="9525">
            <a:noFill/>
            <a:miter lim="800000"/>
            <a:headEnd/>
            <a:tailEnd/>
          </a:ln>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63875">
                                            <p:txEl>
                                              <p:pRg st="1" end="1"/>
                                            </p:txEl>
                                          </p:spTgt>
                                        </p:tgtEl>
                                        <p:attrNameLst>
                                          <p:attrName>style.visibility</p:attrName>
                                        </p:attrNameLst>
                                      </p:cBhvr>
                                      <p:to>
                                        <p:strVal val="visible"/>
                                      </p:to>
                                    </p:set>
                                    <p:anim calcmode="lin" valueType="num">
                                      <p:cBhvr>
                                        <p:cTn id="7" dur="1000" fill="hold"/>
                                        <p:tgtEl>
                                          <p:spTgt spid="463875">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463875">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4638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5" grpId="0" build="p"/>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66228" name="Group 308"/>
          <p:cNvGraphicFramePr>
            <a:graphicFrameLocks noGrp="1"/>
          </p:cNvGraphicFramePr>
          <p:nvPr>
            <p:ph type="tbl" idx="1"/>
          </p:nvPr>
        </p:nvGraphicFramePr>
        <p:xfrm>
          <a:off x="1601788" y="1525588"/>
          <a:ext cx="6934200" cy="4114800"/>
        </p:xfrm>
        <a:graphic>
          <a:graphicData uri="http://schemas.openxmlformats.org/drawingml/2006/table">
            <a:tbl>
              <a:tblPr rtl="1"/>
              <a:tblGrid>
                <a:gridCol w="739775">
                  <a:extLst>
                    <a:ext uri="{9D8B030D-6E8A-4147-A177-3AD203B41FA5}">
                      <a16:colId xmlns:a16="http://schemas.microsoft.com/office/drawing/2014/main" val="20000"/>
                    </a:ext>
                  </a:extLst>
                </a:gridCol>
                <a:gridCol w="738188">
                  <a:extLst>
                    <a:ext uri="{9D8B030D-6E8A-4147-A177-3AD203B41FA5}">
                      <a16:colId xmlns:a16="http://schemas.microsoft.com/office/drawing/2014/main" val="20001"/>
                    </a:ext>
                  </a:extLst>
                </a:gridCol>
                <a:gridCol w="739775">
                  <a:extLst>
                    <a:ext uri="{9D8B030D-6E8A-4147-A177-3AD203B41FA5}">
                      <a16:colId xmlns:a16="http://schemas.microsoft.com/office/drawing/2014/main" val="20002"/>
                    </a:ext>
                  </a:extLst>
                </a:gridCol>
                <a:gridCol w="739775">
                  <a:extLst>
                    <a:ext uri="{9D8B030D-6E8A-4147-A177-3AD203B41FA5}">
                      <a16:colId xmlns:a16="http://schemas.microsoft.com/office/drawing/2014/main" val="20003"/>
                    </a:ext>
                  </a:extLst>
                </a:gridCol>
                <a:gridCol w="738187">
                  <a:extLst>
                    <a:ext uri="{9D8B030D-6E8A-4147-A177-3AD203B41FA5}">
                      <a16:colId xmlns:a16="http://schemas.microsoft.com/office/drawing/2014/main" val="20004"/>
                    </a:ext>
                  </a:extLst>
                </a:gridCol>
                <a:gridCol w="739775">
                  <a:extLst>
                    <a:ext uri="{9D8B030D-6E8A-4147-A177-3AD203B41FA5}">
                      <a16:colId xmlns:a16="http://schemas.microsoft.com/office/drawing/2014/main" val="20005"/>
                    </a:ext>
                  </a:extLst>
                </a:gridCol>
                <a:gridCol w="738188">
                  <a:extLst>
                    <a:ext uri="{9D8B030D-6E8A-4147-A177-3AD203B41FA5}">
                      <a16:colId xmlns:a16="http://schemas.microsoft.com/office/drawing/2014/main" val="20006"/>
                    </a:ext>
                  </a:extLst>
                </a:gridCol>
                <a:gridCol w="739775">
                  <a:extLst>
                    <a:ext uri="{9D8B030D-6E8A-4147-A177-3AD203B41FA5}">
                      <a16:colId xmlns:a16="http://schemas.microsoft.com/office/drawing/2014/main" val="20007"/>
                    </a:ext>
                  </a:extLst>
                </a:gridCol>
                <a:gridCol w="1020762">
                  <a:extLst>
                    <a:ext uri="{9D8B030D-6E8A-4147-A177-3AD203B41FA5}">
                      <a16:colId xmlns:a16="http://schemas.microsoft.com/office/drawing/2014/main" val="20008"/>
                    </a:ext>
                  </a:extLst>
                </a:gridCol>
              </a:tblGrid>
              <a:tr h="102870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50000"/>
                            </a:schemeClr>
                          </a:solidFill>
                          <a:effectLst/>
                          <a:latin typeface="Calibri" pitchFamily="34" charset="0"/>
                          <a:ea typeface="Times New Roman" pitchFamily="18" charset="0"/>
                          <a:cs typeface="Lotus" pitchFamily="2" charset="-78"/>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50000"/>
                            </a:schemeClr>
                          </a:solidFill>
                          <a:effectLst/>
                          <a:latin typeface="Calibri" pitchFamily="34" charset="0"/>
                          <a:ea typeface="Times New Roman" pitchFamily="18" charset="0"/>
                          <a:cs typeface="Lotus" pitchFamily="2" charset="-7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lumMod val="50000"/>
                            </a:schemeClr>
                          </a:solidFill>
                          <a:effectLst/>
                          <a:latin typeface="Calibri" pitchFamily="34" charset="0"/>
                          <a:ea typeface="Times New Roman" pitchFamily="18" charset="0"/>
                          <a:cs typeface="Lotus" pitchFamily="2" charset="-78"/>
                        </a:rPr>
                        <a:t>روش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870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2.19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3.04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2.79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2.25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4.33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3.13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2.52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870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2.18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2.83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2.94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3.68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2.38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4.03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3.17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870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0.02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0.89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-0.30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1.87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Calibri" pitchFamily="34" charset="0"/>
                          <a:ea typeface="Times New Roman" pitchFamily="18" charset="0"/>
                          <a:cs typeface="Lotus" pitchFamily="2" charset="-78"/>
                        </a:rPr>
                        <a:t>0.65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lumMod val="50000"/>
                            </a:schemeClr>
                          </a:solidFill>
                          <a:effectLst/>
                          <a:latin typeface="Calibri" pitchFamily="34" charset="0"/>
                          <a:ea typeface="Times New Roman" pitchFamily="18" charset="0"/>
                          <a:cs typeface="Lotus" pitchFamily="2" charset="-78"/>
                        </a:rPr>
                        <a:t>(اختلاف)</a:t>
                      </a:r>
                      <a:r>
                        <a:rPr kumimoji="0" lang="en-US" sz="2000" b="0" i="0" u="none" strike="noStrike" cap="none" normalizeH="0" baseline="0" dirty="0" smtClean="0">
                          <a:ln>
                            <a:noFill/>
                          </a:ln>
                          <a:solidFill>
                            <a:schemeClr val="tx1">
                              <a:lumMod val="50000"/>
                            </a:schemeClr>
                          </a:solidFill>
                          <a:effectLst/>
                          <a:latin typeface="Calibri" pitchFamily="34" charset="0"/>
                          <a:ea typeface="Times New Roman" pitchFamily="18" charset="0"/>
                          <a:cs typeface="Lotus" pitchFamily="2" charset="-78"/>
                        </a:rPr>
                        <a:t>d</a:t>
                      </a:r>
                      <a:endParaRPr kumimoji="0" lang="en-US" sz="2000" b="0" i="0" u="none" strike="noStrike" cap="none" normalizeH="0" baseline="0" dirty="0" smtClean="0">
                        <a:ln>
                          <a:noFill/>
                        </a:ln>
                        <a:solidFill>
                          <a:schemeClr val="tx1">
                            <a:lumMod val="50000"/>
                          </a:schemeClr>
                        </a:solidFill>
                        <a:effectLst/>
                        <a:latin typeface="Calibri"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8166"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Tree>
  </p:cSld>
  <p:clrMapOvr>
    <a:masterClrMapping/>
  </p:clrMapOvr>
  <p:transition spd="slow">
    <p:diamond/>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55" name="Rectangle 11"/>
          <p:cNvSpPr>
            <a:spLocks noGrp="1" noChangeArrowheads="1"/>
          </p:cNvSpPr>
          <p:nvPr>
            <p:ph idx="1"/>
          </p:nvPr>
        </p:nvSpPr>
        <p:spPr>
          <a:xfrm>
            <a:off x="1487488" y="2335213"/>
            <a:ext cx="6934200" cy="3656012"/>
          </a:xfrm>
        </p:spPr>
        <p:txBody>
          <a:bodyPr>
            <a:normAutofit/>
          </a:bodyPr>
          <a:lstStyle/>
          <a:p>
            <a:pPr marL="274320" indent="-274320" eaLnBrk="1" fontAlgn="auto" hangingPunct="1">
              <a:lnSpc>
                <a:spcPct val="90000"/>
              </a:lnSpc>
              <a:spcAft>
                <a:spcPts val="0"/>
              </a:spcAft>
              <a:buFont typeface="Wingdings"/>
              <a:buChar char=""/>
              <a:defRPr/>
            </a:pPr>
            <a:endParaRPr lang="fa-IR" sz="2300" dirty="0" smtClean="0">
              <a:cs typeface="B Lotus" pitchFamily="2" charset="-78"/>
            </a:endParaRPr>
          </a:p>
          <a:p>
            <a:pPr marL="274320" indent="-274320" algn="l" rtl="0" eaLnBrk="1" fontAlgn="auto" hangingPunct="1">
              <a:lnSpc>
                <a:spcPct val="90000"/>
              </a:lnSpc>
              <a:spcAft>
                <a:spcPts val="0"/>
              </a:spcAft>
              <a:buFontTx/>
              <a:buNone/>
              <a:defRPr/>
            </a:pPr>
            <a:r>
              <a:rPr lang="en-US" sz="2300" dirty="0" smtClean="0">
                <a:cs typeface="B Lotus" pitchFamily="2" charset="-78"/>
              </a:rPr>
              <a:t>sd=0.7</a:t>
            </a:r>
          </a:p>
        </p:txBody>
      </p:sp>
      <p:sp>
        <p:nvSpPr>
          <p:cNvPr id="57350" name="Rectangle 5"/>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57346" name="Object 4"/>
          <p:cNvGraphicFramePr>
            <a:graphicFrameLocks noChangeAspect="1"/>
          </p:cNvGraphicFramePr>
          <p:nvPr/>
        </p:nvGraphicFramePr>
        <p:xfrm>
          <a:off x="1574800" y="1322388"/>
          <a:ext cx="1646238" cy="1166812"/>
        </p:xfrm>
        <a:graphic>
          <a:graphicData uri="http://schemas.openxmlformats.org/presentationml/2006/ole">
            <mc:AlternateContent xmlns:mc="http://schemas.openxmlformats.org/markup-compatibility/2006">
              <mc:Choice xmlns:v="urn:schemas-microsoft-com:vml" Requires="v">
                <p:oleObj spid="_x0000_s58604" name="Equation" r:id="rId3" imgW="685800" imgH="482600" progId="Equation.3">
                  <p:embed/>
                </p:oleObj>
              </mc:Choice>
              <mc:Fallback>
                <p:oleObj name="Equation" r:id="rId3" imgW="685800" imgH="482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800" y="1322388"/>
                        <a:ext cx="1646238" cy="1166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51"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57347" name="Object 16"/>
          <p:cNvGraphicFramePr>
            <a:graphicFrameLocks noChangeAspect="1"/>
          </p:cNvGraphicFramePr>
          <p:nvPr/>
        </p:nvGraphicFramePr>
        <p:xfrm>
          <a:off x="1562100" y="3368675"/>
          <a:ext cx="1728788" cy="533400"/>
        </p:xfrm>
        <a:graphic>
          <a:graphicData uri="http://schemas.openxmlformats.org/presentationml/2006/ole">
            <mc:AlternateContent xmlns:mc="http://schemas.openxmlformats.org/markup-compatibility/2006">
              <mc:Choice xmlns:v="urn:schemas-microsoft-com:vml" Requires="v">
                <p:oleObj spid="_x0000_s58605" name="Equation" r:id="rId5" imgW="647419" imgH="203112" progId="Equation.3">
                  <p:embed/>
                </p:oleObj>
              </mc:Choice>
              <mc:Fallback>
                <p:oleObj name="Equation" r:id="rId5" imgW="647419" imgH="203112" progId="Equation.3">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2100" y="3368675"/>
                        <a:ext cx="172878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52" name="Rectangle 19"/>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57348" name="Object 18"/>
          <p:cNvGraphicFramePr>
            <a:graphicFrameLocks noChangeAspect="1"/>
          </p:cNvGraphicFramePr>
          <p:nvPr/>
        </p:nvGraphicFramePr>
        <p:xfrm>
          <a:off x="1225550" y="4130675"/>
          <a:ext cx="4383088" cy="1100138"/>
        </p:xfrm>
        <a:graphic>
          <a:graphicData uri="http://schemas.openxmlformats.org/presentationml/2006/ole">
            <mc:AlternateContent xmlns:mc="http://schemas.openxmlformats.org/markup-compatibility/2006">
              <mc:Choice xmlns:v="urn:schemas-microsoft-com:vml" Requires="v">
                <p:oleObj spid="_x0000_s58606" name="Equation" r:id="rId7" imgW="2006600" imgH="508000" progId="Equation.3">
                  <p:embed/>
                </p:oleObj>
              </mc:Choice>
              <mc:Fallback>
                <p:oleObj name="Equation" r:id="rId7" imgW="2006600" imgH="508000" progId="Equation.3">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5550" y="4130675"/>
                        <a:ext cx="4383088" cy="1100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5804834" y="524387"/>
            <a:ext cx="2802370" cy="61555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a-IR" sz="3400"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tr"/>
              </a:rPr>
              <a:t>مقايسه‌هاي جفتي</a:t>
            </a:r>
            <a:endParaRPr lang="fa-IR" sz="3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69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55" grpId="0" build="p"/>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7971" name="Rectangle 3"/>
          <p:cNvSpPr>
            <a:spLocks noGrp="1" noChangeArrowheads="1"/>
          </p:cNvSpPr>
          <p:nvPr>
            <p:ph idx="1"/>
          </p:nvPr>
        </p:nvSpPr>
        <p:spPr>
          <a:xfrm>
            <a:off x="1385888" y="1273175"/>
            <a:ext cx="7467600" cy="4873625"/>
          </a:xfrm>
        </p:spPr>
        <p:txBody>
          <a:bodyPr>
            <a:normAutofit/>
          </a:bodyPr>
          <a:lstStyle/>
          <a:p>
            <a:pPr marL="274320" indent="-274320" algn="l" rtl="0" eaLnBrk="1" fontAlgn="auto" hangingPunct="1">
              <a:spcAft>
                <a:spcPts val="0"/>
              </a:spcAft>
              <a:buFontTx/>
              <a:buNone/>
              <a:defRPr/>
            </a:pPr>
            <a:r>
              <a:rPr lang="en-US" dirty="0" smtClean="0">
                <a:cs typeface="B Lotus" pitchFamily="2" charset="-78"/>
              </a:rPr>
              <a:t>t</a:t>
            </a:r>
            <a:r>
              <a:rPr lang="en-US" baseline="-25000" dirty="0" smtClean="0">
                <a:cs typeface="B Lotus" pitchFamily="2" charset="-78"/>
              </a:rPr>
              <a:t>crit</a:t>
            </a:r>
            <a:r>
              <a:rPr lang="en-US" dirty="0" smtClean="0">
                <a:cs typeface="B Lotus" pitchFamily="2" charset="-78"/>
              </a:rPr>
              <a:t>=2.365</a:t>
            </a:r>
          </a:p>
          <a:p>
            <a:pPr marL="274320" indent="-274320" algn="l" rtl="0" eaLnBrk="1" fontAlgn="auto" hangingPunct="1">
              <a:spcAft>
                <a:spcPts val="0"/>
              </a:spcAft>
              <a:buFontTx/>
              <a:buNone/>
              <a:defRPr/>
            </a:pPr>
            <a:r>
              <a:rPr lang="en-US" dirty="0" smtClean="0">
                <a:cs typeface="B Lotus" pitchFamily="2" charset="-78"/>
              </a:rPr>
              <a:t>95% </a:t>
            </a:r>
            <a:r>
              <a:rPr lang="ar-SA" dirty="0" smtClean="0">
                <a:cs typeface="B Lotus" pitchFamily="2" charset="-78"/>
              </a:rPr>
              <a:t>=</a:t>
            </a:r>
            <a:r>
              <a:rPr lang="en-US" dirty="0" smtClean="0">
                <a:cs typeface="B Lotus" pitchFamily="2" charset="-78"/>
              </a:rPr>
              <a:t> </a:t>
            </a:r>
            <a:r>
              <a:rPr lang="ar-SA" dirty="0" smtClean="0">
                <a:cs typeface="B Lotus" pitchFamily="2" charset="-78"/>
              </a:rPr>
              <a:t>سطح اطمينان</a:t>
            </a:r>
            <a:endParaRPr lang="en-US" dirty="0" smtClean="0">
              <a:cs typeface="B Lotus" pitchFamily="2" charset="-78"/>
            </a:endParaRPr>
          </a:p>
          <a:p>
            <a:pPr marL="274320" indent="-274320" algn="l" rtl="0" eaLnBrk="1" fontAlgn="auto" hangingPunct="1">
              <a:spcAft>
                <a:spcPts val="0"/>
              </a:spcAft>
              <a:buFontTx/>
              <a:buNone/>
              <a:defRPr/>
            </a:pPr>
            <a:r>
              <a:rPr lang="en-US" dirty="0" smtClean="0">
                <a:cs typeface="B Lotus" pitchFamily="2" charset="-78"/>
              </a:rPr>
              <a:t>v=7</a:t>
            </a:r>
          </a:p>
        </p:txBody>
      </p:sp>
      <p:graphicFrame>
        <p:nvGraphicFramePr>
          <p:cNvPr id="58370" name="Object 4"/>
          <p:cNvGraphicFramePr>
            <a:graphicFrameLocks noChangeAspect="1"/>
          </p:cNvGraphicFramePr>
          <p:nvPr/>
        </p:nvGraphicFramePr>
        <p:xfrm>
          <a:off x="1373188" y="3402013"/>
          <a:ext cx="1957387" cy="700087"/>
        </p:xfrm>
        <a:graphic>
          <a:graphicData uri="http://schemas.openxmlformats.org/presentationml/2006/ole">
            <mc:AlternateContent xmlns:mc="http://schemas.openxmlformats.org/markup-compatibility/2006">
              <mc:Choice xmlns:v="urn:schemas-microsoft-com:vml" Requires="v">
                <p:oleObj spid="_x0000_s59472" name="Equation" r:id="rId3" imgW="634725" imgH="228501" progId="Equation.3">
                  <p:embed/>
                </p:oleObj>
              </mc:Choice>
              <mc:Fallback>
                <p:oleObj name="Equation" r:id="rId3" imgW="634725" imgH="228501"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3188" y="3402013"/>
                        <a:ext cx="1957387" cy="700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7974" name="Rectangle 6"/>
          <p:cNvSpPr>
            <a:spLocks noChangeArrowheads="1"/>
          </p:cNvSpPr>
          <p:nvPr/>
        </p:nvSpPr>
        <p:spPr bwMode="auto">
          <a:xfrm>
            <a:off x="3314700" y="3132138"/>
            <a:ext cx="5111750" cy="1109662"/>
          </a:xfrm>
          <a:prstGeom prst="rect">
            <a:avLst/>
          </a:prstGeom>
          <a:noFill/>
          <a:ln w="9525">
            <a:noFill/>
            <a:miter lim="800000"/>
            <a:headEnd/>
            <a:tailEnd/>
          </a:ln>
          <a:effectLst/>
        </p:spPr>
        <p:txBody>
          <a:bodyPr anchor="ctr">
            <a:spAutoFit/>
          </a:bodyPr>
          <a:lstStyle/>
          <a:p>
            <a:pPr algn="ctr" rtl="1">
              <a:lnSpc>
                <a:spcPct val="150000"/>
              </a:lnSpc>
              <a:defRPr/>
            </a:pPr>
            <a:r>
              <a:rPr lang="en-US" sz="2300" b="0" dirty="0">
                <a:solidFill>
                  <a:schemeClr val="tx1">
                    <a:lumMod val="50000"/>
                  </a:schemeClr>
                </a:solidFill>
                <a:cs typeface="Lotus" pitchFamily="2" charset="-78"/>
              </a:rPr>
              <a:t>H0</a:t>
            </a:r>
            <a:r>
              <a:rPr lang="ar-SA" sz="2300" b="0" dirty="0">
                <a:solidFill>
                  <a:schemeClr val="tx1">
                    <a:lumMod val="50000"/>
                  </a:schemeClr>
                </a:solidFill>
                <a:cs typeface="Lotus" pitchFamily="2" charset="-78"/>
              </a:rPr>
              <a:t> رد نمي‌شود. </a:t>
            </a:r>
            <a:endParaRPr lang="en-US" sz="2300" b="0" dirty="0">
              <a:solidFill>
                <a:schemeClr val="tx1">
                  <a:lumMod val="50000"/>
                </a:schemeClr>
              </a:solidFill>
              <a:cs typeface="Lotus" pitchFamily="2" charset="-78"/>
            </a:endParaRPr>
          </a:p>
          <a:p>
            <a:pPr algn="ctr" rtl="1">
              <a:lnSpc>
                <a:spcPct val="150000"/>
              </a:lnSpc>
              <a:defRPr/>
            </a:pPr>
            <a:r>
              <a:rPr lang="ar-SA" sz="2300" b="0" dirty="0">
                <a:solidFill>
                  <a:schemeClr val="tx1">
                    <a:lumMod val="50000"/>
                  </a:schemeClr>
                </a:solidFill>
                <a:cs typeface="Lotus" pitchFamily="2" charset="-78"/>
              </a:rPr>
              <a:t>در نتيجه تفاوتي</a:t>
            </a:r>
            <a:r>
              <a:rPr lang="fa-IR" sz="2300" b="0" dirty="0">
                <a:solidFill>
                  <a:schemeClr val="tx1">
                    <a:lumMod val="50000"/>
                  </a:schemeClr>
                </a:solidFill>
                <a:cs typeface="Lotus" pitchFamily="2" charset="-78"/>
              </a:rPr>
              <a:t> </a:t>
            </a:r>
            <a:r>
              <a:rPr lang="ar-SA" sz="2300" b="0" dirty="0">
                <a:solidFill>
                  <a:schemeClr val="tx1">
                    <a:lumMod val="50000"/>
                  </a:schemeClr>
                </a:solidFill>
                <a:cs typeface="Lotus" pitchFamily="2" charset="-78"/>
              </a:rPr>
              <a:t>بين دو روش موجود نمي‌باشد</a:t>
            </a:r>
            <a:r>
              <a:rPr lang="en-US" sz="2300" b="0" dirty="0">
                <a:solidFill>
                  <a:schemeClr val="tx1">
                    <a:lumMod val="50000"/>
                  </a:schemeClr>
                </a:solidFill>
                <a:cs typeface="Lotus" pitchFamily="2" charset="-78"/>
              </a:rPr>
              <a:t> </a:t>
            </a:r>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67971">
                                            <p:txEl>
                                              <p:pRg st="0" end="0"/>
                                            </p:txEl>
                                          </p:spTgt>
                                        </p:tgtEl>
                                        <p:attrNameLst>
                                          <p:attrName>style.visibility</p:attrName>
                                        </p:attrNameLst>
                                      </p:cBhvr>
                                      <p:to>
                                        <p:strVal val="visible"/>
                                      </p:to>
                                    </p:set>
                                    <p:anim calcmode="lin" valueType="num">
                                      <p:cBhvr>
                                        <p:cTn id="7" dur="1000" fill="hold"/>
                                        <p:tgtEl>
                                          <p:spTgt spid="467971">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6797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6797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67971">
                                            <p:txEl>
                                              <p:pRg st="1" end="1"/>
                                            </p:txEl>
                                          </p:spTgt>
                                        </p:tgtEl>
                                        <p:attrNameLst>
                                          <p:attrName>style.visibility</p:attrName>
                                        </p:attrNameLst>
                                      </p:cBhvr>
                                      <p:to>
                                        <p:strVal val="visible"/>
                                      </p:to>
                                    </p:set>
                                    <p:anim calcmode="lin" valueType="num">
                                      <p:cBhvr>
                                        <p:cTn id="14" dur="1000" fill="hold"/>
                                        <p:tgtEl>
                                          <p:spTgt spid="467971">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46797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6797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67971">
                                            <p:txEl>
                                              <p:pRg st="2" end="2"/>
                                            </p:txEl>
                                          </p:spTgt>
                                        </p:tgtEl>
                                        <p:attrNameLst>
                                          <p:attrName>style.visibility</p:attrName>
                                        </p:attrNameLst>
                                      </p:cBhvr>
                                      <p:to>
                                        <p:strVal val="visible"/>
                                      </p:to>
                                    </p:set>
                                    <p:anim calcmode="lin" valueType="num">
                                      <p:cBhvr>
                                        <p:cTn id="21" dur="1000" fill="hold"/>
                                        <p:tgtEl>
                                          <p:spTgt spid="467971">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46797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679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1"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Content Placeholder 2"/>
          <p:cNvSpPr>
            <a:spLocks noGrp="1"/>
          </p:cNvSpPr>
          <p:nvPr>
            <p:ph idx="1"/>
          </p:nvPr>
        </p:nvSpPr>
        <p:spPr>
          <a:xfrm>
            <a:off x="1115616" y="2708919"/>
            <a:ext cx="7575947" cy="2875905"/>
          </a:xfrm>
        </p:spPr>
        <p:txBody>
          <a:bodyPr>
            <a:normAutofit/>
          </a:bodyPr>
          <a:lstStyle/>
          <a:p>
            <a:pPr algn="r" rtl="1">
              <a:spcAft>
                <a:spcPts val="1200"/>
              </a:spcAft>
              <a:buFontTx/>
              <a:buBlip>
                <a:blip r:embed="rId2"/>
              </a:buBlip>
              <a:defRPr/>
            </a:pPr>
            <a:r>
              <a:rPr lang="fa-IR" dirty="0" smtClean="0">
                <a:cs typeface="B Lotus" pitchFamily="2" charset="-78"/>
              </a:rPr>
              <a:t>توصيه مي‌شود که آزمايشگاه شيب نمودارهاي کاليبراسيون رسم شده در روزهاي مختلف را با يکديگر مقايسه نمايد تا تصديق کند که آيا بين اين کاليبراسيون‌ها تفاوت چشمگيري وجود دارد يا خير. اين مقايسه با استفاده از </a:t>
            </a:r>
            <a:r>
              <a:rPr lang="en-US" i="1" dirty="0" smtClean="0">
                <a:cs typeface="B Lotus" pitchFamily="2" charset="-78"/>
              </a:rPr>
              <a:t>t-test</a:t>
            </a:r>
            <a:r>
              <a:rPr lang="fa-IR" dirty="0" smtClean="0">
                <a:cs typeface="B Lotus" pitchFamily="2" charset="-78"/>
              </a:rPr>
              <a:t> مورد استفاده براي مقايسه دو ميانگين امکان‌پذير مي‌باشد. </a:t>
            </a:r>
            <a:endParaRPr lang="en-US" dirty="0" smtClean="0">
              <a:cs typeface="B Lotus" pitchFamily="2" charset="-78"/>
            </a:endParaRPr>
          </a:p>
          <a:p>
            <a:pPr algn="r" rtl="1">
              <a:spcAft>
                <a:spcPts val="1200"/>
              </a:spcAft>
              <a:buFontTx/>
              <a:buBlip>
                <a:blip r:embed="rId2"/>
              </a:buBlip>
              <a:defRPr/>
            </a:pPr>
            <a:r>
              <a:rPr lang="fa-IR" dirty="0" smtClean="0">
                <a:cs typeface="B Lotus" pitchFamily="2" charset="-78"/>
              </a:rPr>
              <a:t>اگر کاليبراسيون‌ها با استفاده از محلول‌هاي استاندارد داراي غلظت يکسان انجام شوند، در اين حالت مقدار </a:t>
            </a:r>
            <a:r>
              <a:rPr lang="en-US" i="1" dirty="0" smtClean="0">
                <a:cs typeface="B Lotus" pitchFamily="2" charset="-78"/>
              </a:rPr>
              <a:t>t</a:t>
            </a:r>
            <a:r>
              <a:rPr lang="fa-IR" dirty="0" smtClean="0">
                <a:cs typeface="B Lotus" pitchFamily="2" charset="-78"/>
              </a:rPr>
              <a:t> از رابطه زير محاسبه مي‌شود:</a:t>
            </a:r>
          </a:p>
        </p:txBody>
      </p:sp>
      <p:sp>
        <p:nvSpPr>
          <p:cNvPr id="4" name="Rectangle 3"/>
          <p:cNvSpPr/>
          <p:nvPr/>
        </p:nvSpPr>
        <p:spPr>
          <a:xfrm>
            <a:off x="2474021" y="524385"/>
            <a:ext cx="4823756" cy="553998"/>
          </a:xfrm>
          <a:prstGeom prst="rect">
            <a:avLst/>
          </a:prstGeom>
          <a:noFill/>
        </p:spPr>
        <p:txBody>
          <a:bodyPr wrap="none">
            <a:spAutoFit/>
          </a:bodyPr>
          <a:lstStyle/>
          <a:p>
            <a:pPr algn="ctr">
              <a:defRPr/>
            </a:pPr>
            <a:r>
              <a:rPr lang="fa-IR" sz="3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مقـايسه شيـب دو کـاليبـراسيون</a:t>
            </a:r>
          </a:p>
        </p:txBody>
      </p:sp>
    </p:spTree>
  </p:cSld>
  <p:clrMapOvr>
    <a:masterClrMapping/>
  </p:clrMapOvr>
  <p:transition spd="slow">
    <p:zoom dir="in"/>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31850" y="2347913"/>
            <a:ext cx="2635250" cy="808037"/>
          </a:xfrm>
          <a:prstGeom prst="rect">
            <a:avLst/>
          </a:prstGeom>
          <a:noFill/>
          <a:ln w="9525">
            <a:noFill/>
            <a:miter lim="800000"/>
            <a:headEnd/>
            <a:tailEnd/>
          </a:ln>
        </p:spPr>
      </p:pic>
      <p:pic>
        <p:nvPicPr>
          <p:cNvPr id="22630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22663" y="1406525"/>
            <a:ext cx="2182812" cy="1138238"/>
          </a:xfrm>
          <a:prstGeom prst="rect">
            <a:avLst/>
          </a:prstGeom>
          <a:noFill/>
          <a:ln w="9525">
            <a:noFill/>
            <a:miter lim="800000"/>
            <a:headEnd/>
            <a:tailEnd/>
          </a:ln>
        </p:spPr>
      </p:pic>
      <p:sp>
        <p:nvSpPr>
          <p:cNvPr id="226308" name="Rectangle 6"/>
          <p:cNvSpPr>
            <a:spLocks noChangeArrowheads="1"/>
          </p:cNvSpPr>
          <p:nvPr/>
        </p:nvSpPr>
        <p:spPr bwMode="auto">
          <a:xfrm>
            <a:off x="0" y="219075"/>
            <a:ext cx="9144000" cy="0"/>
          </a:xfrm>
          <a:prstGeom prst="rect">
            <a:avLst/>
          </a:prstGeom>
          <a:noFill/>
          <a:ln w="9525" algn="ctr">
            <a:noFill/>
            <a:miter lim="800000"/>
            <a:headEnd/>
            <a:tailEnd/>
          </a:ln>
        </p:spPr>
        <p:txBody>
          <a:bodyPr wrap="none" anchor="ctr">
            <a:spAutoFit/>
          </a:bodyPr>
          <a:lstStyle/>
          <a:p>
            <a:pPr eaLnBrk="0" hangingPunct="0"/>
            <a:r>
              <a:rPr lang="en-US" sz="1300">
                <a:latin typeface="Times New Roman" pitchFamily="18" charset="0"/>
                <a:ea typeface="Times New Roman" pitchFamily="18" charset="0"/>
                <a:cs typeface="Lotus" pitchFamily="2" charset="-78"/>
              </a:rPr>
              <a:t> </a:t>
            </a:r>
            <a:r>
              <a:rPr lang="fa-IR" sz="1300">
                <a:latin typeface="Times New Roman" pitchFamily="18" charset="0"/>
                <a:ea typeface="Times New Roman" pitchFamily="18" charset="0"/>
                <a:cs typeface="Lotus" pitchFamily="2" charset="-78"/>
              </a:rPr>
              <a:t>مي‌باشد و</a:t>
            </a:r>
            <a:r>
              <a:rPr lang="en-US" sz="900"/>
              <a:t> </a:t>
            </a:r>
            <a:endParaRPr lang="en-US"/>
          </a:p>
        </p:txBody>
      </p:sp>
      <p:pic>
        <p:nvPicPr>
          <p:cNvPr id="226309"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79475" y="3330575"/>
            <a:ext cx="1627188" cy="558800"/>
          </a:xfrm>
          <a:prstGeom prst="rect">
            <a:avLst/>
          </a:prstGeom>
          <a:noFill/>
          <a:ln w="9525">
            <a:noFill/>
            <a:miter lim="800000"/>
            <a:headEnd/>
            <a:tailEnd/>
          </a:ln>
        </p:spPr>
      </p:pic>
      <p:pic>
        <p:nvPicPr>
          <p:cNvPr id="226310" name="Picture 1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50900" y="4062413"/>
            <a:ext cx="2655888" cy="973137"/>
          </a:xfrm>
          <a:prstGeom prst="rect">
            <a:avLst/>
          </a:prstGeom>
          <a:noFill/>
          <a:ln w="9525">
            <a:noFill/>
            <a:miter lim="800000"/>
            <a:headEnd/>
            <a:tailEnd/>
          </a:ln>
        </p:spPr>
      </p:pic>
      <p:sp>
        <p:nvSpPr>
          <p:cNvPr id="15" name="Rectangle 14"/>
          <p:cNvSpPr/>
          <p:nvPr/>
        </p:nvSpPr>
        <p:spPr>
          <a:xfrm>
            <a:off x="3795713" y="4260850"/>
            <a:ext cx="3016250" cy="400050"/>
          </a:xfrm>
          <a:prstGeom prst="rect">
            <a:avLst/>
          </a:prstGeom>
        </p:spPr>
        <p:txBody>
          <a:bodyPr wrap="none">
            <a:spAutoFit/>
          </a:bodyPr>
          <a:lstStyle/>
          <a:p>
            <a:pPr>
              <a:defRPr/>
            </a:pPr>
            <a:r>
              <a:rPr lang="fa-IR" sz="2000" b="0" dirty="0">
                <a:solidFill>
                  <a:schemeClr val="tx1">
                    <a:lumMod val="50000"/>
                  </a:schemeClr>
                </a:solidFill>
                <a:cs typeface="Lotus" pitchFamily="2" charset="-78"/>
              </a:rPr>
              <a:t>مقدار تزريق شده به دستگاه مي‌باشد.</a:t>
            </a:r>
          </a:p>
        </p:txBody>
      </p:sp>
      <p:pic>
        <p:nvPicPr>
          <p:cNvPr id="226312" name="Picture 1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769100" y="4164013"/>
            <a:ext cx="314325" cy="449262"/>
          </a:xfrm>
          <a:prstGeom prst="rect">
            <a:avLst/>
          </a:prstGeom>
          <a:noFill/>
          <a:ln w="9525">
            <a:noFill/>
            <a:miter lim="800000"/>
            <a:headEnd/>
            <a:tailEnd/>
          </a:ln>
        </p:spPr>
      </p:pic>
      <p:pic>
        <p:nvPicPr>
          <p:cNvPr id="226313" name="Picture 14"/>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95325" y="5349875"/>
            <a:ext cx="4586288" cy="744538"/>
          </a:xfrm>
          <a:prstGeom prst="rect">
            <a:avLst/>
          </a:prstGeom>
          <a:noFill/>
          <a:ln w="9525">
            <a:noFill/>
            <a:miter lim="800000"/>
            <a:headEnd/>
            <a:tailEnd/>
          </a:ln>
        </p:spPr>
      </p:pic>
      <p:sp>
        <p:nvSpPr>
          <p:cNvPr id="12" name="Rectangle 11"/>
          <p:cNvSpPr/>
          <p:nvPr/>
        </p:nvSpPr>
        <p:spPr>
          <a:xfrm>
            <a:off x="2474021" y="524385"/>
            <a:ext cx="4823756" cy="553998"/>
          </a:xfrm>
          <a:prstGeom prst="rect">
            <a:avLst/>
          </a:prstGeom>
          <a:noFill/>
        </p:spPr>
        <p:txBody>
          <a:bodyPr wrap="none">
            <a:spAutoFit/>
          </a:bodyPr>
          <a:lstStyle/>
          <a:p>
            <a:pPr algn="ctr">
              <a:defRPr/>
            </a:pPr>
            <a:r>
              <a:rPr lang="fa-IR" sz="3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مقـايسه شيـب دو کـاليبـراسيون</a:t>
            </a: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p:cNvSpPr>
          <p:nvPr>
            <p:ph idx="1"/>
          </p:nvPr>
        </p:nvSpPr>
        <p:spPr>
          <a:xfrm>
            <a:off x="1335088" y="2132856"/>
            <a:ext cx="7125344" cy="3744416"/>
          </a:xfrm>
        </p:spPr>
        <p:txBody>
          <a:bodyPr>
            <a:normAutofit fontScale="85000" lnSpcReduction="20000"/>
          </a:bodyPr>
          <a:lstStyle/>
          <a:p>
            <a:pPr algn="r" rtl="1" eaLnBrk="1" hangingPunct="1">
              <a:buFontTx/>
              <a:buNone/>
              <a:defRPr/>
            </a:pPr>
            <a:r>
              <a:rPr lang="fa-IR" sz="1900" i="1" dirty="0" smtClean="0">
                <a:cs typeface="B Lotus" pitchFamily="2" charset="-78"/>
              </a:rPr>
              <a:t>"</a:t>
            </a:r>
            <a:r>
              <a:rPr lang="fa-IR" sz="1900" dirty="0" smtClean="0">
                <a:cs typeface="B Lotus" pitchFamily="2" charset="-78"/>
              </a:rPr>
              <a:t>نزديكي ميان نتايج اندازه‌گيري‌هاي پياپي كه تحت شرايط يكسان اندازه‌گيري روي اندازه‌ده انجام مي‌شود."</a:t>
            </a:r>
            <a:endParaRPr lang="en-US" sz="1900" dirty="0" smtClean="0">
              <a:cs typeface="B Lotus" pitchFamily="2" charset="-78"/>
            </a:endParaRPr>
          </a:p>
          <a:p>
            <a:pPr algn="r" rtl="1" eaLnBrk="1" hangingPunct="1">
              <a:buFont typeface="Wingdings" pitchFamily="2" charset="2"/>
              <a:buNone/>
              <a:defRPr/>
            </a:pPr>
            <a:r>
              <a:rPr lang="fa-IR" sz="1900" dirty="0" smtClean="0">
                <a:cs typeface="B Lotus" pitchFamily="2" charset="-78"/>
              </a:rPr>
              <a:t>شرايط تکرارپذير اندازه‌گيري شامل:</a:t>
            </a:r>
            <a:endParaRPr lang="en-US" sz="1900" dirty="0" smtClean="0">
              <a:cs typeface="B Lotus" pitchFamily="2" charset="-78"/>
            </a:endParaRPr>
          </a:p>
          <a:p>
            <a:pPr algn="r" rtl="1" eaLnBrk="1" hangingPunct="1">
              <a:buFontTx/>
              <a:buBlip>
                <a:blip r:embed="rId2"/>
              </a:buBlip>
              <a:defRPr/>
            </a:pPr>
            <a:r>
              <a:rPr lang="fa-IR" sz="1900" dirty="0" smtClean="0">
                <a:cs typeface="B Lotus" pitchFamily="2" charset="-78"/>
              </a:rPr>
              <a:t>روش اجرايي اندازه‌گيري يکسان</a:t>
            </a:r>
            <a:endParaRPr lang="en-US" sz="1900" dirty="0" smtClean="0">
              <a:cs typeface="B Lotus" pitchFamily="2" charset="-78"/>
            </a:endParaRPr>
          </a:p>
          <a:p>
            <a:pPr algn="r" rtl="1" eaLnBrk="1" hangingPunct="1">
              <a:buFontTx/>
              <a:buBlip>
                <a:blip r:embed="rId2"/>
              </a:buBlip>
              <a:defRPr/>
            </a:pPr>
            <a:r>
              <a:rPr lang="fa-IR" sz="1900" dirty="0" smtClean="0">
                <a:cs typeface="B Lotus" pitchFamily="2" charset="-78"/>
              </a:rPr>
              <a:t>اپراتور يکسان</a:t>
            </a:r>
            <a:endParaRPr lang="en-US" sz="1900" dirty="0" smtClean="0">
              <a:cs typeface="B Lotus" pitchFamily="2" charset="-78"/>
            </a:endParaRPr>
          </a:p>
          <a:p>
            <a:pPr algn="r" rtl="1" eaLnBrk="1" hangingPunct="1">
              <a:buFontTx/>
              <a:buBlip>
                <a:blip r:embed="rId2"/>
              </a:buBlip>
              <a:defRPr/>
            </a:pPr>
            <a:r>
              <a:rPr lang="fa-IR" sz="1900" dirty="0" smtClean="0">
                <a:cs typeface="B Lotus" pitchFamily="2" charset="-78"/>
              </a:rPr>
              <a:t>سيستم اندازه‌گيري يکسان</a:t>
            </a:r>
            <a:endParaRPr lang="en-US" sz="1900" dirty="0" smtClean="0">
              <a:cs typeface="B Lotus" pitchFamily="2" charset="-78"/>
            </a:endParaRPr>
          </a:p>
          <a:p>
            <a:pPr algn="r" rtl="1" eaLnBrk="1" hangingPunct="1">
              <a:buFontTx/>
              <a:buBlip>
                <a:blip r:embed="rId2"/>
              </a:buBlip>
              <a:defRPr/>
            </a:pPr>
            <a:r>
              <a:rPr lang="fa-IR" sz="1900" dirty="0" smtClean="0">
                <a:cs typeface="B Lotus" pitchFamily="2" charset="-78"/>
              </a:rPr>
              <a:t>شرايط عملياتي يکسان</a:t>
            </a:r>
            <a:endParaRPr lang="en-US" sz="1900" dirty="0" smtClean="0">
              <a:cs typeface="B Lotus" pitchFamily="2" charset="-78"/>
            </a:endParaRPr>
          </a:p>
          <a:p>
            <a:pPr algn="r" rtl="1" eaLnBrk="1" hangingPunct="1">
              <a:buFontTx/>
              <a:buBlip>
                <a:blip r:embed="rId2"/>
              </a:buBlip>
              <a:defRPr/>
            </a:pPr>
            <a:r>
              <a:rPr lang="fa-IR" sz="1900" dirty="0" smtClean="0">
                <a:cs typeface="B Lotus" pitchFamily="2" charset="-78"/>
              </a:rPr>
              <a:t>و مکان يکسان بوده</a:t>
            </a:r>
            <a:endParaRPr lang="en-US" sz="1900" dirty="0" smtClean="0">
              <a:cs typeface="B Lotus" pitchFamily="2" charset="-78"/>
            </a:endParaRPr>
          </a:p>
          <a:p>
            <a:pPr algn="r" rtl="1" eaLnBrk="1" hangingPunct="1">
              <a:buFontTx/>
              <a:buBlip>
                <a:blip r:embed="rId2"/>
              </a:buBlip>
              <a:defRPr/>
            </a:pPr>
            <a:r>
              <a:rPr lang="fa-IR" sz="1900" dirty="0" smtClean="0">
                <a:cs typeface="B Lotus" pitchFamily="2" charset="-78"/>
              </a:rPr>
              <a:t>و اندازه‌گيري‌هاي تکراري در يک دوره زماني کوتاه بر روي نمونه‌هاي يکسان يا مشابه انجام مي‌شود.</a:t>
            </a:r>
            <a:endParaRPr lang="en-US" sz="1900" dirty="0" smtClean="0">
              <a:cs typeface="B Lotus" pitchFamily="2" charset="-78"/>
            </a:endParaRPr>
          </a:p>
          <a:p>
            <a:pPr algn="r" rtl="1" eaLnBrk="1" hangingPunct="1">
              <a:buFontTx/>
              <a:buBlip>
                <a:blip r:embed="rId2"/>
              </a:buBlip>
              <a:defRPr/>
            </a:pPr>
            <a:r>
              <a:rPr lang="ar-SA" sz="1900" dirty="0" smtClean="0">
                <a:cs typeface="B Lotus" pitchFamily="2" charset="-78"/>
              </a:rPr>
              <a:t>تکرارپذيري، دقت تحت شرايط تکرارپذير است، انحراف استاندارد تکرارپذيري انحراف استاندارد نتايج تست مي‌باشد که تحت شرايط تکرارپذير بدست آمده است.</a:t>
            </a:r>
            <a:endParaRPr lang="fa-IR" sz="1900" dirty="0" smtClean="0">
              <a:cs typeface="B Lotus" pitchFamily="2" charset="-78"/>
            </a:endParaRPr>
          </a:p>
        </p:txBody>
      </p:sp>
      <p:sp>
        <p:nvSpPr>
          <p:cNvPr id="6" name="Rectangle 5"/>
          <p:cNvSpPr/>
          <p:nvPr/>
        </p:nvSpPr>
        <p:spPr>
          <a:xfrm>
            <a:off x="2669449" y="214290"/>
            <a:ext cx="3498073" cy="754053"/>
          </a:xfrm>
          <a:prstGeom prst="rect">
            <a:avLst/>
          </a:prstGeom>
          <a:noFill/>
        </p:spPr>
        <p:txBody>
          <a:bodyPr wrap="none">
            <a:spAutoFit/>
          </a:bodyPr>
          <a:lstStyle/>
          <a:p>
            <a:pPr algn="ctr">
              <a:defRPr/>
            </a:pPr>
            <a:r>
              <a:rPr lang="fa-IR" sz="43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تکـرارپـذيـري</a:t>
            </a:r>
          </a:p>
        </p:txBody>
      </p:sp>
    </p:spTree>
  </p:cSld>
  <p:clrMapOvr>
    <a:masterClrMapping/>
  </p:clrMapOvr>
  <p:transition spd="slow">
    <p:zoom/>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Content Placeholder 2"/>
          <p:cNvSpPr>
            <a:spLocks noGrp="1"/>
          </p:cNvSpPr>
          <p:nvPr>
            <p:ph idx="1"/>
          </p:nvPr>
        </p:nvSpPr>
        <p:spPr>
          <a:xfrm>
            <a:off x="0" y="1916832"/>
            <a:ext cx="8882063" cy="4293467"/>
          </a:xfrm>
        </p:spPr>
        <p:txBody>
          <a:bodyPr/>
          <a:lstStyle/>
          <a:p>
            <a:pPr algn="r" rtl="1">
              <a:defRPr/>
            </a:pPr>
            <a:r>
              <a:rPr lang="fa-IR" dirty="0" smtClean="0">
                <a:cs typeface="B Lotus" pitchFamily="2" charset="-78"/>
              </a:rPr>
              <a:t>            از رابطه زير نيز قابل محاسبه است:</a:t>
            </a:r>
          </a:p>
          <a:p>
            <a:pPr algn="r" rtl="1">
              <a:defRPr/>
            </a:pPr>
            <a:endParaRPr lang="fa-IR" dirty="0" smtClean="0">
              <a:cs typeface="B Lotus" pitchFamily="2" charset="-78"/>
            </a:endParaRPr>
          </a:p>
          <a:p>
            <a:pPr algn="r" rtl="1">
              <a:defRPr/>
            </a:pPr>
            <a:endParaRPr lang="fa-IR" dirty="0" smtClean="0">
              <a:cs typeface="B Lotus" pitchFamily="2" charset="-78"/>
            </a:endParaRPr>
          </a:p>
          <a:p>
            <a:pPr algn="r" rtl="1">
              <a:defRPr/>
            </a:pPr>
            <a:endParaRPr lang="fa-IR" dirty="0" smtClean="0">
              <a:cs typeface="B Lotus" pitchFamily="2" charset="-78"/>
            </a:endParaRPr>
          </a:p>
          <a:p>
            <a:pPr algn="r" rtl="1">
              <a:defRPr/>
            </a:pPr>
            <a:r>
              <a:rPr lang="fa-IR" dirty="0" smtClean="0">
                <a:cs typeface="B Lotus" pitchFamily="2" charset="-78"/>
              </a:rPr>
              <a:t>در معادله فوق        پاسخ دريافتي از   دستگاه و     نقطه متناظر     روي خط رگرسيون مي‌باشد  </a:t>
            </a:r>
          </a:p>
        </p:txBody>
      </p:sp>
      <p:pic>
        <p:nvPicPr>
          <p:cNvPr id="227331"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812360" y="1857376"/>
            <a:ext cx="768350" cy="544512"/>
          </a:xfrm>
          <a:prstGeom prst="rect">
            <a:avLst/>
          </a:prstGeom>
          <a:noFill/>
          <a:ln w="9525">
            <a:noFill/>
            <a:miter lim="800000"/>
            <a:headEnd/>
            <a:tailEnd/>
          </a:ln>
        </p:spPr>
      </p:pic>
      <p:pic>
        <p:nvPicPr>
          <p:cNvPr id="227332"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92200" y="2401888"/>
            <a:ext cx="2660650" cy="1074737"/>
          </a:xfrm>
          <a:prstGeom prst="rect">
            <a:avLst/>
          </a:prstGeom>
          <a:noFill/>
          <a:ln w="9525">
            <a:noFill/>
            <a:miter lim="800000"/>
            <a:headEnd/>
            <a:tailEnd/>
          </a:ln>
        </p:spPr>
      </p:pic>
      <p:pic>
        <p:nvPicPr>
          <p:cNvPr id="227333"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161252" y="3967166"/>
            <a:ext cx="273050" cy="363537"/>
          </a:xfrm>
          <a:prstGeom prst="rect">
            <a:avLst/>
          </a:prstGeom>
          <a:noFill/>
          <a:ln w="9525">
            <a:noFill/>
            <a:miter lim="800000"/>
            <a:headEnd/>
            <a:tailEnd/>
          </a:ln>
        </p:spPr>
      </p:pic>
      <p:pic>
        <p:nvPicPr>
          <p:cNvPr id="227334"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619199" y="3917158"/>
            <a:ext cx="266700" cy="354013"/>
          </a:xfrm>
          <a:prstGeom prst="rect">
            <a:avLst/>
          </a:prstGeom>
          <a:noFill/>
          <a:ln w="9525">
            <a:noFill/>
            <a:miter lim="800000"/>
            <a:headEnd/>
            <a:tailEnd/>
          </a:ln>
        </p:spPr>
      </p:pic>
      <p:pic>
        <p:nvPicPr>
          <p:cNvPr id="227335"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48998" y="3836898"/>
            <a:ext cx="355600" cy="473075"/>
          </a:xfrm>
          <a:prstGeom prst="rect">
            <a:avLst/>
          </a:prstGeom>
          <a:noFill/>
          <a:ln w="9525">
            <a:noFill/>
            <a:miter lim="800000"/>
            <a:headEnd/>
            <a:tailEnd/>
          </a:ln>
        </p:spPr>
      </p:pic>
      <p:pic>
        <p:nvPicPr>
          <p:cNvPr id="227336" name="Picture 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619672" y="4666455"/>
            <a:ext cx="1266825" cy="354013"/>
          </a:xfrm>
          <a:prstGeom prst="rect">
            <a:avLst/>
          </a:prstGeom>
          <a:noFill/>
          <a:ln w="9525">
            <a:noFill/>
            <a:miter lim="800000"/>
            <a:headEnd/>
            <a:tailEnd/>
          </a:ln>
        </p:spPr>
      </p:pic>
      <p:sp>
        <p:nvSpPr>
          <p:cNvPr id="10" name="Rectangle 9"/>
          <p:cNvSpPr/>
          <p:nvPr/>
        </p:nvSpPr>
        <p:spPr>
          <a:xfrm>
            <a:off x="2474021" y="524385"/>
            <a:ext cx="4823756" cy="553998"/>
          </a:xfrm>
          <a:prstGeom prst="rect">
            <a:avLst/>
          </a:prstGeom>
          <a:noFill/>
        </p:spPr>
        <p:txBody>
          <a:bodyPr wrap="none">
            <a:spAutoFit/>
          </a:bodyPr>
          <a:lstStyle/>
          <a:p>
            <a:pPr algn="ctr">
              <a:defRPr/>
            </a:pPr>
            <a:r>
              <a:rPr lang="fa-IR" sz="3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مقـايسه شيـب دو کـاليبـراسيون</a:t>
            </a:r>
          </a:p>
        </p:txBody>
      </p:sp>
    </p:spTree>
  </p:cSld>
  <p:clrMapOvr>
    <a:masterClrMapping/>
  </p:clrMapOvr>
  <p:transition spd="slow">
    <p:wipe dir="u"/>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Content Placeholder 2"/>
          <p:cNvSpPr>
            <a:spLocks noGrp="1"/>
          </p:cNvSpPr>
          <p:nvPr>
            <p:ph idx="1"/>
          </p:nvPr>
        </p:nvSpPr>
        <p:spPr>
          <a:xfrm>
            <a:off x="251520" y="1782932"/>
            <a:ext cx="8892480" cy="4896313"/>
          </a:xfrm>
        </p:spPr>
        <p:txBody>
          <a:bodyPr>
            <a:normAutofit/>
          </a:bodyPr>
          <a:lstStyle/>
          <a:p>
            <a:pPr algn="r" rtl="1">
              <a:buFontTx/>
              <a:buNone/>
              <a:defRPr/>
            </a:pPr>
            <a:r>
              <a:rPr lang="fa-IR" dirty="0" smtClean="0">
                <a:cs typeface="B Lotus" pitchFamily="2" charset="-78"/>
              </a:rPr>
              <a:t>داده‌هايي که براي رسم يک منحني کاليبراسيون در روش اسپکترومتريک استفاده شده است، به شرح جدول زير مي‌باشد</a:t>
            </a:r>
          </a:p>
          <a:p>
            <a:pPr algn="r" rtl="1">
              <a:defRPr/>
            </a:pPr>
            <a:endParaRPr lang="fa-IR" dirty="0" smtClean="0">
              <a:cs typeface="B Lotus" pitchFamily="2" charset="-78"/>
            </a:endParaRPr>
          </a:p>
          <a:p>
            <a:pPr algn="r" rtl="1">
              <a:buFontTx/>
              <a:buNone/>
              <a:defRPr/>
            </a:pPr>
            <a:endParaRPr lang="fa-IR" dirty="0" smtClean="0">
              <a:cs typeface="B Lotus" pitchFamily="2" charset="-78"/>
            </a:endParaRPr>
          </a:p>
          <a:p>
            <a:pPr algn="r" rtl="1">
              <a:defRPr/>
            </a:pPr>
            <a:endParaRPr lang="fa-IR" dirty="0" smtClean="0">
              <a:cs typeface="B Lotus" pitchFamily="2" charset="-78"/>
            </a:endParaRPr>
          </a:p>
          <a:p>
            <a:pPr algn="r" rtl="1">
              <a:defRPr/>
            </a:pPr>
            <a:r>
              <a:rPr lang="fa-IR" dirty="0" smtClean="0">
                <a:cs typeface="B Lotus" pitchFamily="2" charset="-78"/>
              </a:rPr>
              <a:t>با فرض اينکه منحني کاليبراسيون خطي داراي معادله                     مي‌باشد، مقدار شيب </a:t>
            </a:r>
            <a:r>
              <a:rPr lang="en-US" i="1" dirty="0" smtClean="0">
                <a:cs typeface="B Lotus" pitchFamily="2" charset="-78"/>
              </a:rPr>
              <a:t>(b)</a:t>
            </a:r>
            <a:r>
              <a:rPr lang="fa-IR" dirty="0" smtClean="0">
                <a:cs typeface="B Lotus" pitchFamily="2" charset="-78"/>
              </a:rPr>
              <a:t> و عرض از مبدا </a:t>
            </a:r>
            <a:r>
              <a:rPr lang="en-US" i="1" dirty="0" smtClean="0">
                <a:cs typeface="B Lotus" pitchFamily="2" charset="-78"/>
              </a:rPr>
              <a:t>(a)</a:t>
            </a:r>
            <a:r>
              <a:rPr lang="fa-IR" dirty="0" smtClean="0">
                <a:cs typeface="B Lotus" pitchFamily="2" charset="-78"/>
              </a:rPr>
              <a:t> به شرح زير مي‌باشد:</a:t>
            </a:r>
            <a:endParaRPr lang="en-US" dirty="0" smtClean="0">
              <a:cs typeface="B Lotus" pitchFamily="2" charset="-78"/>
            </a:endParaRPr>
          </a:p>
          <a:p>
            <a:pPr algn="r" rtl="1">
              <a:buFontTx/>
              <a:buNone/>
              <a:defRPr/>
            </a:pPr>
            <a:endParaRPr lang="fa-IR" dirty="0" smtClean="0">
              <a:cs typeface="B Lotus"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3337696400"/>
              </p:ext>
            </p:extLst>
          </p:nvPr>
        </p:nvGraphicFramePr>
        <p:xfrm>
          <a:off x="1907705" y="2345878"/>
          <a:ext cx="6244726" cy="1321712"/>
        </p:xfrm>
        <a:graphic>
          <a:graphicData uri="http://schemas.openxmlformats.org/drawingml/2006/table">
            <a:tbl>
              <a:tblPr rtl="1"/>
              <a:tblGrid>
                <a:gridCol w="1248815">
                  <a:extLst>
                    <a:ext uri="{9D8B030D-6E8A-4147-A177-3AD203B41FA5}">
                      <a16:colId xmlns:a16="http://schemas.microsoft.com/office/drawing/2014/main" val="20000"/>
                    </a:ext>
                  </a:extLst>
                </a:gridCol>
                <a:gridCol w="1248815">
                  <a:extLst>
                    <a:ext uri="{9D8B030D-6E8A-4147-A177-3AD203B41FA5}">
                      <a16:colId xmlns:a16="http://schemas.microsoft.com/office/drawing/2014/main" val="20001"/>
                    </a:ext>
                  </a:extLst>
                </a:gridCol>
                <a:gridCol w="1248815">
                  <a:extLst>
                    <a:ext uri="{9D8B030D-6E8A-4147-A177-3AD203B41FA5}">
                      <a16:colId xmlns:a16="http://schemas.microsoft.com/office/drawing/2014/main" val="20002"/>
                    </a:ext>
                  </a:extLst>
                </a:gridCol>
                <a:gridCol w="1248815">
                  <a:extLst>
                    <a:ext uri="{9D8B030D-6E8A-4147-A177-3AD203B41FA5}">
                      <a16:colId xmlns:a16="http://schemas.microsoft.com/office/drawing/2014/main" val="20003"/>
                    </a:ext>
                  </a:extLst>
                </a:gridCol>
                <a:gridCol w="1249466">
                  <a:extLst>
                    <a:ext uri="{9D8B030D-6E8A-4147-A177-3AD203B41FA5}">
                      <a16:colId xmlns:a16="http://schemas.microsoft.com/office/drawing/2014/main" val="20004"/>
                    </a:ext>
                  </a:extLst>
                </a:gridCol>
              </a:tblGrid>
              <a:tr h="679783">
                <a:tc>
                  <a:txBody>
                    <a:bodyPr/>
                    <a:lstStyle/>
                    <a:p>
                      <a:pPr algn="ctr" rtl="1">
                        <a:lnSpc>
                          <a:spcPct val="115000"/>
                        </a:lnSpc>
                        <a:spcAft>
                          <a:spcPts val="0"/>
                        </a:spcAft>
                      </a:pPr>
                      <a:r>
                        <a:rPr lang="fa-IR" sz="2000" b="1" i="1" dirty="0">
                          <a:solidFill>
                            <a:schemeClr val="tx1">
                              <a:lumMod val="50000"/>
                            </a:schemeClr>
                          </a:solidFill>
                          <a:latin typeface="Calibri" pitchFamily="34" charset="0"/>
                          <a:ea typeface="Times New Roman"/>
                          <a:cs typeface="Lotus"/>
                        </a:rPr>
                        <a:t>غلظت </a:t>
                      </a:r>
                      <a:r>
                        <a:rPr lang="en-US" sz="2000" b="1" dirty="0">
                          <a:solidFill>
                            <a:schemeClr val="tx1">
                              <a:lumMod val="50000"/>
                            </a:schemeClr>
                          </a:solidFill>
                          <a:latin typeface="Calibri" pitchFamily="34" charset="0"/>
                          <a:ea typeface="Times New Roman"/>
                          <a:cs typeface="Lotus"/>
                        </a:rPr>
                        <a:t>(mg/L)</a:t>
                      </a:r>
                      <a:endParaRPr lang="en-US" sz="2000" dirty="0">
                        <a:solidFill>
                          <a:schemeClr val="tx1">
                            <a:lumMod val="50000"/>
                          </a:schemeClr>
                        </a:solidFill>
                        <a:latin typeface="Calibri" pitchFamily="34" charset="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a:solidFill>
                            <a:schemeClr val="tx1">
                              <a:lumMod val="50000"/>
                            </a:schemeClr>
                          </a:solidFill>
                          <a:latin typeface="Calibri" pitchFamily="34" charset="0"/>
                          <a:ea typeface="Times New Roman"/>
                          <a:cs typeface="Lotus"/>
                        </a:rPr>
                        <a:t>10</a:t>
                      </a:r>
                      <a:endParaRPr lang="en-US" sz="2000">
                        <a:solidFill>
                          <a:schemeClr val="tx1">
                            <a:lumMod val="50000"/>
                          </a:schemeClr>
                        </a:solidFill>
                        <a:latin typeface="Calibri" pitchFamily="34" charset="0"/>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dirty="0">
                          <a:solidFill>
                            <a:schemeClr val="tx1">
                              <a:lumMod val="50000"/>
                            </a:schemeClr>
                          </a:solidFill>
                          <a:latin typeface="Calibri" pitchFamily="34" charset="0"/>
                          <a:ea typeface="Times New Roman"/>
                          <a:cs typeface="Lotus"/>
                        </a:rPr>
                        <a:t>20</a:t>
                      </a:r>
                      <a:endParaRPr lang="en-US" sz="2000" dirty="0">
                        <a:solidFill>
                          <a:schemeClr val="tx1">
                            <a:lumMod val="50000"/>
                          </a:schemeClr>
                        </a:solidFill>
                        <a:latin typeface="Calibri" pitchFamily="34" charset="0"/>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dirty="0">
                          <a:solidFill>
                            <a:schemeClr val="tx1">
                              <a:lumMod val="50000"/>
                            </a:schemeClr>
                          </a:solidFill>
                          <a:latin typeface="Calibri" pitchFamily="34" charset="0"/>
                          <a:ea typeface="Times New Roman"/>
                          <a:cs typeface="Lotus"/>
                        </a:rPr>
                        <a:t>30</a:t>
                      </a:r>
                      <a:endParaRPr lang="en-US" sz="2000" dirty="0">
                        <a:solidFill>
                          <a:schemeClr val="tx1">
                            <a:lumMod val="50000"/>
                          </a:schemeClr>
                        </a:solidFill>
                        <a:latin typeface="Calibri" pitchFamily="34" charset="0"/>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dirty="0">
                          <a:solidFill>
                            <a:schemeClr val="tx1">
                              <a:lumMod val="50000"/>
                            </a:schemeClr>
                          </a:solidFill>
                          <a:latin typeface="Calibri" pitchFamily="34" charset="0"/>
                          <a:ea typeface="Times New Roman"/>
                          <a:cs typeface="Lotus"/>
                        </a:rPr>
                        <a:t>40</a:t>
                      </a:r>
                      <a:endParaRPr lang="en-US" sz="2000" dirty="0">
                        <a:solidFill>
                          <a:schemeClr val="tx1">
                            <a:lumMod val="50000"/>
                          </a:schemeClr>
                        </a:solidFill>
                        <a:latin typeface="Calibri" pitchFamily="34" charset="0"/>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20672">
                <a:tc>
                  <a:txBody>
                    <a:bodyPr/>
                    <a:lstStyle/>
                    <a:p>
                      <a:pPr algn="ctr" rtl="1">
                        <a:lnSpc>
                          <a:spcPct val="115000"/>
                        </a:lnSpc>
                        <a:spcAft>
                          <a:spcPts val="0"/>
                        </a:spcAft>
                      </a:pPr>
                      <a:r>
                        <a:rPr lang="fa-IR" sz="2000" b="1" i="1">
                          <a:solidFill>
                            <a:schemeClr val="tx1">
                              <a:lumMod val="50000"/>
                            </a:schemeClr>
                          </a:solidFill>
                          <a:latin typeface="Calibri" pitchFamily="34" charset="0"/>
                          <a:ea typeface="Times New Roman"/>
                          <a:cs typeface="Lotus"/>
                        </a:rPr>
                        <a:t>جذب</a:t>
                      </a:r>
                      <a:endParaRPr lang="en-US" sz="2000">
                        <a:solidFill>
                          <a:schemeClr val="tx1">
                            <a:lumMod val="50000"/>
                          </a:schemeClr>
                        </a:solidFill>
                        <a:latin typeface="Calibri" pitchFamily="34" charset="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a:solidFill>
                            <a:schemeClr val="tx1">
                              <a:lumMod val="50000"/>
                            </a:schemeClr>
                          </a:solidFill>
                          <a:latin typeface="Calibri" pitchFamily="34" charset="0"/>
                          <a:ea typeface="Times New Roman"/>
                          <a:cs typeface="Lotus"/>
                        </a:rPr>
                        <a:t>0.241</a:t>
                      </a:r>
                      <a:endParaRPr lang="en-US" sz="2000">
                        <a:solidFill>
                          <a:schemeClr val="tx1">
                            <a:lumMod val="50000"/>
                          </a:schemeClr>
                        </a:solidFill>
                        <a:latin typeface="Calibri" pitchFamily="34" charset="0"/>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dirty="0">
                          <a:solidFill>
                            <a:schemeClr val="tx1">
                              <a:lumMod val="50000"/>
                            </a:schemeClr>
                          </a:solidFill>
                          <a:latin typeface="Calibri" pitchFamily="34" charset="0"/>
                          <a:ea typeface="Times New Roman"/>
                          <a:cs typeface="Lotus"/>
                        </a:rPr>
                        <a:t>0.492</a:t>
                      </a:r>
                      <a:endParaRPr lang="en-US" sz="2000" dirty="0">
                        <a:solidFill>
                          <a:schemeClr val="tx1">
                            <a:lumMod val="50000"/>
                          </a:schemeClr>
                        </a:solidFill>
                        <a:latin typeface="Calibri" pitchFamily="34" charset="0"/>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a:solidFill>
                            <a:schemeClr val="tx1">
                              <a:lumMod val="50000"/>
                            </a:schemeClr>
                          </a:solidFill>
                          <a:latin typeface="Calibri" pitchFamily="34" charset="0"/>
                          <a:ea typeface="Times New Roman"/>
                          <a:cs typeface="Lotus"/>
                        </a:rPr>
                        <a:t>0.710</a:t>
                      </a:r>
                      <a:endParaRPr lang="en-US" sz="2000">
                        <a:solidFill>
                          <a:schemeClr val="tx1">
                            <a:lumMod val="50000"/>
                          </a:schemeClr>
                        </a:solidFill>
                        <a:latin typeface="Calibri" pitchFamily="34" charset="0"/>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dirty="0">
                          <a:solidFill>
                            <a:schemeClr val="tx1">
                              <a:lumMod val="50000"/>
                            </a:schemeClr>
                          </a:solidFill>
                          <a:latin typeface="Calibri" pitchFamily="34" charset="0"/>
                          <a:ea typeface="Times New Roman"/>
                          <a:cs typeface="Lotus"/>
                        </a:rPr>
                        <a:t>0.978</a:t>
                      </a:r>
                      <a:endParaRPr lang="en-US" sz="2000" dirty="0">
                        <a:solidFill>
                          <a:schemeClr val="tx1">
                            <a:lumMod val="50000"/>
                          </a:schemeClr>
                        </a:solidFill>
                        <a:latin typeface="Calibri" pitchFamily="34" charset="0"/>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2837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52487" y="4684954"/>
            <a:ext cx="1555750" cy="369887"/>
          </a:xfrm>
          <a:prstGeom prst="rect">
            <a:avLst/>
          </a:prstGeom>
          <a:noFill/>
          <a:ln w="9525">
            <a:noFill/>
            <a:miter lim="800000"/>
            <a:headEnd/>
            <a:tailEnd/>
          </a:ln>
        </p:spPr>
      </p:pic>
      <p:pic>
        <p:nvPicPr>
          <p:cNvPr id="228376"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73127" y="5199292"/>
            <a:ext cx="1751013" cy="398462"/>
          </a:xfrm>
          <a:prstGeom prst="rect">
            <a:avLst/>
          </a:prstGeom>
          <a:noFill/>
          <a:ln w="9525">
            <a:noFill/>
            <a:miter lim="800000"/>
            <a:headEnd/>
            <a:tailEnd/>
          </a:ln>
        </p:spPr>
      </p:pic>
      <p:sp>
        <p:nvSpPr>
          <p:cNvPr id="7" name="Rectangle 6"/>
          <p:cNvSpPr/>
          <p:nvPr/>
        </p:nvSpPr>
        <p:spPr>
          <a:xfrm>
            <a:off x="3398294" y="545911"/>
            <a:ext cx="225188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a-IR" sz="5400" dirty="0">
                <a:ln w="11430">
                  <a:solidFill>
                    <a:schemeClr val="bg2">
                      <a:lumMod val="50000"/>
                    </a:schemeClr>
                  </a:solidFill>
                </a:ln>
                <a:solidFill>
                  <a:srgbClr val="CC0000"/>
                </a:solidFill>
                <a:effectLst>
                  <a:outerShdw blurRad="50800" dist="39000" dir="5460000" algn="tl">
                    <a:srgbClr val="000000">
                      <a:alpha val="38000"/>
                    </a:srgbClr>
                  </a:outerShdw>
                </a:effectLst>
                <a:cs typeface="Titr" pitchFamily="2" charset="-78"/>
              </a:rPr>
              <a:t>مثــال </a:t>
            </a:r>
          </a:p>
        </p:txBody>
      </p:sp>
      <p:pic>
        <p:nvPicPr>
          <p:cNvPr id="228378" name="Picture 26" descr="C:\Users\SONY\Pictures\Various\questions.jpg"/>
          <p:cNvPicPr>
            <a:picLocks noChangeAspect="1" noChangeArrowheads="1"/>
          </p:cNvPicPr>
          <p:nvPr/>
        </p:nvPicPr>
        <p:blipFill>
          <a:blip r:embed="rId4"/>
          <a:srcRect/>
          <a:stretch>
            <a:fillRect/>
          </a:stretch>
        </p:blipFill>
        <p:spPr bwMode="auto">
          <a:xfrm>
            <a:off x="7215206" y="0"/>
            <a:ext cx="1638300" cy="1227137"/>
          </a:xfrm>
          <a:prstGeom prst="rect">
            <a:avLst/>
          </a:prstGeom>
          <a:noFill/>
          <a:ln w="9525">
            <a:noFill/>
            <a:miter lim="800000"/>
            <a:headEnd/>
            <a:tailEnd/>
          </a:ln>
        </p:spPr>
      </p:pic>
      <p:sp>
        <p:nvSpPr>
          <p:cNvPr id="228379" name="Rectangle 28"/>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fa-IR"/>
          </a:p>
        </p:txBody>
      </p:sp>
      <p:pic>
        <p:nvPicPr>
          <p:cNvPr id="228380" name="Picture 2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491880" y="4006409"/>
            <a:ext cx="1392237" cy="339725"/>
          </a:xfrm>
          <a:prstGeom prst="rect">
            <a:avLst/>
          </a:prstGeom>
          <a:noFill/>
          <a:ln w="9525">
            <a:noFill/>
            <a:miter lim="800000"/>
            <a:headEnd/>
            <a:tailEnd/>
          </a:ln>
        </p:spPr>
      </p:pic>
    </p:spTree>
  </p:cSld>
  <p:clrMapOvr>
    <a:masterClrMapping/>
  </p:clrMapOvr>
  <p:transition spd="slow">
    <p:wipe dir="u"/>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Content Placeholder 2"/>
          <p:cNvSpPr>
            <a:spLocks noGrp="1"/>
          </p:cNvSpPr>
          <p:nvPr>
            <p:ph idx="1"/>
          </p:nvPr>
        </p:nvSpPr>
        <p:spPr>
          <a:xfrm>
            <a:off x="285720" y="980728"/>
            <a:ext cx="8558243" cy="5877272"/>
          </a:xfrm>
        </p:spPr>
        <p:txBody>
          <a:bodyPr>
            <a:normAutofit/>
          </a:bodyPr>
          <a:lstStyle/>
          <a:p>
            <a:pPr indent="-1588" algn="r" rtl="1">
              <a:lnSpc>
                <a:spcPct val="200000"/>
              </a:lnSpc>
              <a:buFontTx/>
              <a:buNone/>
              <a:defRPr/>
            </a:pPr>
            <a:r>
              <a:rPr lang="fa-IR" sz="2400" dirty="0" smtClean="0">
                <a:cs typeface="B Lotus" pitchFamily="2" charset="-78"/>
              </a:rPr>
              <a:t>مي‌خواهيم بررسي کنيم که آيا تفاوت معناداري بين شيب اين منحني و شيب منحني ديگري که قبلاً رسم شده است و مقدار آن معادل </a:t>
            </a:r>
            <a:r>
              <a:rPr lang="en-US" sz="2400" i="1" dirty="0" smtClean="0">
                <a:cs typeface="B Lotus" pitchFamily="2" charset="-78"/>
              </a:rPr>
              <a:t>0.025</a:t>
            </a:r>
            <a:r>
              <a:rPr lang="fa-IR" sz="2400" dirty="0" smtClean="0">
                <a:cs typeface="B Lotus" pitchFamily="2" charset="-78"/>
              </a:rPr>
              <a:t> بوده است، وجود دارد يا خير.</a:t>
            </a:r>
            <a:endParaRPr lang="en-US" sz="2400" dirty="0" smtClean="0">
              <a:cs typeface="B Lotus" pitchFamily="2" charset="-78"/>
            </a:endParaRPr>
          </a:p>
          <a:p>
            <a:pPr indent="-1588" algn="r" rtl="1">
              <a:lnSpc>
                <a:spcPct val="200000"/>
              </a:lnSpc>
              <a:defRPr/>
            </a:pPr>
            <a:endParaRPr lang="fa-IR" sz="2400" dirty="0" smtClean="0">
              <a:cs typeface="B Lotus" pitchFamily="2" charset="-78"/>
            </a:endParaRPr>
          </a:p>
        </p:txBody>
      </p:sp>
      <p:pic>
        <p:nvPicPr>
          <p:cNvPr id="229379"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306512" y="2708276"/>
            <a:ext cx="2298700" cy="396875"/>
          </a:xfrm>
          <a:prstGeom prst="rect">
            <a:avLst/>
          </a:prstGeom>
          <a:noFill/>
          <a:ln w="9525">
            <a:noFill/>
            <a:miter lim="800000"/>
            <a:headEnd/>
            <a:tailEnd/>
          </a:ln>
        </p:spPr>
      </p:pic>
      <p:pic>
        <p:nvPicPr>
          <p:cNvPr id="229380"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55713" y="3452813"/>
            <a:ext cx="1898650" cy="695325"/>
          </a:xfrm>
          <a:prstGeom prst="rect">
            <a:avLst/>
          </a:prstGeom>
          <a:noFill/>
          <a:ln w="9525">
            <a:noFill/>
            <a:miter lim="800000"/>
            <a:headEnd/>
            <a:tailEnd/>
          </a:ln>
        </p:spPr>
      </p:pic>
      <p:pic>
        <p:nvPicPr>
          <p:cNvPr id="229381"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200150" y="4462463"/>
            <a:ext cx="6367463" cy="871537"/>
          </a:xfrm>
          <a:prstGeom prst="rect">
            <a:avLst/>
          </a:prstGeom>
          <a:noFill/>
          <a:ln w="9525">
            <a:noFill/>
            <a:miter lim="800000"/>
            <a:headEnd/>
            <a:tailEnd/>
          </a:ln>
        </p:spPr>
      </p:pic>
      <p:pic>
        <p:nvPicPr>
          <p:cNvPr id="229382"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187450" y="5664200"/>
            <a:ext cx="2536825" cy="449263"/>
          </a:xfrm>
          <a:prstGeom prst="rect">
            <a:avLst/>
          </a:prstGeom>
          <a:noFill/>
          <a:ln w="9525">
            <a:noFill/>
            <a:miter lim="800000"/>
            <a:headEnd/>
            <a:tailEnd/>
          </a:ln>
        </p:spPr>
      </p:pic>
    </p:spTree>
  </p:cSld>
  <p:clrMapOvr>
    <a:masterClrMapping/>
  </p:clrMapOvr>
  <p:transition spd="slow">
    <p:pull dir="ru"/>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Content Placeholder 2"/>
          <p:cNvSpPr>
            <a:spLocks noGrp="1"/>
          </p:cNvSpPr>
          <p:nvPr>
            <p:ph idx="1"/>
          </p:nvPr>
        </p:nvSpPr>
        <p:spPr>
          <a:xfrm>
            <a:off x="500034" y="1492250"/>
            <a:ext cx="8261379" cy="4794270"/>
          </a:xfrm>
        </p:spPr>
        <p:txBody>
          <a:bodyPr>
            <a:normAutofit/>
          </a:bodyPr>
          <a:lstStyle/>
          <a:p>
            <a:pPr algn="r" rtl="1">
              <a:lnSpc>
                <a:spcPct val="200000"/>
              </a:lnSpc>
              <a:buFontTx/>
              <a:buNone/>
              <a:defRPr/>
            </a:pPr>
            <a:endParaRPr lang="fa-IR" dirty="0" smtClean="0">
              <a:cs typeface="B Lotus" pitchFamily="2" charset="-78"/>
            </a:endParaRPr>
          </a:p>
          <a:p>
            <a:pPr algn="r" rtl="1">
              <a:lnSpc>
                <a:spcPct val="200000"/>
              </a:lnSpc>
              <a:buFontTx/>
              <a:buNone/>
              <a:defRPr/>
            </a:pPr>
            <a:r>
              <a:rPr lang="fa-IR" dirty="0" smtClean="0">
                <a:cs typeface="B Lotus" pitchFamily="2" charset="-78"/>
              </a:rPr>
              <a:t>مقدار کليدي </a:t>
            </a:r>
            <a:r>
              <a:rPr lang="en-US" i="1" dirty="0" smtClean="0">
                <a:cs typeface="B Lotus" pitchFamily="2" charset="-78"/>
              </a:rPr>
              <a:t>t</a:t>
            </a:r>
            <a:r>
              <a:rPr lang="fa-IR" dirty="0" smtClean="0">
                <a:cs typeface="B Lotus" pitchFamily="2" charset="-78"/>
              </a:rPr>
              <a:t> با درجه آزادي 4 و سطح اطمينان </a:t>
            </a:r>
            <a:r>
              <a:rPr lang="en-US" i="1" dirty="0" smtClean="0">
                <a:cs typeface="B Lotus" pitchFamily="2" charset="-78"/>
              </a:rPr>
              <a:t>95%</a:t>
            </a:r>
            <a:r>
              <a:rPr lang="fa-IR" dirty="0" smtClean="0">
                <a:cs typeface="B Lotus" pitchFamily="2" charset="-78"/>
              </a:rPr>
              <a:t> برابر است با </a:t>
            </a:r>
            <a:r>
              <a:rPr lang="en-US" i="1" dirty="0" smtClean="0">
                <a:cs typeface="B Lotus" pitchFamily="2" charset="-78"/>
              </a:rPr>
              <a:t>2.776</a:t>
            </a:r>
            <a:r>
              <a:rPr lang="fa-IR" dirty="0" smtClean="0">
                <a:cs typeface="B Lotus" pitchFamily="2" charset="-78"/>
              </a:rPr>
              <a:t>.</a:t>
            </a:r>
            <a:endParaRPr lang="en-US" dirty="0" smtClean="0">
              <a:cs typeface="B Lotus" pitchFamily="2" charset="-78"/>
            </a:endParaRPr>
          </a:p>
          <a:p>
            <a:pPr algn="r" rtl="1">
              <a:lnSpc>
                <a:spcPct val="200000"/>
              </a:lnSpc>
              <a:buFontTx/>
              <a:buNone/>
              <a:defRPr/>
            </a:pPr>
            <a:r>
              <a:rPr lang="fa-IR" dirty="0" smtClean="0">
                <a:cs typeface="B Lotus" pitchFamily="2" charset="-78"/>
              </a:rPr>
              <a:t>با توجه به اينکه                             در نتيجه اختلاف معناداري بين دو منحني وجود ندارد. </a:t>
            </a:r>
          </a:p>
        </p:txBody>
      </p:sp>
      <p:pic>
        <p:nvPicPr>
          <p:cNvPr id="230403"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55750" y="1338263"/>
            <a:ext cx="3275013" cy="763587"/>
          </a:xfrm>
          <a:prstGeom prst="rect">
            <a:avLst/>
          </a:prstGeom>
          <a:noFill/>
          <a:ln w="9525">
            <a:noFill/>
            <a:miter lim="800000"/>
            <a:headEnd/>
            <a:tailEnd/>
          </a:ln>
        </p:spPr>
      </p:pic>
      <p:pic>
        <p:nvPicPr>
          <p:cNvPr id="230404"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652120" y="2924944"/>
            <a:ext cx="1768475" cy="436562"/>
          </a:xfrm>
          <a:prstGeom prst="rect">
            <a:avLst/>
          </a:prstGeom>
          <a:noFill/>
          <a:ln w="9525">
            <a:noFill/>
            <a:miter lim="800000"/>
            <a:headEnd/>
            <a:tailEnd/>
          </a:ln>
        </p:spPr>
      </p:pic>
    </p:spTree>
  </p:cSld>
  <p:clrMapOvr>
    <a:masterClrMapping/>
  </p:clrMapOvr>
  <p:transition spd="slow">
    <p:pull dir="u"/>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Content Placeholder 2"/>
          <p:cNvSpPr>
            <a:spLocks noGrp="1"/>
          </p:cNvSpPr>
          <p:nvPr>
            <p:ph idx="1"/>
          </p:nvPr>
        </p:nvSpPr>
        <p:spPr>
          <a:xfrm>
            <a:off x="0" y="1988840"/>
            <a:ext cx="8788400" cy="4226229"/>
          </a:xfrm>
        </p:spPr>
        <p:txBody>
          <a:bodyPr>
            <a:normAutofit/>
          </a:bodyPr>
          <a:lstStyle/>
          <a:p>
            <a:pPr indent="-1588" algn="r" rtl="1">
              <a:spcAft>
                <a:spcPts val="1800"/>
              </a:spcAft>
              <a:buFontTx/>
              <a:buNone/>
              <a:defRPr/>
            </a:pPr>
            <a:r>
              <a:rPr lang="ar-SA" sz="2800" dirty="0" smtClean="0">
                <a:cs typeface="B Lotus" pitchFamily="2" charset="-78"/>
              </a:rPr>
              <a:t>در مواردي که فرض صفر داراي علامت = نباشد، به منظور تفسير آزمون اهميت، به شکل زير عمل مي‌کنيم:</a:t>
            </a:r>
            <a:endParaRPr lang="en-US" sz="2800" dirty="0" smtClean="0">
              <a:cs typeface="B Lotus" pitchFamily="2" charset="-78"/>
            </a:endParaRPr>
          </a:p>
          <a:p>
            <a:pPr algn="r" rtl="1">
              <a:spcAft>
                <a:spcPts val="1800"/>
              </a:spcAft>
              <a:buFontTx/>
              <a:buBlip>
                <a:blip r:embed="rId2"/>
              </a:buBlip>
              <a:defRPr/>
            </a:pPr>
            <a:r>
              <a:rPr lang="ar-SA" sz="2800" dirty="0" smtClean="0">
                <a:cs typeface="B Lotus" pitchFamily="2" charset="-78"/>
              </a:rPr>
              <a:t>در مواردي ‌که </a:t>
            </a:r>
            <a:r>
              <a:rPr lang="fa-IR" sz="2800" dirty="0" smtClean="0">
                <a:cs typeface="B Lotus" pitchFamily="2" charset="-78"/>
              </a:rPr>
              <a:t>فرض صفر به شکل                    بوده و                      باشد، فرض صفر رد مي‌شود</a:t>
            </a:r>
          </a:p>
          <a:p>
            <a:pPr algn="r" rtl="1">
              <a:spcAft>
                <a:spcPts val="1800"/>
              </a:spcAft>
              <a:buFontTx/>
              <a:buBlip>
                <a:blip r:embed="rId2"/>
              </a:buBlip>
              <a:defRPr/>
            </a:pPr>
            <a:r>
              <a:rPr lang="ar-SA" sz="2800" dirty="0" smtClean="0">
                <a:cs typeface="B Lotus" pitchFamily="2" charset="-78"/>
              </a:rPr>
              <a:t>در مواردي ‌که </a:t>
            </a:r>
            <a:r>
              <a:rPr lang="fa-IR" sz="2800" dirty="0" smtClean="0">
                <a:cs typeface="B Lotus" pitchFamily="2" charset="-78"/>
              </a:rPr>
              <a:t>فرض صفر به شکل                  بوده و                      باشد، فرض صفر رد مي‌شود   </a:t>
            </a:r>
          </a:p>
        </p:txBody>
      </p:sp>
      <p:pic>
        <p:nvPicPr>
          <p:cNvPr id="231427"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347864" y="3516316"/>
            <a:ext cx="1176337" cy="341312"/>
          </a:xfrm>
          <a:prstGeom prst="rect">
            <a:avLst/>
          </a:prstGeom>
          <a:noFill/>
          <a:ln w="9525">
            <a:noFill/>
            <a:miter lim="800000"/>
            <a:headEnd/>
            <a:tailEnd/>
          </a:ln>
        </p:spPr>
      </p:pic>
      <p:pic>
        <p:nvPicPr>
          <p:cNvPr id="231428"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89450" y="3475040"/>
            <a:ext cx="1473200" cy="382588"/>
          </a:xfrm>
          <a:prstGeom prst="rect">
            <a:avLst/>
          </a:prstGeom>
          <a:noFill/>
          <a:ln w="9525">
            <a:noFill/>
            <a:miter lim="800000"/>
            <a:headEnd/>
            <a:tailEnd/>
          </a:ln>
        </p:spPr>
      </p:pic>
      <p:pic>
        <p:nvPicPr>
          <p:cNvPr id="231429"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549940" y="4881094"/>
            <a:ext cx="1162050" cy="338137"/>
          </a:xfrm>
          <a:prstGeom prst="rect">
            <a:avLst/>
          </a:prstGeom>
          <a:noFill/>
          <a:ln w="9525">
            <a:noFill/>
            <a:miter lim="800000"/>
            <a:headEnd/>
            <a:tailEnd/>
          </a:ln>
        </p:spPr>
      </p:pic>
      <p:pic>
        <p:nvPicPr>
          <p:cNvPr id="231430" name="Picture 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45071" y="4879668"/>
            <a:ext cx="1476375" cy="328613"/>
          </a:xfrm>
          <a:prstGeom prst="rect">
            <a:avLst/>
          </a:prstGeom>
          <a:noFill/>
          <a:ln w="9525">
            <a:noFill/>
            <a:miter lim="800000"/>
            <a:headEnd/>
            <a:tailEnd/>
          </a:ln>
        </p:spPr>
      </p:pic>
      <p:sp>
        <p:nvSpPr>
          <p:cNvPr id="8" name="Rectangle 7"/>
          <p:cNvSpPr/>
          <p:nvPr/>
        </p:nvSpPr>
        <p:spPr>
          <a:xfrm>
            <a:off x="2140284" y="551681"/>
            <a:ext cx="5109092" cy="707886"/>
          </a:xfrm>
          <a:prstGeom prst="rect">
            <a:avLst/>
          </a:prstGeom>
          <a:noFill/>
        </p:spPr>
        <p:txBody>
          <a:bodyPr wrap="none">
            <a:spAutoFit/>
          </a:bodyPr>
          <a:lstStyle/>
          <a:p>
            <a:pPr algn="ctr">
              <a:defRPr/>
            </a:pPr>
            <a:r>
              <a:rPr lang="fa-IR" sz="4000" dirty="0">
                <a:ln w="1905">
                  <a:solidFill>
                    <a:schemeClr val="bg2">
                      <a:lumMod val="50000"/>
                    </a:schemeClr>
                  </a:solidFill>
                </a:ln>
                <a:solidFill>
                  <a:srgbClr val="FF6699"/>
                </a:solidFill>
                <a:cs typeface="Titr" pitchFamily="2" charset="-78"/>
              </a:rPr>
              <a:t>آزمـون‌هـاي يـک‌طـرفه</a:t>
            </a:r>
          </a:p>
        </p:txBody>
      </p:sp>
    </p:spTree>
  </p:cSld>
  <p:clrMapOvr>
    <a:masterClrMapping/>
  </p:clrMapOvr>
  <p:transition spd="slow">
    <p:wheel spokes="1"/>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59" y="1916832"/>
            <a:ext cx="8108579" cy="7012894"/>
          </a:xfrm>
        </p:spPr>
        <p:txBody>
          <a:bodyPr>
            <a:noAutofit/>
          </a:bodyPr>
          <a:lstStyle/>
          <a:p>
            <a:pPr algn="r" rtl="1">
              <a:lnSpc>
                <a:spcPct val="160000"/>
              </a:lnSpc>
              <a:buFontTx/>
              <a:buBlip>
                <a:blip r:embed="rId2"/>
              </a:buBlip>
              <a:defRPr/>
            </a:pPr>
            <a:r>
              <a:rPr lang="fa-IR" sz="2400" dirty="0" smtClean="0">
                <a:cs typeface="B Lotus" pitchFamily="2" charset="-78"/>
              </a:rPr>
              <a:t>در سطح اطمينان 95% (که آن را به صورت </a:t>
            </a:r>
            <a:r>
              <a:rPr lang="el-GR" sz="2400" i="1" dirty="0" smtClean="0">
                <a:cs typeface="B Lotus" pitchFamily="2" charset="-78"/>
              </a:rPr>
              <a:t>α</a:t>
            </a:r>
            <a:r>
              <a:rPr lang="en-US" sz="2400" i="1" dirty="0" smtClean="0">
                <a:cs typeface="B Lotus" pitchFamily="2" charset="-78"/>
              </a:rPr>
              <a:t>=0.05</a:t>
            </a:r>
            <a:r>
              <a:rPr lang="fa-IR" sz="2400" dirty="0" smtClean="0">
                <a:cs typeface="B Lotus" pitchFamily="2" charset="-78"/>
              </a:rPr>
              <a:t> نيز نشان مي‌دهند)، فرض صفر هنگامي رد مي‌شود که احتمال وقوع نتايج مورد نظر کوچکتر از </a:t>
            </a:r>
            <a:r>
              <a:rPr lang="en-US" sz="2400" i="1" dirty="0" smtClean="0">
                <a:cs typeface="B Lotus" pitchFamily="2" charset="-78"/>
              </a:rPr>
              <a:t>0.05</a:t>
            </a:r>
            <a:r>
              <a:rPr lang="fa-IR" sz="2400" dirty="0" smtClean="0">
                <a:cs typeface="B Lotus" pitchFamily="2" charset="-78"/>
              </a:rPr>
              <a:t> باشد.</a:t>
            </a:r>
            <a:endParaRPr lang="en-US" sz="2400" dirty="0" smtClean="0">
              <a:cs typeface="B Lotus" pitchFamily="2" charset="-78"/>
            </a:endParaRPr>
          </a:p>
          <a:p>
            <a:pPr algn="r" rtl="1">
              <a:lnSpc>
                <a:spcPct val="160000"/>
              </a:lnSpc>
              <a:buFontTx/>
              <a:buBlip>
                <a:blip r:embed="rId2"/>
              </a:buBlip>
              <a:defRPr/>
            </a:pPr>
            <a:r>
              <a:rPr lang="fa-IR" sz="2400" dirty="0" smtClean="0">
                <a:cs typeface="B Lotus" pitchFamily="2" charset="-78"/>
              </a:rPr>
              <a:t>به بيان ديگر، احتمال اينکه ما فرض صفر را در حالي که درست مي‌باشد، رد نماييم يک به 20 مي‌باشد. اين خطا را خطاي نوع 1 </a:t>
            </a:r>
            <a:r>
              <a:rPr lang="en-US" sz="2400" i="1" dirty="0" smtClean="0">
                <a:cs typeface="B Lotus" pitchFamily="2" charset="-78"/>
              </a:rPr>
              <a:t>(Type Ι)</a:t>
            </a:r>
            <a:r>
              <a:rPr lang="fa-IR" sz="2400" dirty="0" smtClean="0">
                <a:cs typeface="B Lotus" pitchFamily="2" charset="-78"/>
              </a:rPr>
              <a:t> يا خطاي α مي‌ناميم.</a:t>
            </a:r>
            <a:endParaRPr lang="en-US" sz="2400" dirty="0" smtClean="0">
              <a:cs typeface="B Lotus" pitchFamily="2" charset="-78"/>
            </a:endParaRPr>
          </a:p>
          <a:p>
            <a:pPr algn="r" rtl="1">
              <a:lnSpc>
                <a:spcPct val="160000"/>
              </a:lnSpc>
              <a:buFontTx/>
              <a:buBlip>
                <a:blip r:embed="rId2"/>
              </a:buBlip>
              <a:defRPr/>
            </a:pPr>
            <a:r>
              <a:rPr lang="fa-IR" sz="2400" dirty="0" smtClean="0">
                <a:cs typeface="B Lotus" pitchFamily="2" charset="-78"/>
              </a:rPr>
              <a:t>اشتباه ديگري که ممکن است رخ دهد اين است که فرض صفر را در شرايطي که مردود است بپذيريم، اين خطا را خطاي نوع 2 </a:t>
            </a:r>
            <a:r>
              <a:rPr lang="en-US" sz="2400" i="1" dirty="0" smtClean="0">
                <a:cs typeface="B Lotus" pitchFamily="2" charset="-78"/>
              </a:rPr>
              <a:t>(Type ΙΙ)</a:t>
            </a:r>
            <a:r>
              <a:rPr lang="fa-IR" sz="2400" dirty="0" smtClean="0">
                <a:cs typeface="B Lotus" pitchFamily="2" charset="-78"/>
              </a:rPr>
              <a:t> يا خطاي β مي‌ناميم.</a:t>
            </a:r>
            <a:endParaRPr lang="en-US" sz="2400" dirty="0" smtClean="0">
              <a:cs typeface="B Lotus" pitchFamily="2" charset="-78"/>
            </a:endParaRPr>
          </a:p>
        </p:txBody>
      </p:sp>
      <p:sp>
        <p:nvSpPr>
          <p:cNvPr id="4" name="Rectangle 3"/>
          <p:cNvSpPr/>
          <p:nvPr/>
        </p:nvSpPr>
        <p:spPr>
          <a:xfrm>
            <a:off x="2638996" y="606272"/>
            <a:ext cx="4330032" cy="707886"/>
          </a:xfrm>
          <a:prstGeom prst="rect">
            <a:avLst/>
          </a:prstGeom>
          <a:noFill/>
        </p:spPr>
        <p:txBody>
          <a:bodyPr wrap="none">
            <a:spAutoFit/>
          </a:bodyPr>
          <a:lstStyle/>
          <a:p>
            <a:pPr algn="ctr" rtl="1">
              <a:defRPr/>
            </a:pPr>
            <a:r>
              <a:rPr lang="fa-IR" sz="4000" dirty="0">
                <a:ln w="1905"/>
                <a:solidFill>
                  <a:srgbClr val="33CC33"/>
                </a:solidFill>
                <a:effectLst>
                  <a:innerShdw blurRad="69850" dist="43180" dir="5400000">
                    <a:srgbClr val="000000">
                      <a:alpha val="65000"/>
                    </a:srgbClr>
                  </a:innerShdw>
                </a:effectLst>
                <a:cs typeface="Titr" pitchFamily="2" charset="-78"/>
              </a:rPr>
              <a:t>خطاهاي آزمون اهميت</a:t>
            </a:r>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050854" y="2374900"/>
          <a:ext cx="7332734" cy="2560320"/>
        </p:xfrm>
        <a:graphic>
          <a:graphicData uri="http://schemas.openxmlformats.org/drawingml/2006/table">
            <a:tbl>
              <a:tblPr rtl="1"/>
              <a:tblGrid>
                <a:gridCol w="1282144">
                  <a:extLst>
                    <a:ext uri="{9D8B030D-6E8A-4147-A177-3AD203B41FA5}">
                      <a16:colId xmlns:a16="http://schemas.microsoft.com/office/drawing/2014/main" val="20000"/>
                    </a:ext>
                  </a:extLst>
                </a:gridCol>
                <a:gridCol w="1909598">
                  <a:extLst>
                    <a:ext uri="{9D8B030D-6E8A-4147-A177-3AD203B41FA5}">
                      <a16:colId xmlns:a16="http://schemas.microsoft.com/office/drawing/2014/main" val="20001"/>
                    </a:ext>
                  </a:extLst>
                </a:gridCol>
                <a:gridCol w="2307808">
                  <a:extLst>
                    <a:ext uri="{9D8B030D-6E8A-4147-A177-3AD203B41FA5}">
                      <a16:colId xmlns:a16="http://schemas.microsoft.com/office/drawing/2014/main" val="20002"/>
                    </a:ext>
                  </a:extLst>
                </a:gridCol>
                <a:gridCol w="1833184">
                  <a:extLst>
                    <a:ext uri="{9D8B030D-6E8A-4147-A177-3AD203B41FA5}">
                      <a16:colId xmlns:a16="http://schemas.microsoft.com/office/drawing/2014/main" val="20003"/>
                    </a:ext>
                  </a:extLst>
                </a:gridCol>
              </a:tblGrid>
              <a:tr h="640080">
                <a:tc rowSpan="2">
                  <a:txBody>
                    <a:bodyPr/>
                    <a:lstStyle/>
                    <a:p>
                      <a:pPr algn="ctr" rtl="1">
                        <a:lnSpc>
                          <a:spcPct val="115000"/>
                        </a:lnSpc>
                        <a:spcAft>
                          <a:spcPts val="0"/>
                        </a:spcAft>
                      </a:pPr>
                      <a:endParaRPr lang="fa-IR" sz="2000" dirty="0">
                        <a:solidFill>
                          <a:schemeClr val="tx1">
                            <a:lumMod val="50000"/>
                          </a:schemeClr>
                        </a:solidFill>
                        <a:latin typeface="Times New Roman"/>
                        <a:ea typeface="Times New Roman"/>
                        <a:cs typeface="Lotus"/>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algn="ctr" rtl="1">
                        <a:lnSpc>
                          <a:spcPct val="115000"/>
                        </a:lnSpc>
                        <a:spcAft>
                          <a:spcPts val="0"/>
                        </a:spcAft>
                      </a:pPr>
                      <a:endParaRPr lang="fa-IR" sz="2000">
                        <a:solidFill>
                          <a:schemeClr val="tx1">
                            <a:lumMod val="50000"/>
                          </a:schemeClr>
                        </a:solidFill>
                        <a:latin typeface="Times New Roman"/>
                        <a:ea typeface="Times New Roman"/>
                        <a:cs typeface="Lotus"/>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fa-IR" sz="2000" dirty="0">
                          <a:solidFill>
                            <a:schemeClr val="tx1">
                              <a:lumMod val="50000"/>
                            </a:schemeClr>
                          </a:solidFill>
                          <a:latin typeface="Times New Roman"/>
                          <a:ea typeface="Times New Roman"/>
                          <a:cs typeface="Lotus"/>
                        </a:rPr>
                        <a:t>وضعيت موجود</a:t>
                      </a:r>
                      <a:endParaRPr lang="en-US" sz="2000" dirty="0">
                        <a:solidFill>
                          <a:schemeClr val="tx1">
                            <a:lumMod val="50000"/>
                          </a:schemeClr>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extLst>
                  <a:ext uri="{0D108BD9-81ED-4DB2-BD59-A6C34878D82A}">
                    <a16:rowId xmlns:a16="http://schemas.microsoft.com/office/drawing/2014/main" val="10000"/>
                  </a:ext>
                </a:extLst>
              </a:tr>
              <a:tr h="640080">
                <a:tc vMerge="1">
                  <a:txBody>
                    <a:bodyPr/>
                    <a:lstStyle/>
                    <a:p>
                      <a:pPr rtl="1"/>
                      <a:endParaRPr lang="fa-IR"/>
                    </a:p>
                  </a:txBody>
                  <a:tcPr/>
                </a:tc>
                <a:tc vMerge="1">
                  <a:txBody>
                    <a:bodyPr/>
                    <a:lstStyle/>
                    <a:p>
                      <a:pPr rtl="1"/>
                      <a:endParaRPr lang="fa-IR"/>
                    </a:p>
                  </a:txBody>
                  <a:tcPr/>
                </a:tc>
                <a:tc>
                  <a:txBody>
                    <a:bodyPr/>
                    <a:lstStyle/>
                    <a:p>
                      <a:pPr algn="ctr" rtl="1">
                        <a:lnSpc>
                          <a:spcPct val="115000"/>
                        </a:lnSpc>
                        <a:spcAft>
                          <a:spcPts val="0"/>
                        </a:spcAft>
                      </a:pPr>
                      <a:r>
                        <a:rPr lang="en-US" sz="2000" i="1" dirty="0">
                          <a:solidFill>
                            <a:schemeClr val="tx1">
                              <a:lumMod val="50000"/>
                            </a:schemeClr>
                          </a:solidFill>
                          <a:latin typeface="Times New Roman"/>
                          <a:ea typeface="Times New Roman"/>
                          <a:cs typeface="Lotus"/>
                        </a:rPr>
                        <a:t>H0</a:t>
                      </a:r>
                      <a:r>
                        <a:rPr lang="fa-IR" sz="2000" dirty="0">
                          <a:solidFill>
                            <a:schemeClr val="tx1">
                              <a:lumMod val="50000"/>
                            </a:schemeClr>
                          </a:solidFill>
                          <a:latin typeface="Times New Roman"/>
                          <a:ea typeface="Times New Roman"/>
                          <a:cs typeface="Lotus"/>
                        </a:rPr>
                        <a:t> درست است</a:t>
                      </a:r>
                      <a:endParaRPr lang="en-US" sz="2000" dirty="0">
                        <a:solidFill>
                          <a:schemeClr val="tx1">
                            <a:lumMod val="50000"/>
                          </a:schemeClr>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i="1" dirty="0">
                          <a:solidFill>
                            <a:schemeClr val="tx1">
                              <a:lumMod val="50000"/>
                            </a:schemeClr>
                          </a:solidFill>
                          <a:latin typeface="Times New Roman"/>
                          <a:ea typeface="Times New Roman"/>
                          <a:cs typeface="Lotus"/>
                        </a:rPr>
                        <a:t>H0</a:t>
                      </a:r>
                      <a:r>
                        <a:rPr lang="fa-IR" sz="2000" dirty="0">
                          <a:solidFill>
                            <a:schemeClr val="tx1">
                              <a:lumMod val="50000"/>
                            </a:schemeClr>
                          </a:solidFill>
                          <a:latin typeface="Times New Roman"/>
                          <a:ea typeface="Times New Roman"/>
                          <a:cs typeface="Lotus"/>
                        </a:rPr>
                        <a:t> اشتباه است</a:t>
                      </a:r>
                      <a:endParaRPr lang="en-US" sz="2000" dirty="0">
                        <a:solidFill>
                          <a:schemeClr val="tx1">
                            <a:lumMod val="50000"/>
                          </a:schemeClr>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0080">
                <a:tc rowSpan="2">
                  <a:txBody>
                    <a:bodyPr/>
                    <a:lstStyle/>
                    <a:p>
                      <a:pPr algn="ctr" rtl="1">
                        <a:lnSpc>
                          <a:spcPct val="115000"/>
                        </a:lnSpc>
                        <a:spcAft>
                          <a:spcPts val="0"/>
                        </a:spcAft>
                      </a:pPr>
                      <a:r>
                        <a:rPr lang="fa-IR" sz="2000" dirty="0">
                          <a:solidFill>
                            <a:schemeClr val="tx1">
                              <a:lumMod val="50000"/>
                            </a:schemeClr>
                          </a:solidFill>
                          <a:latin typeface="Times New Roman"/>
                          <a:ea typeface="Times New Roman"/>
                          <a:cs typeface="Lotus"/>
                        </a:rPr>
                        <a:t>نتيجه‌گيري</a:t>
                      </a:r>
                      <a:endParaRPr lang="en-US" sz="2000" dirty="0">
                        <a:solidFill>
                          <a:schemeClr val="tx1">
                            <a:lumMod val="50000"/>
                          </a:schemeClr>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i="1" dirty="0">
                          <a:solidFill>
                            <a:schemeClr val="tx1">
                              <a:lumMod val="50000"/>
                            </a:schemeClr>
                          </a:solidFill>
                          <a:latin typeface="Times New Roman"/>
                          <a:ea typeface="Times New Roman"/>
                          <a:cs typeface="Lotus"/>
                        </a:rPr>
                        <a:t>H0</a:t>
                      </a:r>
                      <a:r>
                        <a:rPr lang="fa-IR" sz="2000" dirty="0">
                          <a:solidFill>
                            <a:schemeClr val="tx1">
                              <a:lumMod val="50000"/>
                            </a:schemeClr>
                          </a:solidFill>
                          <a:latin typeface="Times New Roman"/>
                          <a:ea typeface="Times New Roman"/>
                          <a:cs typeface="Lotus"/>
                        </a:rPr>
                        <a:t> رد نمي‌شود</a:t>
                      </a:r>
                      <a:endParaRPr lang="en-US" sz="2000" dirty="0">
                        <a:solidFill>
                          <a:schemeClr val="tx1">
                            <a:lumMod val="50000"/>
                          </a:schemeClr>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dirty="0">
                          <a:solidFill>
                            <a:schemeClr val="tx1">
                              <a:lumMod val="50000"/>
                            </a:schemeClr>
                          </a:solidFill>
                          <a:latin typeface="Times New Roman"/>
                          <a:ea typeface="Times New Roman"/>
                          <a:cs typeface="Lotus"/>
                        </a:rPr>
                        <a:t>تصميم‌ درست</a:t>
                      </a:r>
                      <a:endParaRPr lang="en-US" sz="2000" dirty="0">
                        <a:solidFill>
                          <a:schemeClr val="tx1">
                            <a:lumMod val="50000"/>
                          </a:schemeClr>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a:solidFill>
                            <a:schemeClr val="tx1">
                              <a:lumMod val="50000"/>
                            </a:schemeClr>
                          </a:solidFill>
                          <a:latin typeface="Times New Roman"/>
                          <a:ea typeface="Times New Roman"/>
                          <a:cs typeface="Lotus"/>
                        </a:rPr>
                        <a:t>خطاي </a:t>
                      </a:r>
                      <a:r>
                        <a:rPr lang="en-US" sz="2000" i="1">
                          <a:solidFill>
                            <a:schemeClr val="tx1">
                              <a:lumMod val="50000"/>
                            </a:schemeClr>
                          </a:solidFill>
                          <a:latin typeface="Times New Roman"/>
                          <a:ea typeface="Times New Roman"/>
                          <a:cs typeface="Lotus"/>
                        </a:rPr>
                        <a:t>Type ΙΙ</a:t>
                      </a:r>
                      <a:r>
                        <a:rPr lang="fa-IR" sz="2000">
                          <a:solidFill>
                            <a:schemeClr val="tx1">
                              <a:lumMod val="50000"/>
                            </a:schemeClr>
                          </a:solidFill>
                          <a:latin typeface="Times New Roman"/>
                          <a:ea typeface="Times New Roman"/>
                          <a:cs typeface="Lotus"/>
                        </a:rPr>
                        <a:t> يا β</a:t>
                      </a:r>
                      <a:endParaRPr lang="en-US" sz="2000">
                        <a:solidFill>
                          <a:schemeClr val="tx1">
                            <a:lumMod val="50000"/>
                          </a:schemeClr>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0080">
                <a:tc vMerge="1">
                  <a:txBody>
                    <a:bodyPr/>
                    <a:lstStyle/>
                    <a:p>
                      <a:pPr rtl="1"/>
                      <a:endParaRPr lang="fa-IR"/>
                    </a:p>
                  </a:txBody>
                  <a:tcPr/>
                </a:tc>
                <a:tc>
                  <a:txBody>
                    <a:bodyPr/>
                    <a:lstStyle/>
                    <a:p>
                      <a:pPr algn="ctr" rtl="1">
                        <a:lnSpc>
                          <a:spcPct val="115000"/>
                        </a:lnSpc>
                        <a:spcAft>
                          <a:spcPts val="0"/>
                        </a:spcAft>
                      </a:pPr>
                      <a:r>
                        <a:rPr lang="en-US" sz="2000" i="1" dirty="0">
                          <a:solidFill>
                            <a:schemeClr val="tx1">
                              <a:lumMod val="50000"/>
                            </a:schemeClr>
                          </a:solidFill>
                          <a:latin typeface="Times New Roman"/>
                          <a:ea typeface="Times New Roman"/>
                          <a:cs typeface="Lotus"/>
                        </a:rPr>
                        <a:t>H0</a:t>
                      </a:r>
                      <a:r>
                        <a:rPr lang="fa-IR" sz="2000" dirty="0">
                          <a:solidFill>
                            <a:schemeClr val="tx1">
                              <a:lumMod val="50000"/>
                            </a:schemeClr>
                          </a:solidFill>
                          <a:latin typeface="Times New Roman"/>
                          <a:ea typeface="Times New Roman"/>
                          <a:cs typeface="Lotus"/>
                        </a:rPr>
                        <a:t> رد مي‌شود</a:t>
                      </a:r>
                      <a:endParaRPr lang="en-US" sz="2000" dirty="0">
                        <a:solidFill>
                          <a:schemeClr val="tx1">
                            <a:lumMod val="50000"/>
                          </a:schemeClr>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dirty="0">
                          <a:solidFill>
                            <a:schemeClr val="tx1">
                              <a:lumMod val="50000"/>
                            </a:schemeClr>
                          </a:solidFill>
                          <a:latin typeface="Times New Roman"/>
                          <a:ea typeface="Times New Roman"/>
                          <a:cs typeface="Lotus"/>
                        </a:rPr>
                        <a:t>خطاي </a:t>
                      </a:r>
                      <a:r>
                        <a:rPr lang="en-US" sz="2000" i="1" dirty="0">
                          <a:solidFill>
                            <a:schemeClr val="tx1">
                              <a:lumMod val="50000"/>
                            </a:schemeClr>
                          </a:solidFill>
                          <a:latin typeface="Times New Roman"/>
                          <a:ea typeface="Times New Roman"/>
                          <a:cs typeface="Lotus"/>
                        </a:rPr>
                        <a:t>Type Ι</a:t>
                      </a:r>
                      <a:r>
                        <a:rPr lang="fa-IR" sz="2000" dirty="0">
                          <a:solidFill>
                            <a:schemeClr val="tx1">
                              <a:lumMod val="50000"/>
                            </a:schemeClr>
                          </a:solidFill>
                          <a:latin typeface="Times New Roman"/>
                          <a:ea typeface="Times New Roman"/>
                          <a:cs typeface="Lotus"/>
                        </a:rPr>
                        <a:t> يا α</a:t>
                      </a:r>
                      <a:endParaRPr lang="en-US" sz="2000" dirty="0">
                        <a:solidFill>
                          <a:schemeClr val="tx1">
                            <a:lumMod val="50000"/>
                          </a:schemeClr>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dirty="0">
                          <a:solidFill>
                            <a:schemeClr val="tx1">
                              <a:lumMod val="50000"/>
                            </a:schemeClr>
                          </a:solidFill>
                          <a:latin typeface="Times New Roman"/>
                          <a:ea typeface="Times New Roman"/>
                          <a:cs typeface="Lotus"/>
                        </a:rPr>
                        <a:t>تصميم‌ درست</a:t>
                      </a:r>
                      <a:endParaRPr lang="en-US" sz="2000" dirty="0">
                        <a:solidFill>
                          <a:schemeClr val="tx1">
                            <a:lumMod val="50000"/>
                          </a:schemeClr>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Rectangle 4"/>
          <p:cNvSpPr/>
          <p:nvPr/>
        </p:nvSpPr>
        <p:spPr>
          <a:xfrm>
            <a:off x="2638996" y="606272"/>
            <a:ext cx="4330032" cy="707886"/>
          </a:xfrm>
          <a:prstGeom prst="rect">
            <a:avLst/>
          </a:prstGeom>
          <a:noFill/>
        </p:spPr>
        <p:txBody>
          <a:bodyPr wrap="none">
            <a:spAutoFit/>
          </a:bodyPr>
          <a:lstStyle/>
          <a:p>
            <a:pPr algn="ctr" rtl="1">
              <a:defRPr/>
            </a:pPr>
            <a:r>
              <a:rPr lang="fa-IR" sz="4000" dirty="0">
                <a:ln w="1905"/>
                <a:solidFill>
                  <a:srgbClr val="33CC33"/>
                </a:solidFill>
                <a:effectLst>
                  <a:innerShdw blurRad="69850" dist="43180" dir="5400000">
                    <a:srgbClr val="000000">
                      <a:alpha val="65000"/>
                    </a:srgbClr>
                  </a:innerShdw>
                </a:effectLst>
                <a:cs typeface="Titr" pitchFamily="2" charset="-78"/>
              </a:rPr>
              <a:t>خطاهاي آزمون اهميت</a:t>
            </a:r>
          </a:p>
        </p:txBody>
      </p:sp>
    </p:spTree>
  </p:cSld>
  <p:clrMapOvr>
    <a:masterClrMapping/>
  </p:clrMapOvr>
  <p:transition spd="slow">
    <p:pull dir="rd"/>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8995" name="Rectangle 3"/>
          <p:cNvSpPr>
            <a:spLocks noGrp="1" noChangeArrowheads="1"/>
          </p:cNvSpPr>
          <p:nvPr>
            <p:ph idx="1"/>
          </p:nvPr>
        </p:nvSpPr>
        <p:spPr>
          <a:xfrm>
            <a:off x="467544" y="2132856"/>
            <a:ext cx="8430394" cy="4063157"/>
          </a:xfrm>
        </p:spPr>
        <p:txBody>
          <a:bodyPr>
            <a:normAutofit/>
          </a:bodyPr>
          <a:lstStyle/>
          <a:p>
            <a:pPr algn="r" rtl="1">
              <a:spcAft>
                <a:spcPts val="1800"/>
              </a:spcAft>
              <a:buFontTx/>
              <a:buBlip>
                <a:blip r:embed="rId2"/>
              </a:buBlip>
              <a:defRPr/>
            </a:pPr>
            <a:r>
              <a:rPr lang="ar-SA" dirty="0" smtClean="0">
                <a:latin typeface="Calibri" pitchFamily="34" charset="0"/>
                <a:cs typeface="B Lotus" pitchFamily="2" charset="-78"/>
              </a:rPr>
              <a:t>مقايسه سه يا تعدادي بيشتر از مجموعه داده‌ها با استفاده از يک روش آماري بسيار قدرتمند به نام </a:t>
            </a:r>
            <a:r>
              <a:rPr lang="en-US" dirty="0" smtClean="0">
                <a:latin typeface="Calibri" pitchFamily="34" charset="0"/>
                <a:cs typeface="B Lotus" pitchFamily="2" charset="-78"/>
              </a:rPr>
              <a:t>ANOVA</a:t>
            </a:r>
            <a:r>
              <a:rPr lang="ar-SA" dirty="0" smtClean="0">
                <a:latin typeface="Calibri" pitchFamily="34" charset="0"/>
                <a:cs typeface="B Lotus" pitchFamily="2" charset="-78"/>
              </a:rPr>
              <a:t> انجام مي‌شود. همانطور که از نام اين روش مشخص مي‌شود، اين روش مولفه‌هاي واريانس را از هم تفکيک نموده و اهميت آنها را مشخص مي‌نمايد. در اين روش به جاي انحراف استاندارد از واريانس استفاده مي‌نماييم.</a:t>
            </a:r>
            <a:endParaRPr lang="en-US" dirty="0" smtClean="0">
              <a:latin typeface="Calibri" pitchFamily="34" charset="0"/>
              <a:cs typeface="B Lotus" pitchFamily="2" charset="-78"/>
            </a:endParaRPr>
          </a:p>
          <a:p>
            <a:pPr algn="r" rtl="1">
              <a:spcAft>
                <a:spcPts val="1800"/>
              </a:spcAft>
              <a:buFontTx/>
              <a:buBlip>
                <a:blip r:embed="rId2"/>
              </a:buBlip>
              <a:defRPr/>
            </a:pPr>
            <a:r>
              <a:rPr lang="ar-SA" dirty="0" smtClean="0">
                <a:latin typeface="Calibri" pitchFamily="34" charset="0"/>
                <a:cs typeface="B Lotus" pitchFamily="2" charset="-78"/>
              </a:rPr>
              <a:t>اگر تنها يک منبع نوسانات وجود داشته باشد، محاسبات </a:t>
            </a:r>
            <a:r>
              <a:rPr lang="en-US" dirty="0" smtClean="0">
                <a:latin typeface="Calibri" pitchFamily="34" charset="0"/>
                <a:cs typeface="B Lotus" pitchFamily="2" charset="-78"/>
              </a:rPr>
              <a:t>ANOVA</a:t>
            </a:r>
            <a:r>
              <a:rPr lang="ar-SA" dirty="0" smtClean="0">
                <a:latin typeface="Calibri" pitchFamily="34" charset="0"/>
                <a:cs typeface="B Lotus" pitchFamily="2" charset="-78"/>
              </a:rPr>
              <a:t> يک طرفه مناسب است. اگر دو منبع اضافي نوسانات وجود داشته باشد </a:t>
            </a:r>
            <a:r>
              <a:rPr lang="en-US" dirty="0" smtClean="0">
                <a:latin typeface="Calibri" pitchFamily="34" charset="0"/>
                <a:cs typeface="B Lotus" pitchFamily="2" charset="-78"/>
              </a:rPr>
              <a:t>ANOVA</a:t>
            </a:r>
            <a:r>
              <a:rPr lang="ar-SA" dirty="0" smtClean="0">
                <a:latin typeface="Calibri" pitchFamily="34" charset="0"/>
                <a:cs typeface="B Lotus" pitchFamily="2" charset="-78"/>
              </a:rPr>
              <a:t> دوطرفه مناسب است.</a:t>
            </a:r>
            <a:endParaRPr lang="en-US" dirty="0">
              <a:latin typeface="Calibri" pitchFamily="34" charset="0"/>
              <a:cs typeface="B Lotus" pitchFamily="2" charset="-78"/>
            </a:endParaRPr>
          </a:p>
        </p:txBody>
      </p:sp>
      <p:sp>
        <p:nvSpPr>
          <p:cNvPr id="6" name="Rectangle 5"/>
          <p:cNvSpPr/>
          <p:nvPr/>
        </p:nvSpPr>
        <p:spPr>
          <a:xfrm>
            <a:off x="3886688" y="306021"/>
            <a:ext cx="4659298" cy="553998"/>
          </a:xfrm>
          <a:prstGeom prst="rect">
            <a:avLst/>
          </a:prstGeom>
          <a:noFill/>
        </p:spPr>
        <p:txBody>
          <a:bodyPr>
            <a:spAutoFit/>
          </a:bodyPr>
          <a:lstStyle/>
          <a:p>
            <a:pPr algn="ctr">
              <a:defRPr/>
            </a:pPr>
            <a:r>
              <a:rPr lang="fa-IR" sz="3000" kern="10" spc="50" dirty="0">
                <a:ln w="12700" cmpd="sng">
                  <a:solidFill>
                    <a:schemeClr val="bg2">
                      <a:lumMod val="50000"/>
                    </a:schemeClr>
                  </a:solidFill>
                  <a:prstDash val="solid"/>
                </a:ln>
                <a:solidFill>
                  <a:srgbClr val="FF33CC"/>
                </a:solidFill>
                <a:effectLst>
                  <a:glow rad="53100">
                    <a:schemeClr val="accent6">
                      <a:satMod val="180000"/>
                      <a:alpha val="30000"/>
                    </a:schemeClr>
                  </a:glow>
                </a:effectLst>
                <a:cs typeface="Titr"/>
              </a:rPr>
              <a:t>تجزيه و تحليل واريانس </a:t>
            </a:r>
            <a:endParaRPr lang="fa-IR" sz="3000" spc="50" dirty="0">
              <a:ln w="12700" cmpd="sng">
                <a:solidFill>
                  <a:schemeClr val="bg2">
                    <a:lumMod val="50000"/>
                  </a:schemeClr>
                </a:solidFill>
                <a:prstDash val="solid"/>
              </a:ln>
              <a:solidFill>
                <a:srgbClr val="FF33CC"/>
              </a:solidFill>
              <a:effectLst>
                <a:glow rad="53100">
                  <a:schemeClr val="accent6">
                    <a:satMod val="180000"/>
                    <a:alpha val="30000"/>
                  </a:schemeClr>
                </a:glow>
              </a:effectLst>
            </a:endParaRPr>
          </a:p>
        </p:txBody>
      </p:sp>
      <p:sp>
        <p:nvSpPr>
          <p:cNvPr id="7" name="Rectangle 6"/>
          <p:cNvSpPr/>
          <p:nvPr/>
        </p:nvSpPr>
        <p:spPr>
          <a:xfrm>
            <a:off x="2786050" y="357166"/>
            <a:ext cx="1726620" cy="553998"/>
          </a:xfrm>
          <a:prstGeom prst="rect">
            <a:avLst/>
          </a:prstGeom>
          <a:noFill/>
        </p:spPr>
        <p:txBody>
          <a:bodyPr>
            <a:spAutoFit/>
          </a:bodyPr>
          <a:lstStyle/>
          <a:p>
            <a:pPr algn="ctr">
              <a:defRPr/>
            </a:pPr>
            <a:r>
              <a:rPr lang="en-US" sz="3000" kern="10" spc="50" dirty="0">
                <a:ln w="12700" cmpd="sng">
                  <a:solidFill>
                    <a:schemeClr val="bg2">
                      <a:lumMod val="50000"/>
                    </a:schemeClr>
                  </a:solidFill>
                  <a:prstDash val="solid"/>
                </a:ln>
                <a:solidFill>
                  <a:srgbClr val="FF33CC"/>
                </a:solidFill>
                <a:effectLst>
                  <a:glow rad="53100">
                    <a:schemeClr val="accent6">
                      <a:satMod val="180000"/>
                      <a:alpha val="30000"/>
                    </a:schemeClr>
                  </a:glow>
                </a:effectLst>
                <a:latin typeface="Impact"/>
              </a:rPr>
              <a:t> ANOVA</a:t>
            </a:r>
            <a:endParaRPr lang="fa-IR" sz="3000" spc="50" dirty="0">
              <a:ln w="12700" cmpd="sng">
                <a:solidFill>
                  <a:schemeClr val="bg2">
                    <a:lumMod val="50000"/>
                  </a:schemeClr>
                </a:solidFill>
                <a:prstDash val="solid"/>
              </a:ln>
              <a:solidFill>
                <a:srgbClr val="FF33CC"/>
              </a:solidFill>
              <a:effectLst>
                <a:glow rad="53100">
                  <a:schemeClr val="accent6">
                    <a:satMod val="180000"/>
                    <a:alpha val="30000"/>
                  </a:schemeClr>
                </a:glow>
              </a:effectLst>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68995">
                                            <p:txEl>
                                              <p:pRg st="0" end="0"/>
                                            </p:txEl>
                                          </p:spTgt>
                                        </p:tgtEl>
                                        <p:attrNameLst>
                                          <p:attrName>style.visibility</p:attrName>
                                        </p:attrNameLst>
                                      </p:cBhvr>
                                      <p:to>
                                        <p:strVal val="visible"/>
                                      </p:to>
                                    </p:set>
                                    <p:animEffect transition="in" filter="fade">
                                      <p:cBhvr>
                                        <p:cTn id="7" dur="1000"/>
                                        <p:tgtEl>
                                          <p:spTgt spid="468995">
                                            <p:txEl>
                                              <p:pRg st="0" end="0"/>
                                            </p:txEl>
                                          </p:spTgt>
                                        </p:tgtEl>
                                      </p:cBhvr>
                                    </p:animEffect>
                                    <p:anim calcmode="lin" valueType="num">
                                      <p:cBhvr>
                                        <p:cTn id="8" dur="1000" fill="hold"/>
                                        <p:tgtEl>
                                          <p:spTgt spid="4689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689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68995">
                                            <p:txEl>
                                              <p:pRg st="1" end="1"/>
                                            </p:txEl>
                                          </p:spTgt>
                                        </p:tgtEl>
                                        <p:attrNameLst>
                                          <p:attrName>style.visibility</p:attrName>
                                        </p:attrNameLst>
                                      </p:cBhvr>
                                      <p:to>
                                        <p:strVal val="visible"/>
                                      </p:to>
                                    </p:set>
                                    <p:animEffect transition="in" filter="fade">
                                      <p:cBhvr>
                                        <p:cTn id="14" dur="1000"/>
                                        <p:tgtEl>
                                          <p:spTgt spid="468995">
                                            <p:txEl>
                                              <p:pRg st="1" end="1"/>
                                            </p:txEl>
                                          </p:spTgt>
                                        </p:tgtEl>
                                      </p:cBhvr>
                                    </p:animEffect>
                                    <p:anim calcmode="lin" valueType="num">
                                      <p:cBhvr>
                                        <p:cTn id="15" dur="1000" fill="hold"/>
                                        <p:tgtEl>
                                          <p:spTgt spid="4689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6899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5"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WordArt 5"/>
          <p:cNvSpPr>
            <a:spLocks noChangeArrowheads="1" noChangeShapeType="1" noTextEdit="1"/>
          </p:cNvSpPr>
          <p:nvPr/>
        </p:nvSpPr>
        <p:spPr bwMode="auto">
          <a:xfrm>
            <a:off x="5862638" y="1187450"/>
            <a:ext cx="2011362" cy="6032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99"/>
                </a:solidFill>
                <a:latin typeface="Arial Black"/>
              </a:rPr>
              <a:t>ANOVA</a:t>
            </a:r>
            <a:endParaRPr lang="fa-IR" sz="3600" kern="10">
              <a:ln w="9525">
                <a:solidFill>
                  <a:srgbClr val="000000"/>
                </a:solidFill>
                <a:round/>
                <a:headEnd/>
                <a:tailEnd/>
              </a:ln>
              <a:solidFill>
                <a:srgbClr val="000099"/>
              </a:solidFill>
              <a:latin typeface="Arial Black"/>
            </a:endParaRPr>
          </a:p>
        </p:txBody>
      </p:sp>
      <p:sp>
        <p:nvSpPr>
          <p:cNvPr id="235523" name="WordArt 6"/>
          <p:cNvSpPr>
            <a:spLocks noChangeArrowheads="1" noChangeShapeType="1" noTextEdit="1"/>
          </p:cNvSpPr>
          <p:nvPr/>
        </p:nvSpPr>
        <p:spPr bwMode="auto">
          <a:xfrm>
            <a:off x="3808413" y="1133475"/>
            <a:ext cx="1841500" cy="654050"/>
          </a:xfrm>
          <a:prstGeom prst="rect">
            <a:avLst/>
          </a:prstGeom>
        </p:spPr>
        <p:txBody>
          <a:bodyPr wrap="none" fromWordArt="1">
            <a:prstTxWarp prst="textPlain">
              <a:avLst>
                <a:gd name="adj" fmla="val 50000"/>
              </a:avLst>
            </a:prstTxWarp>
          </a:bodyPr>
          <a:lstStyle/>
          <a:p>
            <a:pPr algn="ctr" rtl="1"/>
            <a:r>
              <a:rPr lang="fa-IR" sz="3600" kern="10">
                <a:ln w="9525">
                  <a:solidFill>
                    <a:srgbClr val="000000"/>
                  </a:solidFill>
                  <a:round/>
                  <a:headEnd/>
                  <a:tailEnd/>
                </a:ln>
                <a:solidFill>
                  <a:srgbClr val="000099"/>
                </a:solidFill>
                <a:latin typeface="Titr"/>
              </a:rPr>
              <a:t>يک طرفه</a:t>
            </a:r>
          </a:p>
        </p:txBody>
      </p:sp>
      <p:sp>
        <p:nvSpPr>
          <p:cNvPr id="235524" name="WordArt 7"/>
          <p:cNvSpPr>
            <a:spLocks noChangeArrowheads="1" noChangeShapeType="1" noTextEdit="1"/>
          </p:cNvSpPr>
          <p:nvPr/>
        </p:nvSpPr>
        <p:spPr bwMode="auto">
          <a:xfrm>
            <a:off x="1069975" y="3144838"/>
            <a:ext cx="4538663" cy="74453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99"/>
                </a:solidFill>
                <a:latin typeface="Arial Black"/>
              </a:rPr>
              <a:t>One-way ANOVA</a:t>
            </a:r>
            <a:endParaRPr lang="fa-IR" sz="3600" kern="10">
              <a:ln w="9525">
                <a:solidFill>
                  <a:srgbClr val="000000"/>
                </a:solidFill>
                <a:round/>
                <a:headEnd/>
                <a:tailEnd/>
              </a:ln>
              <a:solidFill>
                <a:srgbClr val="000099"/>
              </a:solidFill>
              <a:latin typeface="Arial Black"/>
            </a:endParaRPr>
          </a:p>
        </p:txBody>
      </p:sp>
    </p:spTree>
  </p:cSld>
  <p:clrMapOvr>
    <a:masterClrMapping/>
  </p:clrMapOvr>
  <p:transition spd="med">
    <p:wipe dir="u"/>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3091" name="Rectangle 3"/>
          <p:cNvSpPr>
            <a:spLocks noGrp="1" noChangeArrowheads="1"/>
          </p:cNvSpPr>
          <p:nvPr>
            <p:ph idx="1"/>
          </p:nvPr>
        </p:nvSpPr>
        <p:spPr>
          <a:xfrm>
            <a:off x="1371600" y="1916832"/>
            <a:ext cx="7467600" cy="4366493"/>
          </a:xfrm>
        </p:spPr>
        <p:txBody>
          <a:bodyPr>
            <a:normAutofit/>
          </a:bodyPr>
          <a:lstStyle/>
          <a:p>
            <a:pPr marL="273050" indent="14288" eaLnBrk="1" fontAlgn="auto" hangingPunct="1">
              <a:lnSpc>
                <a:spcPct val="200000"/>
              </a:lnSpc>
              <a:spcAft>
                <a:spcPts val="0"/>
              </a:spcAft>
              <a:buFontTx/>
              <a:buNone/>
              <a:defRPr/>
            </a:pPr>
            <a:r>
              <a:rPr lang="en-US" sz="2400" dirty="0" smtClean="0">
                <a:cs typeface="B Lotus" pitchFamily="2" charset="-78"/>
              </a:rPr>
              <a:t> </a:t>
            </a:r>
            <a:r>
              <a:rPr lang="ar-SA" sz="2400" dirty="0" smtClean="0">
                <a:cs typeface="B Lotus" pitchFamily="2" charset="-78"/>
              </a:rPr>
              <a:t>يک نمونه از ميوه‌ها به منظور تعيين ميزان سموم با روش کروماتوگرافي مايع آناليز شده است. ولي از چهار روش مختلف استفاده شده است. غلظت در هر مورد سه بار اندازه‌گيري شده است. نتايج به شرح زير مي‌باشند.</a:t>
            </a:r>
            <a:endParaRPr lang="en-US" sz="2400" dirty="0" smtClean="0">
              <a:cs typeface="B Lotus" pitchFamily="2" charset="-78"/>
            </a:endParaRPr>
          </a:p>
        </p:txBody>
      </p:sp>
      <p:sp>
        <p:nvSpPr>
          <p:cNvPr id="5" name="Rectangle 4"/>
          <p:cNvSpPr/>
          <p:nvPr/>
        </p:nvSpPr>
        <p:spPr>
          <a:xfrm>
            <a:off x="3755622" y="292374"/>
            <a:ext cx="1277915" cy="923330"/>
          </a:xfrm>
          <a:prstGeom prst="rect">
            <a:avLst/>
          </a:prstGeom>
          <a:noFill/>
        </p:spPr>
        <p:txBody>
          <a:bodyPr wrap="none">
            <a:spAutoFit/>
          </a:bodyPr>
          <a:lstStyle/>
          <a:p>
            <a:pPr algn="ctr">
              <a:defRPr/>
            </a:pPr>
            <a:r>
              <a:rPr lang="fa-IR" sz="5400" kern="10" dirty="0">
                <a:ln w="1905">
                  <a:solidFill>
                    <a:schemeClr val="bg2">
                      <a:lumMod val="50000"/>
                    </a:schemeClr>
                  </a:solidFill>
                </a:ln>
                <a:solidFill>
                  <a:srgbClr val="CCFF99"/>
                </a:solidFill>
                <a:effectLst>
                  <a:innerShdw blurRad="69850" dist="43180" dir="5400000">
                    <a:srgbClr val="000000">
                      <a:alpha val="65000"/>
                    </a:srgbClr>
                  </a:innerShdw>
                </a:effectLst>
                <a:cs typeface="Titr Mazar"/>
              </a:rPr>
              <a:t>مثال</a:t>
            </a:r>
            <a:endParaRPr lang="fa-IR" sz="5400" dirty="0">
              <a:ln w="1905">
                <a:solidFill>
                  <a:schemeClr val="bg2">
                    <a:lumMod val="50000"/>
                  </a:schemeClr>
                </a:solidFill>
              </a:ln>
              <a:solidFill>
                <a:srgbClr val="CCFF99"/>
              </a:solidFill>
              <a:effectLst>
                <a:innerShdw blurRad="69850" dist="43180" dir="5400000">
                  <a:srgbClr val="000000">
                    <a:alpha val="65000"/>
                  </a:srgbClr>
                </a:innerShdw>
              </a:effectLs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73091">
                                            <p:txEl>
                                              <p:pRg st="0" end="0"/>
                                            </p:txEl>
                                          </p:spTgt>
                                        </p:tgtEl>
                                        <p:attrNameLst>
                                          <p:attrName>style.visibility</p:attrName>
                                        </p:attrNameLst>
                                      </p:cBhvr>
                                      <p:to>
                                        <p:strVal val="visible"/>
                                      </p:to>
                                    </p:set>
                                    <p:animEffect transition="in" filter="fade">
                                      <p:cBhvr>
                                        <p:cTn id="7" dur="1000"/>
                                        <p:tgtEl>
                                          <p:spTgt spid="473091">
                                            <p:txEl>
                                              <p:pRg st="0" end="0"/>
                                            </p:txEl>
                                          </p:spTgt>
                                        </p:tgtEl>
                                      </p:cBhvr>
                                    </p:animEffect>
                                    <p:anim calcmode="lin" valueType="num">
                                      <p:cBhvr>
                                        <p:cTn id="8" dur="1000" fill="hold"/>
                                        <p:tgtEl>
                                          <p:spTgt spid="4730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7309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idx="1"/>
          </p:nvPr>
        </p:nvSpPr>
        <p:spPr>
          <a:xfrm>
            <a:off x="1763687" y="2060848"/>
            <a:ext cx="6919937" cy="3528392"/>
          </a:xfrm>
        </p:spPr>
        <p:txBody>
          <a:bodyPr>
            <a:normAutofit fontScale="92500" lnSpcReduction="20000"/>
          </a:bodyPr>
          <a:lstStyle/>
          <a:p>
            <a:pPr algn="r" rtl="1" eaLnBrk="1" hangingPunct="1">
              <a:buFontTx/>
              <a:buNone/>
              <a:defRPr/>
            </a:pPr>
            <a:r>
              <a:rPr lang="fa-IR" sz="2300" dirty="0" smtClean="0">
                <a:cs typeface="B Lotus" pitchFamily="2" charset="-78"/>
              </a:rPr>
              <a:t>نزديكي ميان نتايج اندازه‌گيري‌هايي كه تحت شرايط تغييريافته اندازه‌گيري روي همان اندازه‌ده انجام مي‌شود.</a:t>
            </a:r>
            <a:endParaRPr lang="en-US" sz="2300" dirty="0" smtClean="0">
              <a:cs typeface="B Lotus" pitchFamily="2" charset="-78"/>
            </a:endParaRPr>
          </a:p>
          <a:p>
            <a:pPr algn="r" rtl="1" eaLnBrk="1" hangingPunct="1">
              <a:defRPr/>
            </a:pPr>
            <a:r>
              <a:rPr lang="ar-SA" sz="2300" dirty="0" smtClean="0">
                <a:cs typeface="B Lotus" pitchFamily="2" charset="-78"/>
              </a:rPr>
              <a:t>تجديدپذيري، دقت تحت شرايط تجديدپذير است.</a:t>
            </a:r>
            <a:endParaRPr lang="en-US" sz="2300" dirty="0" smtClean="0">
              <a:cs typeface="B Lotus" pitchFamily="2" charset="-78"/>
            </a:endParaRPr>
          </a:p>
          <a:p>
            <a:pPr algn="r" rtl="1" eaLnBrk="1" hangingPunct="1">
              <a:defRPr/>
            </a:pPr>
            <a:r>
              <a:rPr lang="ar-SA" sz="2300" dirty="0" smtClean="0">
                <a:cs typeface="B Lotus" pitchFamily="2" charset="-78"/>
              </a:rPr>
              <a:t>شرايط تجديدپذير اندازه‌گيري که شامل:</a:t>
            </a:r>
            <a:endParaRPr lang="en-US" sz="2300" dirty="0" smtClean="0">
              <a:cs typeface="B Lotus" pitchFamily="2" charset="-78"/>
            </a:endParaRPr>
          </a:p>
          <a:p>
            <a:pPr algn="r" rtl="1" eaLnBrk="1" hangingPunct="1">
              <a:buFontTx/>
              <a:buBlip>
                <a:blip r:embed="rId2"/>
              </a:buBlip>
              <a:defRPr/>
            </a:pPr>
            <a:r>
              <a:rPr lang="fa-IR" sz="2300" dirty="0" smtClean="0">
                <a:cs typeface="B Lotus" pitchFamily="2" charset="-78"/>
              </a:rPr>
              <a:t>مکان‌هاي متفاوت</a:t>
            </a:r>
            <a:endParaRPr lang="en-US" sz="2300" dirty="0" smtClean="0">
              <a:cs typeface="B Lotus" pitchFamily="2" charset="-78"/>
            </a:endParaRPr>
          </a:p>
          <a:p>
            <a:pPr algn="r" rtl="1" eaLnBrk="1" hangingPunct="1">
              <a:buFontTx/>
              <a:buBlip>
                <a:blip r:embed="rId2"/>
              </a:buBlip>
              <a:defRPr/>
            </a:pPr>
            <a:r>
              <a:rPr lang="fa-IR" sz="2300" dirty="0" smtClean="0">
                <a:cs typeface="B Lotus" pitchFamily="2" charset="-78"/>
              </a:rPr>
              <a:t>اپراتورهاي متفاوت</a:t>
            </a:r>
            <a:endParaRPr lang="en-US" sz="2300" dirty="0" smtClean="0">
              <a:cs typeface="B Lotus" pitchFamily="2" charset="-78"/>
            </a:endParaRPr>
          </a:p>
          <a:p>
            <a:pPr algn="r" rtl="1" eaLnBrk="1" hangingPunct="1">
              <a:buFontTx/>
              <a:buBlip>
                <a:blip r:embed="rId2"/>
              </a:buBlip>
              <a:defRPr/>
            </a:pPr>
            <a:r>
              <a:rPr lang="fa-IR" sz="2300" dirty="0" smtClean="0">
                <a:cs typeface="B Lotus" pitchFamily="2" charset="-78"/>
              </a:rPr>
              <a:t>و سيستم‌‌هاي اندازه‌گيري متفاوت بوده و اندازه‌گيري‌هاي تکراري روي نمونه‌هاي يکسان يا مشابه انجام مي‌شود</a:t>
            </a:r>
            <a:r>
              <a:rPr lang="ar-SA" sz="2300" dirty="0" smtClean="0">
                <a:cs typeface="B Lotus" pitchFamily="2" charset="-78"/>
              </a:rPr>
              <a:t>.</a:t>
            </a:r>
            <a:endParaRPr lang="en-US" sz="2300" dirty="0" smtClean="0">
              <a:cs typeface="B Lotus" pitchFamily="2" charset="-78"/>
            </a:endParaRPr>
          </a:p>
        </p:txBody>
      </p:sp>
      <p:sp>
        <p:nvSpPr>
          <p:cNvPr id="6" name="Rectangle 5"/>
          <p:cNvSpPr/>
          <p:nvPr/>
        </p:nvSpPr>
        <p:spPr>
          <a:xfrm>
            <a:off x="3244718" y="214290"/>
            <a:ext cx="3005957" cy="754053"/>
          </a:xfrm>
          <a:prstGeom prst="rect">
            <a:avLst/>
          </a:prstGeom>
          <a:noFill/>
        </p:spPr>
        <p:txBody>
          <a:bodyPr>
            <a:spAutoFit/>
          </a:bodyPr>
          <a:lstStyle/>
          <a:p>
            <a:pPr algn="ctr">
              <a:defRPr/>
            </a:pPr>
            <a:r>
              <a:rPr lang="fa-IR" sz="4300" dirty="0">
                <a:ln w="1905"/>
                <a:solidFill>
                  <a:srgbClr val="FF6600"/>
                </a:solidFill>
                <a:effectLst>
                  <a:innerShdw blurRad="69850" dist="43180" dir="5400000">
                    <a:srgbClr val="000000">
                      <a:alpha val="65000"/>
                    </a:srgbClr>
                  </a:innerShdw>
                </a:effectLst>
                <a:cs typeface="Titr" pitchFamily="2" charset="-78"/>
              </a:rPr>
              <a:t>تجديدپذيري</a:t>
            </a:r>
          </a:p>
        </p:txBody>
      </p:sp>
    </p:spTree>
  </p:cSld>
  <p:clrMapOvr>
    <a:masterClrMapping/>
  </p:clrMapOvr>
  <p:transition spd="slow">
    <p:split orient="vert"/>
  </p:transition>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74365" name="Group 253"/>
          <p:cNvGraphicFramePr>
            <a:graphicFrameLocks noGrp="1"/>
          </p:cNvGraphicFramePr>
          <p:nvPr>
            <p:ph type="tbl" idx="1"/>
          </p:nvPr>
        </p:nvGraphicFramePr>
        <p:xfrm>
          <a:off x="1509713" y="1585913"/>
          <a:ext cx="6934200" cy="4114801"/>
        </p:xfrm>
        <a:graphic>
          <a:graphicData uri="http://schemas.openxmlformats.org/drawingml/2006/table">
            <a:tbl>
              <a:tblPr rtl="1"/>
              <a:tblGrid>
                <a:gridCol w="1306512">
                  <a:extLst>
                    <a:ext uri="{9D8B030D-6E8A-4147-A177-3AD203B41FA5}">
                      <a16:colId xmlns:a16="http://schemas.microsoft.com/office/drawing/2014/main" val="20000"/>
                    </a:ext>
                  </a:extLst>
                </a:gridCol>
                <a:gridCol w="1400175">
                  <a:extLst>
                    <a:ext uri="{9D8B030D-6E8A-4147-A177-3AD203B41FA5}">
                      <a16:colId xmlns:a16="http://schemas.microsoft.com/office/drawing/2014/main" val="20001"/>
                    </a:ext>
                  </a:extLst>
                </a:gridCol>
                <a:gridCol w="1352550">
                  <a:extLst>
                    <a:ext uri="{9D8B030D-6E8A-4147-A177-3AD203B41FA5}">
                      <a16:colId xmlns:a16="http://schemas.microsoft.com/office/drawing/2014/main" val="20002"/>
                    </a:ext>
                  </a:extLst>
                </a:gridCol>
                <a:gridCol w="1522413">
                  <a:extLst>
                    <a:ext uri="{9D8B030D-6E8A-4147-A177-3AD203B41FA5}">
                      <a16:colId xmlns:a16="http://schemas.microsoft.com/office/drawing/2014/main" val="20003"/>
                    </a:ext>
                  </a:extLst>
                </a:gridCol>
                <a:gridCol w="1352550">
                  <a:extLst>
                    <a:ext uri="{9D8B030D-6E8A-4147-A177-3AD203B41FA5}">
                      <a16:colId xmlns:a16="http://schemas.microsoft.com/office/drawing/2014/main" val="20004"/>
                    </a:ext>
                  </a:extLst>
                </a:gridCol>
              </a:tblGrid>
              <a:tr h="587375">
                <a:tc rowSpan="2">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ميانگين</a:t>
                      </a:r>
                    </a:p>
                  </a:txBody>
                  <a:tcPr anchor="ct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lumMod val="50000"/>
                            </a:schemeClr>
                          </a:solidFill>
                          <a:effectLst/>
                          <a:latin typeface="Times New Roman" pitchFamily="18" charset="0"/>
                          <a:ea typeface="Times New Roman" pitchFamily="18" charset="0"/>
                          <a:cs typeface="Lotus" pitchFamily="2" charset="-78"/>
                        </a:rPr>
                        <a:t>نتايج</a:t>
                      </a:r>
                    </a:p>
                  </a:txBody>
                  <a:tcPr anchor="ct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hMerge="1">
                  <a:txBody>
                    <a:bodyPr/>
                    <a:lstStyle/>
                    <a:p>
                      <a:pPr rtl="1"/>
                      <a:endParaRPr lang="fa-IR"/>
                    </a:p>
                  </a:txBody>
                  <a:tcPr/>
                </a:tc>
                <a:tc hMerge="1">
                  <a:txBody>
                    <a:bodyPr/>
                    <a:lstStyle/>
                    <a:p>
                      <a:pPr rtl="1"/>
                      <a:endParaRPr lang="fa-IR"/>
                    </a:p>
                  </a:txBody>
                  <a:tcPr/>
                </a:tc>
                <a:tc rowSpan="2">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روش</a:t>
                      </a:r>
                    </a:p>
                  </a:txBody>
                  <a:tcPr anchor="ct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8963">
                <a:tc vMerge="1">
                  <a:txBody>
                    <a:bodyPr/>
                    <a:lstStyle/>
                    <a:p>
                      <a:pPr rtl="1"/>
                      <a:endParaRPr lang="fa-IR"/>
                    </a:p>
                  </a:txBody>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3</a:t>
                      </a:r>
                    </a:p>
                  </a:txBody>
                  <a:tcPr anchor="ct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2</a:t>
                      </a:r>
                    </a:p>
                  </a:txBody>
                  <a:tcPr anchor="ct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1</a:t>
                      </a:r>
                    </a:p>
                  </a:txBody>
                  <a:tcPr anchor="ct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vMerge="1">
                  <a:txBody>
                    <a:bodyPr/>
                    <a:lstStyle/>
                    <a:p>
                      <a:pPr rtl="1"/>
                      <a:endParaRPr lang="fa-IR"/>
                    </a:p>
                  </a:txBody>
                  <a:tcPr/>
                </a:tc>
                <a:extLst>
                  <a:ext uri="{0D108BD9-81ED-4DB2-BD59-A6C34878D82A}">
                    <a16:rowId xmlns:a16="http://schemas.microsoft.com/office/drawing/2014/main" val="10001"/>
                  </a:ext>
                </a:extLst>
              </a:tr>
              <a:tr h="587375">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10.9</a:t>
                      </a:r>
                    </a:p>
                  </a:txBody>
                  <a:tcPr anchor="ct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10.7</a:t>
                      </a:r>
                    </a:p>
                  </a:txBody>
                  <a:tcPr anchor="ct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11.5</a:t>
                      </a:r>
                    </a:p>
                  </a:txBody>
                  <a:tcPr anchor="ct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10.5</a:t>
                      </a:r>
                    </a:p>
                  </a:txBody>
                  <a:tcPr anchor="ct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A</a:t>
                      </a:r>
                    </a:p>
                  </a:txBody>
                  <a:tcPr anchor="ct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7375">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10.5</a:t>
                      </a:r>
                    </a:p>
                  </a:txBody>
                  <a:tcPr anchor="ct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10.8</a:t>
                      </a:r>
                    </a:p>
                  </a:txBody>
                  <a:tcPr anchor="ct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10.8</a:t>
                      </a:r>
                    </a:p>
                  </a:txBody>
                  <a:tcPr anchor="ct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9.9</a:t>
                      </a:r>
                    </a:p>
                  </a:txBody>
                  <a:tcPr anchor="ct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B</a:t>
                      </a:r>
                    </a:p>
                  </a:txBody>
                  <a:tcPr anchor="ct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7375">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9.3</a:t>
                      </a:r>
                    </a:p>
                  </a:txBody>
                  <a:tcPr anchor="ct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8.9</a:t>
                      </a:r>
                    </a:p>
                  </a:txBody>
                  <a:tcPr anchor="ct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9.1</a:t>
                      </a:r>
                    </a:p>
                  </a:txBody>
                  <a:tcPr anchor="ct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9.9</a:t>
                      </a:r>
                    </a:p>
                  </a:txBody>
                  <a:tcPr anchor="ct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C</a:t>
                      </a:r>
                    </a:p>
                  </a:txBody>
                  <a:tcPr anchor="ct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896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8.9</a:t>
                      </a:r>
                    </a:p>
                  </a:txBody>
                  <a:tcPr anchor="ct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9.0</a:t>
                      </a:r>
                    </a:p>
                  </a:txBody>
                  <a:tcPr anchor="ct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8.5</a:t>
                      </a:r>
                    </a:p>
                  </a:txBody>
                  <a:tcPr anchor="ct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9.2</a:t>
                      </a:r>
                    </a:p>
                  </a:txBody>
                  <a:tcPr anchor="ct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lumMod val="50000"/>
                            </a:schemeClr>
                          </a:solidFill>
                          <a:effectLst/>
                          <a:latin typeface="Times New Roman" pitchFamily="18" charset="0"/>
                          <a:ea typeface="Times New Roman" pitchFamily="18" charset="0"/>
                          <a:cs typeface="Lotus" pitchFamily="2" charset="-78"/>
                        </a:rPr>
                        <a:t>D</a:t>
                      </a:r>
                    </a:p>
                  </a:txBody>
                  <a:tcPr anchor="ct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7375">
                <a:tc gridSpan="5">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lumMod val="50000"/>
                            </a:schemeClr>
                          </a:solidFill>
                          <a:effectLst/>
                          <a:latin typeface="Times New Roman" pitchFamily="18" charset="0"/>
                          <a:ea typeface="Times New Roman" pitchFamily="18" charset="0"/>
                          <a:cs typeface="Lotus" pitchFamily="2" charset="-78"/>
                        </a:rPr>
                        <a:t>9.9</a:t>
                      </a:r>
                      <a:r>
                        <a:rPr kumimoji="0" lang="ar-SA" sz="2000" b="0" i="0" u="none" strike="noStrike" cap="none" normalizeH="0" baseline="0" dirty="0" smtClean="0">
                          <a:ln>
                            <a:noFill/>
                          </a:ln>
                          <a:solidFill>
                            <a:schemeClr val="tx1">
                              <a:lumMod val="50000"/>
                            </a:schemeClr>
                          </a:solidFill>
                          <a:effectLst/>
                          <a:latin typeface="Times New Roman" pitchFamily="18" charset="0"/>
                          <a:ea typeface="Times New Roman" pitchFamily="18" charset="0"/>
                          <a:cs typeface="Lotus" pitchFamily="2" charset="-78"/>
                        </a:rPr>
                        <a:t> = ميانگين کلي</a:t>
                      </a:r>
                      <a:endParaRPr kumimoji="0" lang="ar-SA" sz="2000" b="0" i="0" u="none" strike="noStrike" cap="none" normalizeH="0" baseline="0" dirty="0" smtClean="0">
                        <a:ln>
                          <a:noFill/>
                        </a:ln>
                        <a:solidFill>
                          <a:schemeClr val="tx1">
                            <a:lumMod val="50000"/>
                          </a:schemeClr>
                        </a:solidFill>
                        <a:effectLst/>
                        <a:latin typeface="Times New Roman" pitchFamily="18" charset="0"/>
                        <a:cs typeface="Times New Roman" pitchFamily="18" charset="0"/>
                      </a:endParaRPr>
                    </a:p>
                  </a:txBody>
                  <a:tcPr horzOverflow="overflow">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a:noFill/>
                    </a:lnTlToBr>
                    <a:lnBlToTr>
                      <a:noFill/>
                    </a:lnBlToTr>
                    <a:no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6"/>
                  </a:ext>
                </a:extLst>
              </a:tr>
            </a:tbl>
          </a:graphicData>
        </a:graphic>
      </p:graphicFrame>
      <p:sp>
        <p:nvSpPr>
          <p:cNvPr id="237612"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5CF0CD6-3D9E-43A8-936B-B450F12DD8F6}" type="slidenum">
              <a:rPr lang="ar-SA" smtClean="0"/>
              <a:pPr/>
              <a:t>150</a:t>
            </a:fld>
            <a:endParaRPr lang="en-US" smtClean="0"/>
          </a:p>
        </p:txBody>
      </p:sp>
    </p:spTree>
  </p:cSld>
  <p:clrMapOvr>
    <a:masterClrMapping/>
  </p:clrMapOvr>
  <p:transition spd="slow">
    <p:split orient="vert" dir="in"/>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5139" name="Rectangle 3"/>
          <p:cNvSpPr>
            <a:spLocks noGrp="1" noChangeArrowheads="1"/>
          </p:cNvSpPr>
          <p:nvPr>
            <p:ph idx="1"/>
          </p:nvPr>
        </p:nvSpPr>
        <p:spPr>
          <a:xfrm>
            <a:off x="1115616" y="2420888"/>
            <a:ext cx="7550547" cy="3229025"/>
          </a:xfrm>
        </p:spPr>
        <p:txBody>
          <a:bodyPr>
            <a:normAutofit/>
          </a:bodyPr>
          <a:lstStyle/>
          <a:p>
            <a:pPr marL="274320" indent="-274320" algn="r" rtl="1" eaLnBrk="1" fontAlgn="auto" hangingPunct="1">
              <a:spcAft>
                <a:spcPts val="1800"/>
              </a:spcAft>
              <a:buClr>
                <a:srgbClr val="FFFF00"/>
              </a:buClr>
              <a:buFont typeface="Wingdings" pitchFamily="2" charset="2"/>
              <a:buChar char="q"/>
              <a:defRPr/>
            </a:pPr>
            <a:r>
              <a:rPr lang="ar-SA" sz="2400" dirty="0" smtClean="0">
                <a:cs typeface="B Lotus" pitchFamily="2" charset="-78"/>
              </a:rPr>
              <a:t>آيا شواهدي وجود دارد که اثبات نمايد چهار روش مختلف به نتايج متفاوت منتهي شده است.</a:t>
            </a:r>
            <a:endParaRPr lang="fa-IR" sz="2400" dirty="0" smtClean="0">
              <a:cs typeface="B Lotus" pitchFamily="2" charset="-78"/>
            </a:endParaRPr>
          </a:p>
          <a:p>
            <a:pPr marL="274320" indent="-274320" algn="r" rtl="1" eaLnBrk="1" fontAlgn="auto" hangingPunct="1">
              <a:spcAft>
                <a:spcPts val="1800"/>
              </a:spcAft>
              <a:buClr>
                <a:srgbClr val="FFFF00"/>
              </a:buClr>
              <a:buFont typeface="Wingdings" pitchFamily="2" charset="2"/>
              <a:buChar char="q"/>
              <a:defRPr/>
            </a:pPr>
            <a:r>
              <a:rPr lang="ar-SA" sz="2400" dirty="0" smtClean="0">
                <a:cs typeface="B Lotus" pitchFamily="2" charset="-78"/>
              </a:rPr>
              <a:t>در اين مثال عامل داراي تاثير ثابت که در اندازه‌گيري‌ها تغيير کرده است روش اندازه‌گيري مي‌باشد</a:t>
            </a:r>
            <a:r>
              <a:rPr lang="en-US" sz="2400" dirty="0" smtClean="0">
                <a:cs typeface="B Lotus" pitchFamily="2" charset="-78"/>
              </a:rPr>
              <a:t>. </a:t>
            </a:r>
            <a:endParaRPr lang="fa-IR" sz="2400" dirty="0" smtClean="0">
              <a:cs typeface="B Lotus" pitchFamily="2" charset="-78"/>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75139">
                                            <p:txEl>
                                              <p:pRg st="0" end="0"/>
                                            </p:txEl>
                                          </p:spTgt>
                                        </p:tgtEl>
                                        <p:attrNameLst>
                                          <p:attrName>style.visibility</p:attrName>
                                        </p:attrNameLst>
                                      </p:cBhvr>
                                      <p:to>
                                        <p:strVal val="visible"/>
                                      </p:to>
                                    </p:set>
                                    <p:anim calcmode="lin" valueType="num">
                                      <p:cBhvr>
                                        <p:cTn id="7" dur="500" fill="hold"/>
                                        <p:tgtEl>
                                          <p:spTgt spid="4751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751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7513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75139">
                                            <p:txEl>
                                              <p:pRg st="1" end="1"/>
                                            </p:txEl>
                                          </p:spTgt>
                                        </p:tgtEl>
                                        <p:attrNameLst>
                                          <p:attrName>style.visibility</p:attrName>
                                        </p:attrNameLst>
                                      </p:cBhvr>
                                      <p:to>
                                        <p:strVal val="visible"/>
                                      </p:to>
                                    </p:set>
                                    <p:anim calcmode="lin" valueType="num">
                                      <p:cBhvr>
                                        <p:cTn id="14" dur="500" fill="hold"/>
                                        <p:tgtEl>
                                          <p:spTgt spid="47513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7513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751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39" grpId="0" build="p"/>
    </p:bldLst>
  </p:timing>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6163" name="Rectangle 3"/>
          <p:cNvSpPr>
            <a:spLocks noGrp="1" noChangeArrowheads="1"/>
          </p:cNvSpPr>
          <p:nvPr>
            <p:ph idx="1"/>
          </p:nvPr>
        </p:nvSpPr>
        <p:spPr>
          <a:xfrm>
            <a:off x="1259632" y="2276872"/>
            <a:ext cx="7611318" cy="3374628"/>
          </a:xfrm>
        </p:spPr>
        <p:txBody>
          <a:bodyPr>
            <a:normAutofit/>
          </a:bodyPr>
          <a:lstStyle/>
          <a:p>
            <a:pPr algn="r" rtl="1">
              <a:lnSpc>
                <a:spcPct val="160000"/>
              </a:lnSpc>
              <a:buFontTx/>
              <a:buBlip>
                <a:blip r:embed="rId2"/>
              </a:buBlip>
              <a:defRPr/>
            </a:pPr>
            <a:r>
              <a:rPr lang="ar-SA" dirty="0" smtClean="0">
                <a:cs typeface="B Lotus" pitchFamily="2" charset="-78"/>
              </a:rPr>
              <a:t>پيش از مطالعه اين تمرين بايد به اين نکته توجه شود که اين آزمايش داراي يک منبع نوسان مي‌باشد در نتيجه محاسبات </a:t>
            </a:r>
            <a:r>
              <a:rPr lang="en-US" dirty="0" smtClean="0">
                <a:cs typeface="B Lotus" pitchFamily="2" charset="-78"/>
              </a:rPr>
              <a:t>ANOVA</a:t>
            </a:r>
            <a:r>
              <a:rPr lang="ar-SA" dirty="0" smtClean="0">
                <a:cs typeface="B Lotus" pitchFamily="2" charset="-78"/>
              </a:rPr>
              <a:t> يک طرفه مورد استفاده قرار مي‌گيرد. </a:t>
            </a:r>
            <a:endParaRPr lang="en-US" dirty="0" smtClean="0">
              <a:cs typeface="B Lotus" pitchFamily="2" charset="-78"/>
            </a:endParaRPr>
          </a:p>
          <a:p>
            <a:pPr algn="r" rtl="1">
              <a:lnSpc>
                <a:spcPct val="160000"/>
              </a:lnSpc>
              <a:buFontTx/>
              <a:buBlip>
                <a:blip r:embed="rId2"/>
              </a:buBlip>
              <a:defRPr/>
            </a:pPr>
            <a:r>
              <a:rPr lang="ar-SA" dirty="0" smtClean="0">
                <a:cs typeface="B Lotus" pitchFamily="2" charset="-78"/>
              </a:rPr>
              <a:t>در اين روش ما تمامي نتايج را بطور کامل مورد مطالعه قرار مي‌دهيم. </a:t>
            </a:r>
            <a:endParaRPr lang="en-US" dirty="0" smtClean="0">
              <a:cs typeface="B Lotus" pitchFamily="2" charset="-78"/>
            </a:endParaRPr>
          </a:p>
        </p:txBody>
      </p:sp>
      <p:sp>
        <p:nvSpPr>
          <p:cNvPr id="239619" name="Rectangle 6"/>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fa-IR"/>
          </a:p>
        </p:txBody>
      </p:sp>
      <p:sp>
        <p:nvSpPr>
          <p:cNvPr id="7" name="Rectangle 6"/>
          <p:cNvSpPr/>
          <p:nvPr/>
        </p:nvSpPr>
        <p:spPr>
          <a:xfrm>
            <a:off x="712947" y="476672"/>
            <a:ext cx="8158003" cy="461665"/>
          </a:xfrm>
          <a:prstGeom prst="rect">
            <a:avLst/>
          </a:prstGeom>
          <a:noFill/>
        </p:spPr>
        <p:txBody>
          <a:bodyPr wrap="none">
            <a:spAutoFit/>
          </a:bodyPr>
          <a:lstStyle/>
          <a:p>
            <a:pPr algn="ctr">
              <a:defRPr/>
            </a:pPr>
            <a:r>
              <a:rPr lang="ar-SA" sz="2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پيش از مطالعه اين تمرين به صورت جزيي به چند مسأله ساده‌ توجه مي‌کنيم</a:t>
            </a:r>
            <a:endParaRPr lang="fa-IR" sz="2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6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61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3" grpId="0" build="p" autoUpdateAnimBg="0"/>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8211" name="Rectangle 3"/>
          <p:cNvSpPr>
            <a:spLocks noGrp="1" noChangeArrowheads="1"/>
          </p:cNvSpPr>
          <p:nvPr>
            <p:ph idx="1"/>
          </p:nvPr>
        </p:nvSpPr>
        <p:spPr>
          <a:xfrm>
            <a:off x="611560" y="2276872"/>
            <a:ext cx="8268915" cy="3992166"/>
          </a:xfrm>
        </p:spPr>
        <p:txBody>
          <a:bodyPr>
            <a:normAutofit/>
          </a:bodyPr>
          <a:lstStyle/>
          <a:p>
            <a:pPr marL="273050" indent="-41275" algn="r" rtl="1" eaLnBrk="1" fontAlgn="auto" hangingPunct="1">
              <a:lnSpc>
                <a:spcPct val="200000"/>
              </a:lnSpc>
              <a:spcAft>
                <a:spcPts val="0"/>
              </a:spcAft>
              <a:buFontTx/>
              <a:buNone/>
              <a:defRPr/>
            </a:pPr>
            <a:r>
              <a:rPr lang="ar-SA" sz="2400" dirty="0" smtClean="0">
                <a:latin typeface="Calibri" pitchFamily="34" charset="0"/>
                <a:cs typeface="B Lotus" pitchFamily="2" charset="-78"/>
              </a:rPr>
              <a:t>مبناي مورد استفاده در محاسبه </a:t>
            </a:r>
            <a:r>
              <a:rPr lang="en-US" sz="2400" dirty="0" smtClean="0">
                <a:latin typeface="Calibri" pitchFamily="34" charset="0"/>
                <a:cs typeface="B Lotus" pitchFamily="2" charset="-78"/>
              </a:rPr>
              <a:t>ANOVA</a:t>
            </a:r>
            <a:r>
              <a:rPr lang="ar-SA" sz="2400" dirty="0" smtClean="0">
                <a:latin typeface="Calibri" pitchFamily="34" charset="0"/>
                <a:cs typeface="B Lotus" pitchFamily="2" charset="-78"/>
              </a:rPr>
              <a:t> يک راهه، بدست آوردن دو تخمي</a:t>
            </a:r>
            <a:r>
              <a:rPr lang="fa-IR" sz="2400" dirty="0" smtClean="0">
                <a:latin typeface="Calibri" pitchFamily="34" charset="0"/>
                <a:cs typeface="B Lotus" pitchFamily="2" charset="-78"/>
              </a:rPr>
              <a:t>ن </a:t>
            </a:r>
            <a:r>
              <a:rPr lang="ar-SA" sz="2400" dirty="0" smtClean="0">
                <a:latin typeface="Calibri" pitchFamily="34" charset="0"/>
                <a:cs typeface="B Lotus" pitchFamily="2" charset="-78"/>
              </a:rPr>
              <a:t>از  </a:t>
            </a:r>
            <a:r>
              <a:rPr lang="en-US" sz="2400" dirty="0" smtClean="0">
                <a:latin typeface="Calibri" pitchFamily="34" charset="0"/>
                <a:cs typeface="B Lotus" pitchFamily="2" charset="-78"/>
              </a:rPr>
              <a:t>     </a:t>
            </a:r>
            <a:r>
              <a:rPr lang="ar-SA" sz="2400" dirty="0" smtClean="0">
                <a:latin typeface="Calibri" pitchFamily="34" charset="0"/>
                <a:cs typeface="B Lotus" pitchFamily="2" charset="-78"/>
              </a:rPr>
              <a:t>مي‌باشد يکي نوسانات درون نمونه‌اي، ديگري از نوسانات بين نمونه‌اي. اگر </a:t>
            </a:r>
            <a:r>
              <a:rPr lang="en-US" sz="2400" dirty="0" smtClean="0">
                <a:latin typeface="Calibri" pitchFamily="34" charset="0"/>
                <a:cs typeface="B Lotus" pitchFamily="2" charset="-78"/>
              </a:rPr>
              <a:t>H</a:t>
            </a:r>
            <a:r>
              <a:rPr lang="en-US" sz="2400" baseline="-25000" dirty="0" smtClean="0">
                <a:latin typeface="Calibri" pitchFamily="34" charset="0"/>
                <a:cs typeface="B Lotus" pitchFamily="2" charset="-78"/>
              </a:rPr>
              <a:t>0</a:t>
            </a:r>
            <a:r>
              <a:rPr lang="ar-SA" sz="2400" dirty="0" smtClean="0">
                <a:latin typeface="Calibri" pitchFamily="34" charset="0"/>
                <a:cs typeface="B Lotus" pitchFamily="2" charset="-78"/>
              </a:rPr>
              <a:t> صحيح باشد در نتيجه تفاوت ميان دو تخمين  (که مي‌توان با </a:t>
            </a:r>
            <a:r>
              <a:rPr lang="en-US" sz="2400" dirty="0" smtClean="0">
                <a:latin typeface="Calibri" pitchFamily="34" charset="0"/>
                <a:cs typeface="B Lotus" pitchFamily="2" charset="-78"/>
              </a:rPr>
              <a:t>F-test</a:t>
            </a:r>
            <a:r>
              <a:rPr lang="ar-SA" sz="2400" dirty="0" smtClean="0">
                <a:latin typeface="Calibri" pitchFamily="34" charset="0"/>
                <a:cs typeface="B Lotus" pitchFamily="2" charset="-78"/>
              </a:rPr>
              <a:t> آن را بدست آورد) نمي‌بايست داراي تفاوت فاحشي باشند.</a:t>
            </a:r>
            <a:endParaRPr lang="en-US" sz="2400" dirty="0" smtClean="0">
              <a:latin typeface="Calibri" pitchFamily="34" charset="0"/>
              <a:cs typeface="B Lotus" pitchFamily="2" charset="-78"/>
            </a:endParaRPr>
          </a:p>
        </p:txBody>
      </p:sp>
      <p:sp>
        <p:nvSpPr>
          <p:cNvPr id="59396" name="Rectangle 5"/>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pPr algn="l"/>
            <a:endParaRPr lang="fa-IR"/>
          </a:p>
        </p:txBody>
      </p:sp>
      <p:sp>
        <p:nvSpPr>
          <p:cNvPr id="5939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59394" name="Object 6"/>
          <p:cNvGraphicFramePr>
            <a:graphicFrameLocks noChangeAspect="1"/>
          </p:cNvGraphicFramePr>
          <p:nvPr>
            <p:extLst>
              <p:ext uri="{D42A27DB-BD31-4B8C-83A1-F6EECF244321}">
                <p14:modId xmlns:p14="http://schemas.microsoft.com/office/powerpoint/2010/main" val="1838337850"/>
              </p:ext>
            </p:extLst>
          </p:nvPr>
        </p:nvGraphicFramePr>
        <p:xfrm>
          <a:off x="971600" y="2492896"/>
          <a:ext cx="417513" cy="454025"/>
        </p:xfrm>
        <a:graphic>
          <a:graphicData uri="http://schemas.openxmlformats.org/presentationml/2006/ole">
            <mc:AlternateContent xmlns:mc="http://schemas.openxmlformats.org/markup-compatibility/2006">
              <mc:Choice xmlns:v="urn:schemas-microsoft-com:vml" Requires="v">
                <p:oleObj spid="_x0000_s60497" name="Equation" r:id="rId3" imgW="215713" imgH="241091" progId="Equation.3">
                  <p:embed/>
                </p:oleObj>
              </mc:Choice>
              <mc:Fallback>
                <p:oleObj name="Equation" r:id="rId3" imgW="215713" imgH="241091"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492896"/>
                        <a:ext cx="417513"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78211">
                                            <p:txEl>
                                              <p:pRg st="0" end="0"/>
                                            </p:txEl>
                                          </p:spTgt>
                                        </p:tgtEl>
                                        <p:attrNameLst>
                                          <p:attrName>style.visibility</p:attrName>
                                        </p:attrNameLst>
                                      </p:cBhvr>
                                      <p:to>
                                        <p:strVal val="visible"/>
                                      </p:to>
                                    </p:set>
                                    <p:animEffect transition="in" filter="fade">
                                      <p:cBhvr>
                                        <p:cTn id="7" dur="1000"/>
                                        <p:tgtEl>
                                          <p:spTgt spid="478211">
                                            <p:txEl>
                                              <p:pRg st="0" end="0"/>
                                            </p:txEl>
                                          </p:spTgt>
                                        </p:tgtEl>
                                      </p:cBhvr>
                                    </p:animEffect>
                                    <p:anim calcmode="lin" valueType="num">
                                      <p:cBhvr>
                                        <p:cTn id="8" dur="1000" fill="hold"/>
                                        <p:tgtEl>
                                          <p:spTgt spid="4782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782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1" grpId="0" build="p"/>
    </p:bld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9235" name="Rectangle 3"/>
          <p:cNvSpPr>
            <a:spLocks noGrp="1" noChangeArrowheads="1"/>
          </p:cNvSpPr>
          <p:nvPr>
            <p:ph idx="1"/>
          </p:nvPr>
        </p:nvSpPr>
        <p:spPr>
          <a:xfrm>
            <a:off x="323528" y="1780295"/>
            <a:ext cx="8199466" cy="5832648"/>
          </a:xfrm>
        </p:spPr>
        <p:txBody>
          <a:bodyPr>
            <a:noAutofit/>
          </a:bodyPr>
          <a:lstStyle/>
          <a:p>
            <a:pPr marL="274320" indent="-274320" algn="r" rtl="1" eaLnBrk="1" fontAlgn="auto" hangingPunct="1">
              <a:spcAft>
                <a:spcPts val="0"/>
              </a:spcAft>
              <a:buFontTx/>
              <a:buNone/>
              <a:defRPr/>
            </a:pPr>
            <a:r>
              <a:rPr lang="ar-SA" sz="2400" dirty="0" smtClean="0">
                <a:cs typeface="B Lotus" pitchFamily="2" charset="-78"/>
              </a:rPr>
              <a:t>محاسبه واريانس سه اندازه‌گيري براي هر کدام از چهار روش (</a:t>
            </a:r>
            <a:r>
              <a:rPr lang="en-US" sz="2400" dirty="0" smtClean="0">
                <a:cs typeface="B Lotus" pitchFamily="2" charset="-78"/>
              </a:rPr>
              <a:t>A-D</a:t>
            </a:r>
            <a:r>
              <a:rPr lang="ar-SA" sz="2400" dirty="0" smtClean="0">
                <a:cs typeface="B Lotus" pitchFamily="2" charset="-78"/>
              </a:rPr>
              <a:t>) و محاسبه ميانگين آنها.</a:t>
            </a:r>
            <a:endParaRPr lang="fa-IR" sz="2400" dirty="0" smtClean="0">
              <a:cs typeface="B Lotus" pitchFamily="2" charset="-78"/>
            </a:endParaRPr>
          </a:p>
          <a:p>
            <a:pPr marL="274320" indent="-274320" algn="r" rtl="1" eaLnBrk="1" fontAlgn="auto" hangingPunct="1">
              <a:lnSpc>
                <a:spcPct val="80000"/>
              </a:lnSpc>
              <a:spcAft>
                <a:spcPts val="0"/>
              </a:spcAft>
              <a:buFontTx/>
              <a:buNone/>
              <a:defRPr/>
            </a:pPr>
            <a:endParaRPr lang="fa-IR" sz="2400" dirty="0" smtClean="0">
              <a:cs typeface="B Lotus" pitchFamily="2" charset="-78"/>
            </a:endParaRPr>
          </a:p>
          <a:p>
            <a:pPr marL="274320" indent="-274320" algn="r" rtl="1" eaLnBrk="1" fontAlgn="auto" hangingPunct="1">
              <a:lnSpc>
                <a:spcPct val="80000"/>
              </a:lnSpc>
              <a:spcAft>
                <a:spcPts val="0"/>
              </a:spcAft>
              <a:buFontTx/>
              <a:buNone/>
              <a:defRPr/>
            </a:pPr>
            <a:endParaRPr lang="fa-IR" sz="2400" dirty="0" smtClean="0">
              <a:cs typeface="B Lotus" pitchFamily="2" charset="-78"/>
            </a:endParaRPr>
          </a:p>
          <a:p>
            <a:pPr marL="274320" indent="-274320" algn="r" rtl="1" eaLnBrk="1" fontAlgn="auto" hangingPunct="1">
              <a:lnSpc>
                <a:spcPct val="80000"/>
              </a:lnSpc>
              <a:spcAft>
                <a:spcPts val="0"/>
              </a:spcAft>
              <a:buFontTx/>
              <a:buNone/>
              <a:defRPr/>
            </a:pPr>
            <a:endParaRPr lang="fa-IR" sz="2400" dirty="0" smtClean="0">
              <a:cs typeface="B Lotus" pitchFamily="2" charset="-78"/>
            </a:endParaRPr>
          </a:p>
          <a:p>
            <a:pPr marL="274320" indent="-274320" algn="r" rtl="1" eaLnBrk="1" fontAlgn="auto" hangingPunct="1">
              <a:lnSpc>
                <a:spcPct val="80000"/>
              </a:lnSpc>
              <a:spcAft>
                <a:spcPts val="0"/>
              </a:spcAft>
              <a:buFontTx/>
              <a:buNone/>
              <a:defRPr/>
            </a:pPr>
            <a:endParaRPr lang="fa-IR" sz="2400" dirty="0" smtClean="0">
              <a:cs typeface="B Lotus" pitchFamily="2" charset="-78"/>
            </a:endParaRPr>
          </a:p>
          <a:p>
            <a:pPr marL="274320" indent="-274320" algn="r" rtl="1" eaLnBrk="1" fontAlgn="auto" hangingPunct="1">
              <a:lnSpc>
                <a:spcPct val="80000"/>
              </a:lnSpc>
              <a:spcAft>
                <a:spcPts val="0"/>
              </a:spcAft>
              <a:buFontTx/>
              <a:buNone/>
              <a:defRPr/>
            </a:pPr>
            <a:endParaRPr lang="fa-IR" sz="2400" dirty="0" smtClean="0">
              <a:cs typeface="B Lotus" pitchFamily="2" charset="-78"/>
            </a:endParaRPr>
          </a:p>
          <a:p>
            <a:pPr marL="274320" indent="-274320" algn="r" rtl="1" eaLnBrk="1" fontAlgn="auto" hangingPunct="1">
              <a:lnSpc>
                <a:spcPct val="80000"/>
              </a:lnSpc>
              <a:spcAft>
                <a:spcPts val="0"/>
              </a:spcAft>
              <a:buFontTx/>
              <a:buNone/>
              <a:defRPr/>
            </a:pPr>
            <a:endParaRPr lang="fa-IR" sz="2400" dirty="0" smtClean="0">
              <a:cs typeface="B Lotus" pitchFamily="2" charset="-78"/>
            </a:endParaRPr>
          </a:p>
          <a:p>
            <a:pPr marL="274320" indent="-274320" algn="r" rtl="1" eaLnBrk="1" fontAlgn="auto" hangingPunct="1">
              <a:lnSpc>
                <a:spcPct val="80000"/>
              </a:lnSpc>
              <a:spcAft>
                <a:spcPts val="0"/>
              </a:spcAft>
              <a:buFontTx/>
              <a:buNone/>
              <a:defRPr/>
            </a:pPr>
            <a:endParaRPr lang="fa-IR" sz="2400" dirty="0" smtClean="0">
              <a:cs typeface="B Lotus" pitchFamily="2" charset="-78"/>
            </a:endParaRPr>
          </a:p>
          <a:p>
            <a:pPr marL="274320" indent="-274320" algn="r" rtl="1" eaLnBrk="1" fontAlgn="auto" hangingPunct="1">
              <a:lnSpc>
                <a:spcPct val="80000"/>
              </a:lnSpc>
              <a:spcAft>
                <a:spcPts val="0"/>
              </a:spcAft>
              <a:buFontTx/>
              <a:buNone/>
              <a:defRPr/>
            </a:pPr>
            <a:endParaRPr lang="fa-IR" sz="2400" dirty="0" smtClean="0">
              <a:cs typeface="B Lotus" pitchFamily="2" charset="-78"/>
            </a:endParaRPr>
          </a:p>
          <a:p>
            <a:pPr marL="274320" indent="-274320" algn="r" rtl="1" eaLnBrk="1" fontAlgn="auto" hangingPunct="1">
              <a:lnSpc>
                <a:spcPct val="80000"/>
              </a:lnSpc>
              <a:spcAft>
                <a:spcPts val="0"/>
              </a:spcAft>
              <a:buFontTx/>
              <a:buNone/>
              <a:defRPr/>
            </a:pPr>
            <a:endParaRPr lang="fa-IR" sz="2400" dirty="0" smtClean="0">
              <a:cs typeface="B Lotus" pitchFamily="2" charset="-78"/>
            </a:endParaRPr>
          </a:p>
          <a:p>
            <a:pPr marL="274320" indent="-274320" algn="r" rtl="1" eaLnBrk="1" fontAlgn="auto" hangingPunct="1">
              <a:lnSpc>
                <a:spcPct val="80000"/>
              </a:lnSpc>
              <a:spcAft>
                <a:spcPts val="0"/>
              </a:spcAft>
              <a:buFontTx/>
              <a:buNone/>
              <a:defRPr/>
            </a:pPr>
            <a:r>
              <a:rPr lang="ar-SA" sz="2400" dirty="0" smtClean="0">
                <a:cs typeface="B Lotus" pitchFamily="2" charset="-78"/>
              </a:rPr>
              <a:t>اين تخمين داراي </a:t>
            </a:r>
            <a:r>
              <a:rPr lang="ar-SA" sz="2400" u="sng" dirty="0" smtClean="0">
                <a:cs typeface="B Lotus" pitchFamily="2" charset="-78"/>
              </a:rPr>
              <a:t>8</a:t>
            </a:r>
            <a:r>
              <a:rPr lang="ar-SA" sz="2400" dirty="0" smtClean="0">
                <a:cs typeface="B Lotus" pitchFamily="2" charset="-78"/>
              </a:rPr>
              <a:t> درجه آزادي است (2 درجه آزادي براي 4 نمونه)</a:t>
            </a:r>
            <a:endParaRPr lang="fa-IR" sz="2400" dirty="0" smtClean="0">
              <a:cs typeface="B Lotus" pitchFamily="2" charset="-78"/>
            </a:endParaRPr>
          </a:p>
          <a:p>
            <a:pPr marL="274320" indent="-274320" algn="r" rtl="1" eaLnBrk="1" fontAlgn="auto" hangingPunct="1">
              <a:lnSpc>
                <a:spcPct val="80000"/>
              </a:lnSpc>
              <a:spcAft>
                <a:spcPts val="0"/>
              </a:spcAft>
              <a:buFontTx/>
              <a:buNone/>
              <a:defRPr/>
            </a:pPr>
            <a:endParaRPr lang="en-US" dirty="0" smtClean="0">
              <a:cs typeface="B Lotus" pitchFamily="2" charset="-78"/>
            </a:endParaRPr>
          </a:p>
        </p:txBody>
      </p:sp>
      <p:sp>
        <p:nvSpPr>
          <p:cNvPr id="60422" name="Rectangle 5"/>
          <p:cNvSpPr>
            <a:spLocks noChangeArrowheads="1"/>
          </p:cNvSpPr>
          <p:nvPr/>
        </p:nvSpPr>
        <p:spPr bwMode="auto">
          <a:xfrm>
            <a:off x="0" y="293370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60418" name="Object 4"/>
          <p:cNvGraphicFramePr>
            <a:graphicFrameLocks noChangeAspect="1"/>
          </p:cNvGraphicFramePr>
          <p:nvPr>
            <p:extLst>
              <p:ext uri="{D42A27DB-BD31-4B8C-83A1-F6EECF244321}">
                <p14:modId xmlns:p14="http://schemas.microsoft.com/office/powerpoint/2010/main" val="432157376"/>
              </p:ext>
            </p:extLst>
          </p:nvPr>
        </p:nvGraphicFramePr>
        <p:xfrm>
          <a:off x="1849111" y="2420888"/>
          <a:ext cx="1292225" cy="1944687"/>
        </p:xfrm>
        <a:graphic>
          <a:graphicData uri="http://schemas.openxmlformats.org/presentationml/2006/ole">
            <mc:AlternateContent xmlns:mc="http://schemas.openxmlformats.org/markup-compatibility/2006">
              <mc:Choice xmlns:v="urn:schemas-microsoft-com:vml" Requires="v">
                <p:oleObj spid="_x0000_s61679" name="Equation" r:id="rId3" imgW="660113" imgH="990170" progId="Equation.3">
                  <p:embed/>
                </p:oleObj>
              </mc:Choice>
              <mc:Fallback>
                <p:oleObj name="Equation" r:id="rId3" imgW="660113" imgH="99017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9111" y="2420888"/>
                        <a:ext cx="1292225" cy="1944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419" name="Object 6"/>
          <p:cNvGraphicFramePr>
            <a:graphicFrameLocks noChangeAspect="1"/>
          </p:cNvGraphicFramePr>
          <p:nvPr/>
        </p:nvGraphicFramePr>
        <p:xfrm>
          <a:off x="1619250" y="4437063"/>
          <a:ext cx="2232025" cy="527050"/>
        </p:xfrm>
        <a:graphic>
          <a:graphicData uri="http://schemas.openxmlformats.org/presentationml/2006/ole">
            <mc:AlternateContent xmlns:mc="http://schemas.openxmlformats.org/markup-compatibility/2006">
              <mc:Choice xmlns:v="urn:schemas-microsoft-com:vml" Requires="v">
                <p:oleObj spid="_x0000_s61680" name="Equation" r:id="rId5" imgW="850531" imgH="203112" progId="Equation.3">
                  <p:embed/>
                </p:oleObj>
              </mc:Choice>
              <mc:Fallback>
                <p:oleObj name="Equation" r:id="rId5" imgW="850531" imgH="203112"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4437063"/>
                        <a:ext cx="2232025"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9241" name="Rectangle 9"/>
          <p:cNvSpPr>
            <a:spLocks noChangeArrowheads="1"/>
          </p:cNvSpPr>
          <p:nvPr/>
        </p:nvSpPr>
        <p:spPr bwMode="auto">
          <a:xfrm>
            <a:off x="5854700" y="4498975"/>
            <a:ext cx="957263" cy="396875"/>
          </a:xfrm>
          <a:prstGeom prst="rect">
            <a:avLst/>
          </a:prstGeom>
          <a:noFill/>
          <a:ln w="9525">
            <a:noFill/>
            <a:miter lim="800000"/>
            <a:headEnd/>
            <a:tailEnd/>
          </a:ln>
          <a:effectLst/>
        </p:spPr>
        <p:txBody>
          <a:bodyPr anchor="ctr">
            <a:spAutoFit/>
          </a:bodyPr>
          <a:lstStyle/>
          <a:p>
            <a:pPr rtl="1">
              <a:defRPr/>
            </a:pPr>
            <a:r>
              <a:rPr lang="ar-SA" sz="2000" b="0" dirty="0">
                <a:solidFill>
                  <a:schemeClr val="tx1">
                    <a:lumMod val="50000"/>
                  </a:schemeClr>
                </a:solidFill>
                <a:cs typeface="Lotus" pitchFamily="2" charset="-78"/>
              </a:rPr>
              <a:t>که آن را</a:t>
            </a:r>
            <a:r>
              <a:rPr lang="en-US" sz="2000" b="0" dirty="0">
                <a:solidFill>
                  <a:schemeClr val="tx1">
                    <a:lumMod val="50000"/>
                  </a:schemeClr>
                </a:solidFill>
                <a:cs typeface="Lotus" pitchFamily="2" charset="-78"/>
              </a:rPr>
              <a:t> </a:t>
            </a:r>
          </a:p>
        </p:txBody>
      </p:sp>
      <p:graphicFrame>
        <p:nvGraphicFramePr>
          <p:cNvPr id="60420" name="Object 8"/>
          <p:cNvGraphicFramePr>
            <a:graphicFrameLocks noChangeAspect="1"/>
          </p:cNvGraphicFramePr>
          <p:nvPr/>
        </p:nvGraphicFramePr>
        <p:xfrm>
          <a:off x="5364163" y="4437063"/>
          <a:ext cx="477837" cy="519112"/>
        </p:xfrm>
        <a:graphic>
          <a:graphicData uri="http://schemas.openxmlformats.org/presentationml/2006/ole">
            <mc:AlternateContent xmlns:mc="http://schemas.openxmlformats.org/markup-compatibility/2006">
              <mc:Choice xmlns:v="urn:schemas-microsoft-com:vml" Requires="v">
                <p:oleObj spid="_x0000_s61681" name="Equation" r:id="rId7" imgW="215713" imgH="241091" progId="Equation.3">
                  <p:embed/>
                </p:oleObj>
              </mc:Choice>
              <mc:Fallback>
                <p:oleObj name="Equation" r:id="rId7" imgW="215713" imgH="241091"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163" y="4437063"/>
                        <a:ext cx="477837"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9242" name="Rectangle 10"/>
          <p:cNvSpPr>
            <a:spLocks noChangeArrowheads="1"/>
          </p:cNvSpPr>
          <p:nvPr/>
        </p:nvSpPr>
        <p:spPr bwMode="auto">
          <a:xfrm>
            <a:off x="3924300" y="4545013"/>
            <a:ext cx="1435100" cy="400050"/>
          </a:xfrm>
          <a:prstGeom prst="rect">
            <a:avLst/>
          </a:prstGeom>
          <a:noFill/>
          <a:ln w="9525">
            <a:noFill/>
            <a:miter lim="800000"/>
            <a:headEnd/>
            <a:tailEnd/>
          </a:ln>
          <a:effectLst/>
        </p:spPr>
        <p:txBody>
          <a:bodyPr wrap="none" anchor="ctr">
            <a:spAutoFit/>
          </a:bodyPr>
          <a:lstStyle/>
          <a:p>
            <a:pPr algn="l">
              <a:defRPr/>
            </a:pPr>
            <a:r>
              <a:rPr lang="en-US" sz="2000" b="0" dirty="0">
                <a:solidFill>
                  <a:schemeClr val="tx1">
                    <a:lumMod val="50000"/>
                  </a:schemeClr>
                </a:solidFill>
                <a:cs typeface="Lotus" pitchFamily="2" charset="-78"/>
              </a:rPr>
              <a:t> </a:t>
            </a:r>
            <a:r>
              <a:rPr lang="ar-SA" sz="2000" b="0" dirty="0">
                <a:solidFill>
                  <a:schemeClr val="tx1">
                    <a:lumMod val="50000"/>
                  </a:schemeClr>
                </a:solidFill>
                <a:cs typeface="Lotus" pitchFamily="2" charset="-78"/>
              </a:rPr>
              <a:t>فرض مي‌کنيم</a:t>
            </a:r>
            <a:r>
              <a:rPr lang="en-US" sz="2000" b="0" dirty="0">
                <a:solidFill>
                  <a:schemeClr val="tx1">
                    <a:lumMod val="50000"/>
                  </a:schemeClr>
                </a:solidFill>
                <a:cs typeface="Lotus" pitchFamily="2" charset="-78"/>
              </a:rPr>
              <a:t> </a:t>
            </a:r>
          </a:p>
        </p:txBody>
      </p:sp>
      <p:sp>
        <p:nvSpPr>
          <p:cNvPr id="11" name="Rectangle 10"/>
          <p:cNvSpPr/>
          <p:nvPr/>
        </p:nvSpPr>
        <p:spPr>
          <a:xfrm>
            <a:off x="3141336" y="469795"/>
            <a:ext cx="4062330" cy="661720"/>
          </a:xfrm>
          <a:prstGeom prst="rect">
            <a:avLst/>
          </a:prstGeom>
          <a:noFill/>
        </p:spPr>
        <p:txBody>
          <a:bodyPr wrap="none">
            <a:spAutoFit/>
          </a:bodyPr>
          <a:lstStyle/>
          <a:p>
            <a:pPr algn="ctr">
              <a:defRPr/>
            </a:pPr>
            <a:r>
              <a:rPr lang="fa-IR" sz="3700" kern="10" cap="all" dirty="0">
                <a:ln w="9000" cmpd="sng">
                  <a:solidFill>
                    <a:schemeClr val="bg2">
                      <a:lumMod val="50000"/>
                    </a:schemeClr>
                  </a:solidFill>
                  <a:prstDash val="solid"/>
                </a:ln>
                <a:solidFill>
                  <a:srgbClr val="FFCC66"/>
                </a:solidFill>
                <a:effectLst>
                  <a:reflection blurRad="12700" stA="28000" endPos="45000" dist="1000" dir="5400000" sy="-100000" algn="bl" rotWithShape="0"/>
                </a:effectLst>
                <a:cs typeface="Titr"/>
              </a:rPr>
              <a:t>نوسانات درون نمونه‌اي </a:t>
            </a:r>
            <a:endParaRPr lang="fa-IR" sz="3700" cap="all" dirty="0">
              <a:ln w="9000" cmpd="sng">
                <a:solidFill>
                  <a:schemeClr val="bg2">
                    <a:lumMod val="50000"/>
                  </a:schemeClr>
                </a:solidFill>
                <a:prstDash val="solid"/>
              </a:ln>
              <a:solidFill>
                <a:srgbClr val="FFCC66"/>
              </a:solidFill>
              <a:effectLst>
                <a:reflection blurRad="12700" stA="28000" endPos="45000" dist="1000" dir="5400000" sy="-100000" algn="bl" rotWithShape="0"/>
              </a:effectLst>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9235">
                                            <p:txEl>
                                              <p:pRg st="0" end="0"/>
                                            </p:txEl>
                                          </p:spTgt>
                                        </p:tgtEl>
                                        <p:attrNameLst>
                                          <p:attrName>style.visibility</p:attrName>
                                        </p:attrNameLst>
                                      </p:cBhvr>
                                      <p:to>
                                        <p:strVal val="visible"/>
                                      </p:to>
                                    </p:set>
                                    <p:animEffect transition="in" filter="fade">
                                      <p:cBhvr>
                                        <p:cTn id="7" dur="1000">
                                          <p:stCondLst>
                                            <p:cond delay="0"/>
                                          </p:stCondLst>
                                        </p:cTn>
                                        <p:tgtEl>
                                          <p:spTgt spid="479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9235">
                                            <p:txEl>
                                              <p:pRg st="10" end="10"/>
                                            </p:txEl>
                                          </p:spTgt>
                                        </p:tgtEl>
                                        <p:attrNameLst>
                                          <p:attrName>style.visibility</p:attrName>
                                        </p:attrNameLst>
                                      </p:cBhvr>
                                      <p:to>
                                        <p:strVal val="visible"/>
                                      </p:to>
                                    </p:set>
                                    <p:animEffect transition="in" filter="fade">
                                      <p:cBhvr>
                                        <p:cTn id="12" dur="1000">
                                          <p:stCondLst>
                                            <p:cond delay="0"/>
                                          </p:stCondLst>
                                        </p:cTn>
                                        <p:tgtEl>
                                          <p:spTgt spid="4792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5" grpId="0" build="p"/>
    </p:bld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0259" name="Rectangle 3"/>
          <p:cNvSpPr>
            <a:spLocks noGrp="1" noChangeArrowheads="1"/>
          </p:cNvSpPr>
          <p:nvPr>
            <p:ph idx="1"/>
          </p:nvPr>
        </p:nvSpPr>
        <p:spPr>
          <a:xfrm>
            <a:off x="500034" y="1700808"/>
            <a:ext cx="7958166" cy="4577755"/>
          </a:xfrm>
        </p:spPr>
        <p:txBody>
          <a:bodyPr>
            <a:normAutofit/>
          </a:bodyPr>
          <a:lstStyle/>
          <a:p>
            <a:pPr marL="274320" indent="-274320" algn="r" rtl="1" eaLnBrk="1" fontAlgn="auto" hangingPunct="1">
              <a:spcAft>
                <a:spcPts val="0"/>
              </a:spcAft>
              <a:buClr>
                <a:srgbClr val="FFC000"/>
              </a:buClr>
              <a:buFont typeface="Wingdings" pitchFamily="2" charset="2"/>
              <a:buChar char="q"/>
              <a:defRPr/>
            </a:pPr>
            <a:r>
              <a:rPr lang="en-US" dirty="0" smtClean="0">
                <a:cs typeface="B Lotus" pitchFamily="2" charset="-78"/>
              </a:rPr>
              <a:t> </a:t>
            </a:r>
            <a:r>
              <a:rPr lang="ar-SA" dirty="0" smtClean="0">
                <a:cs typeface="B Lotus" pitchFamily="2" charset="-78"/>
              </a:rPr>
              <a:t>اگر واريانس مقادير ميانگين چهار نمونه محاسبه شود داريم</a:t>
            </a:r>
            <a:r>
              <a:rPr lang="en-US" dirty="0" smtClean="0">
                <a:cs typeface="B Lotus" pitchFamily="2" charset="-78"/>
              </a:rPr>
              <a:t>: </a:t>
            </a:r>
          </a:p>
          <a:p>
            <a:pPr marL="274320" indent="-274320" algn="r" rtl="1" eaLnBrk="1" fontAlgn="auto" hangingPunct="1">
              <a:spcAft>
                <a:spcPts val="0"/>
              </a:spcAft>
              <a:buClr>
                <a:srgbClr val="FFC000"/>
              </a:buClr>
              <a:buFont typeface="Wingdings" pitchFamily="2" charset="2"/>
              <a:buChar char="q"/>
              <a:defRPr/>
            </a:pPr>
            <a:endParaRPr lang="en-US" dirty="0" smtClean="0">
              <a:cs typeface="B Lotus" pitchFamily="2" charset="-78"/>
            </a:endParaRPr>
          </a:p>
          <a:p>
            <a:pPr marL="274320" indent="-274320" algn="r" rtl="1" eaLnBrk="1" fontAlgn="auto" hangingPunct="1">
              <a:spcAft>
                <a:spcPts val="0"/>
              </a:spcAft>
              <a:buClr>
                <a:srgbClr val="FFC000"/>
              </a:buClr>
              <a:buFont typeface="Wingdings" pitchFamily="2" charset="2"/>
              <a:buChar char="q"/>
              <a:defRPr/>
            </a:pPr>
            <a:endParaRPr lang="en-US" dirty="0" smtClean="0">
              <a:cs typeface="B Lotus" pitchFamily="2" charset="-78"/>
            </a:endParaRPr>
          </a:p>
          <a:p>
            <a:pPr marL="274320" indent="-274320" algn="r" rtl="1" eaLnBrk="1" fontAlgn="auto" hangingPunct="1">
              <a:spcAft>
                <a:spcPts val="0"/>
              </a:spcAft>
              <a:buClr>
                <a:srgbClr val="FFC000"/>
              </a:buClr>
              <a:buFont typeface="Wingdings" pitchFamily="2" charset="2"/>
              <a:buChar char="q"/>
              <a:defRPr/>
            </a:pPr>
            <a:r>
              <a:rPr lang="ar-SA" dirty="0" smtClean="0">
                <a:cs typeface="B Lotus" pitchFamily="2" charset="-78"/>
              </a:rPr>
              <a:t>با اين وجود اين واريانس از اعدادي بدست آمده است که خود آنها ميانگين سه بار تکرار مي‌باشند و اين مقدار در حقيقت  </a:t>
            </a:r>
            <a:r>
              <a:rPr lang="fa-IR" dirty="0" smtClean="0">
                <a:cs typeface="B Lotus" pitchFamily="2" charset="-78"/>
              </a:rPr>
              <a:t>            </a:t>
            </a:r>
            <a:r>
              <a:rPr lang="ar-SA" dirty="0" smtClean="0">
                <a:cs typeface="B Lotus" pitchFamily="2" charset="-78"/>
              </a:rPr>
              <a:t>را نشان مي‌دهد. در نتيجه در اين حالت که </a:t>
            </a:r>
            <a:r>
              <a:rPr lang="en-US" dirty="0" smtClean="0">
                <a:latin typeface="Calibri" pitchFamily="34" charset="0"/>
                <a:cs typeface="B Lotus" pitchFamily="2" charset="-78"/>
              </a:rPr>
              <a:t>n=3</a:t>
            </a:r>
            <a:r>
              <a:rPr lang="ar-SA" dirty="0" smtClean="0">
                <a:cs typeface="B Lotus" pitchFamily="2" charset="-78"/>
              </a:rPr>
              <a:t> مي‌باشد.</a:t>
            </a:r>
            <a:endParaRPr lang="fa-IR" dirty="0" smtClean="0">
              <a:cs typeface="B Lotus" pitchFamily="2" charset="-78"/>
            </a:endParaRPr>
          </a:p>
          <a:p>
            <a:pPr marL="274320" indent="-274320" algn="r" rtl="1" eaLnBrk="1" fontAlgn="auto" hangingPunct="1">
              <a:spcAft>
                <a:spcPts val="0"/>
              </a:spcAft>
              <a:buClr>
                <a:srgbClr val="FFC000"/>
              </a:buClr>
              <a:buFont typeface="Wingdings" pitchFamily="2" charset="2"/>
              <a:buChar char="q"/>
              <a:defRPr/>
            </a:pPr>
            <a:endParaRPr lang="fa-IR" dirty="0" smtClean="0">
              <a:cs typeface="B Lotus" pitchFamily="2" charset="-78"/>
            </a:endParaRPr>
          </a:p>
          <a:p>
            <a:pPr marL="274320" indent="-274320" algn="r" rtl="1" eaLnBrk="1" fontAlgn="auto" hangingPunct="1">
              <a:spcAft>
                <a:spcPts val="0"/>
              </a:spcAft>
              <a:buClr>
                <a:srgbClr val="FFC000"/>
              </a:buClr>
              <a:buFont typeface="Wingdings" pitchFamily="2" charset="2"/>
              <a:buChar char="q"/>
              <a:defRPr/>
            </a:pPr>
            <a:r>
              <a:rPr lang="ar-SA" dirty="0" smtClean="0">
                <a:cs typeface="B Lotus" pitchFamily="2" charset="-78"/>
              </a:rPr>
              <a:t>اين تخمين داراي سه درجه آزادي مي‌باشد که از </a:t>
            </a:r>
            <a:r>
              <a:rPr lang="ar-SA" u="sng" dirty="0" smtClean="0">
                <a:cs typeface="B Lotus" pitchFamily="2" charset="-78"/>
              </a:rPr>
              <a:t>4</a:t>
            </a:r>
            <a:r>
              <a:rPr lang="ar-SA" dirty="0" smtClean="0">
                <a:cs typeface="B Lotus" pitchFamily="2" charset="-78"/>
              </a:rPr>
              <a:t> ميانگين نمونه استخراج شده است</a:t>
            </a:r>
            <a:r>
              <a:rPr lang="en-US" dirty="0" smtClean="0">
                <a:cs typeface="B Lotus" pitchFamily="2" charset="-78"/>
              </a:rPr>
              <a:t> </a:t>
            </a:r>
            <a:endParaRPr lang="fa-IR" dirty="0" smtClean="0">
              <a:cs typeface="B Lotus" pitchFamily="2" charset="-78"/>
            </a:endParaRPr>
          </a:p>
          <a:p>
            <a:pPr marL="274320" indent="-274320" algn="r" rtl="1" eaLnBrk="1" fontAlgn="auto" hangingPunct="1">
              <a:spcAft>
                <a:spcPts val="0"/>
              </a:spcAft>
              <a:buClr>
                <a:srgbClr val="FFC000"/>
              </a:buClr>
              <a:buFont typeface="Wingdings" pitchFamily="2" charset="2"/>
              <a:buChar char="q"/>
              <a:defRPr/>
            </a:pPr>
            <a:endParaRPr lang="en-US" dirty="0" smtClean="0">
              <a:cs typeface="B Lotus" pitchFamily="2" charset="-78"/>
            </a:endParaRPr>
          </a:p>
        </p:txBody>
      </p:sp>
      <p:sp>
        <p:nvSpPr>
          <p:cNvPr id="61446" name="Rectangle 5"/>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61442" name="Object 4"/>
          <p:cNvGraphicFramePr>
            <a:graphicFrameLocks noChangeAspect="1"/>
          </p:cNvGraphicFramePr>
          <p:nvPr/>
        </p:nvGraphicFramePr>
        <p:xfrm>
          <a:off x="1358900" y="2276475"/>
          <a:ext cx="6496050" cy="622300"/>
        </p:xfrm>
        <a:graphic>
          <a:graphicData uri="http://schemas.openxmlformats.org/presentationml/2006/ole">
            <mc:AlternateContent xmlns:mc="http://schemas.openxmlformats.org/markup-compatibility/2006">
              <mc:Choice xmlns:v="urn:schemas-microsoft-com:vml" Requires="v">
                <p:oleObj spid="_x0000_s62703" name="Equation" r:id="rId3" imgW="4368800" imgH="419100" progId="Equation.3">
                  <p:embed/>
                </p:oleObj>
              </mc:Choice>
              <mc:Fallback>
                <p:oleObj name="Equation" r:id="rId3" imgW="4368800" imgH="419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8900" y="2276475"/>
                        <a:ext cx="649605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7" name="Rectangle 7"/>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61443" name="Object 6"/>
          <p:cNvGraphicFramePr>
            <a:graphicFrameLocks noChangeAspect="1"/>
          </p:cNvGraphicFramePr>
          <p:nvPr>
            <p:extLst>
              <p:ext uri="{D42A27DB-BD31-4B8C-83A1-F6EECF244321}">
                <p14:modId xmlns:p14="http://schemas.microsoft.com/office/powerpoint/2010/main" val="2302765400"/>
              </p:ext>
            </p:extLst>
          </p:nvPr>
        </p:nvGraphicFramePr>
        <p:xfrm>
          <a:off x="5724128" y="3581400"/>
          <a:ext cx="611188" cy="592138"/>
        </p:xfrm>
        <a:graphic>
          <a:graphicData uri="http://schemas.openxmlformats.org/presentationml/2006/ole">
            <mc:AlternateContent xmlns:mc="http://schemas.openxmlformats.org/markup-compatibility/2006">
              <mc:Choice xmlns:v="urn:schemas-microsoft-com:vml" Requires="v">
                <p:oleObj spid="_x0000_s62704" name="Equation" r:id="rId5" imgW="253890" imgH="418918" progId="Equation.3">
                  <p:embed/>
                </p:oleObj>
              </mc:Choice>
              <mc:Fallback>
                <p:oleObj name="Equation" r:id="rId5" imgW="253890" imgH="418918"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28" y="3581400"/>
                        <a:ext cx="611188" cy="592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8" name="Rectangle 9"/>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61444" name="Object 8"/>
          <p:cNvGraphicFramePr>
            <a:graphicFrameLocks noChangeAspect="1"/>
          </p:cNvGraphicFramePr>
          <p:nvPr>
            <p:extLst>
              <p:ext uri="{D42A27DB-BD31-4B8C-83A1-F6EECF244321}">
                <p14:modId xmlns:p14="http://schemas.microsoft.com/office/powerpoint/2010/main" val="2036304829"/>
              </p:ext>
            </p:extLst>
          </p:nvPr>
        </p:nvGraphicFramePr>
        <p:xfrm>
          <a:off x="1725238" y="4121917"/>
          <a:ext cx="1841699" cy="322857"/>
        </p:xfrm>
        <a:graphic>
          <a:graphicData uri="http://schemas.openxmlformats.org/presentationml/2006/ole">
            <mc:AlternateContent xmlns:mc="http://schemas.openxmlformats.org/markup-compatibility/2006">
              <mc:Choice xmlns:v="urn:schemas-microsoft-com:vml" Requires="v">
                <p:oleObj spid="_x0000_s62705" name="Equation" r:id="rId7" imgW="1358310" imgH="241195" progId="Equation.3">
                  <p:embed/>
                </p:oleObj>
              </mc:Choice>
              <mc:Fallback>
                <p:oleObj name="Equation" r:id="rId7" imgW="1358310" imgH="241195"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5238" y="4121917"/>
                        <a:ext cx="1841699" cy="322857"/>
                      </a:xfrm>
                      <a:prstGeom prst="rect">
                        <a:avLst/>
                      </a:prstGeom>
                      <a:noFill/>
                      <a:extLst/>
                    </p:spPr>
                  </p:pic>
                </p:oleObj>
              </mc:Fallback>
            </mc:AlternateContent>
          </a:graphicData>
        </a:graphic>
      </p:graphicFrame>
      <p:sp>
        <p:nvSpPr>
          <p:cNvPr id="61449" name="WordArt 10"/>
          <p:cNvSpPr>
            <a:spLocks noChangeArrowheads="1" noChangeShapeType="1" noTextEdit="1"/>
          </p:cNvSpPr>
          <p:nvPr/>
        </p:nvSpPr>
        <p:spPr bwMode="auto">
          <a:xfrm>
            <a:off x="2970213" y="457200"/>
            <a:ext cx="3505200" cy="723900"/>
          </a:xfrm>
          <a:prstGeom prst="rect">
            <a:avLst/>
          </a:prstGeom>
        </p:spPr>
        <p:txBody>
          <a:bodyPr wrap="none" fromWordArt="1">
            <a:prstTxWarp prst="textPlain">
              <a:avLst>
                <a:gd name="adj" fmla="val 50000"/>
              </a:avLst>
            </a:prstTxWarp>
          </a:bodyPr>
          <a:lstStyle/>
          <a:p>
            <a:pPr algn="ctr" rtl="1"/>
            <a:r>
              <a:rPr lang="fa-IR" sz="3600" kern="10">
                <a:ln w="19050">
                  <a:solidFill>
                    <a:srgbClr val="404040"/>
                  </a:solidFill>
                  <a:round/>
                  <a:headEnd/>
                  <a:tailEnd/>
                </a:ln>
                <a:solidFill>
                  <a:srgbClr val="FFCC66"/>
                </a:solidFill>
                <a:effectLst>
                  <a:outerShdw dist="35921" dir="2700000" algn="ctr" rotWithShape="0">
                    <a:srgbClr val="990000"/>
                  </a:outerShdw>
                </a:effectLst>
                <a:latin typeface="Titr Mazar"/>
              </a:rPr>
              <a:t>نوسانات بين نمونه‌اي</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80259">
                                            <p:txEl>
                                              <p:pRg st="0" end="0"/>
                                            </p:txEl>
                                          </p:spTgt>
                                        </p:tgtEl>
                                        <p:attrNameLst>
                                          <p:attrName>style.visibility</p:attrName>
                                        </p:attrNameLst>
                                      </p:cBhvr>
                                      <p:to>
                                        <p:strVal val="visible"/>
                                      </p:to>
                                    </p:set>
                                    <p:animEffect transition="in" filter="fade">
                                      <p:cBhvr>
                                        <p:cTn id="7" dur="1000"/>
                                        <p:tgtEl>
                                          <p:spTgt spid="480259">
                                            <p:txEl>
                                              <p:pRg st="0" end="0"/>
                                            </p:txEl>
                                          </p:spTgt>
                                        </p:tgtEl>
                                      </p:cBhvr>
                                    </p:animEffect>
                                    <p:anim calcmode="lin" valueType="num">
                                      <p:cBhvr>
                                        <p:cTn id="8" dur="1000" fill="hold"/>
                                        <p:tgtEl>
                                          <p:spTgt spid="4802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802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80259">
                                            <p:txEl>
                                              <p:pRg st="3" end="3"/>
                                            </p:txEl>
                                          </p:spTgt>
                                        </p:tgtEl>
                                        <p:attrNameLst>
                                          <p:attrName>style.visibility</p:attrName>
                                        </p:attrNameLst>
                                      </p:cBhvr>
                                      <p:to>
                                        <p:strVal val="visible"/>
                                      </p:to>
                                    </p:set>
                                    <p:animEffect transition="in" filter="fade">
                                      <p:cBhvr>
                                        <p:cTn id="14" dur="1000"/>
                                        <p:tgtEl>
                                          <p:spTgt spid="480259">
                                            <p:txEl>
                                              <p:pRg st="3" end="3"/>
                                            </p:txEl>
                                          </p:spTgt>
                                        </p:tgtEl>
                                      </p:cBhvr>
                                    </p:animEffect>
                                    <p:anim calcmode="lin" valueType="num">
                                      <p:cBhvr>
                                        <p:cTn id="15" dur="1000" fill="hold"/>
                                        <p:tgtEl>
                                          <p:spTgt spid="48025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802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80259">
                                            <p:txEl>
                                              <p:pRg st="5" end="5"/>
                                            </p:txEl>
                                          </p:spTgt>
                                        </p:tgtEl>
                                        <p:attrNameLst>
                                          <p:attrName>style.visibility</p:attrName>
                                        </p:attrNameLst>
                                      </p:cBhvr>
                                      <p:to>
                                        <p:strVal val="visible"/>
                                      </p:to>
                                    </p:set>
                                    <p:animEffect transition="in" filter="fade">
                                      <p:cBhvr>
                                        <p:cTn id="21" dur="1000"/>
                                        <p:tgtEl>
                                          <p:spTgt spid="480259">
                                            <p:txEl>
                                              <p:pRg st="5" end="5"/>
                                            </p:txEl>
                                          </p:spTgt>
                                        </p:tgtEl>
                                      </p:cBhvr>
                                    </p:animEffect>
                                    <p:anim calcmode="lin" valueType="num">
                                      <p:cBhvr>
                                        <p:cTn id="22" dur="1000" fill="hold"/>
                                        <p:tgtEl>
                                          <p:spTgt spid="480259">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8025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59" grpId="0" build="p"/>
    </p:bldLst>
  </p:timing>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83" name="Rectangle 3"/>
          <p:cNvSpPr>
            <a:spLocks noGrp="1" noChangeArrowheads="1"/>
          </p:cNvSpPr>
          <p:nvPr>
            <p:ph idx="1"/>
          </p:nvPr>
        </p:nvSpPr>
        <p:spPr>
          <a:xfrm>
            <a:off x="1403350" y="1916113"/>
            <a:ext cx="7272338" cy="4114800"/>
          </a:xfrm>
        </p:spPr>
        <p:txBody>
          <a:bodyPr>
            <a:normAutofit/>
          </a:bodyPr>
          <a:lstStyle/>
          <a:p>
            <a:pPr marL="274320" indent="-274320" algn="r" rtl="1" eaLnBrk="1" fontAlgn="auto" hangingPunct="1">
              <a:spcAft>
                <a:spcPts val="0"/>
              </a:spcAft>
              <a:buFontTx/>
              <a:buNone/>
              <a:defRPr/>
            </a:pPr>
            <a:r>
              <a:rPr lang="en-US" sz="2300" dirty="0" smtClean="0">
                <a:cs typeface="B Lotus" pitchFamily="2" charset="-78"/>
              </a:rPr>
              <a:t>F-test</a:t>
            </a:r>
            <a:r>
              <a:rPr lang="ar-SA" sz="2300" dirty="0" smtClean="0">
                <a:cs typeface="B Lotus" pitchFamily="2" charset="-78"/>
              </a:rPr>
              <a:t> : دو تخمين  را مي‌توان با استفاده از </a:t>
            </a:r>
            <a:r>
              <a:rPr lang="en-US" sz="2300" dirty="0" smtClean="0">
                <a:cs typeface="B Lotus" pitchFamily="2" charset="-78"/>
              </a:rPr>
              <a:t>F-test</a:t>
            </a:r>
            <a:r>
              <a:rPr lang="ar-SA" sz="2300" dirty="0" smtClean="0">
                <a:cs typeface="B Lotus" pitchFamily="2" charset="-78"/>
              </a:rPr>
              <a:t> مقايسه نمود.</a:t>
            </a:r>
            <a:endParaRPr lang="fa-IR" sz="2300" dirty="0" smtClean="0">
              <a:cs typeface="B Lotus" pitchFamily="2" charset="-78"/>
            </a:endParaRPr>
          </a:p>
          <a:p>
            <a:pPr marL="274320" indent="-274320" algn="r" rtl="1" eaLnBrk="1" fontAlgn="auto" hangingPunct="1">
              <a:spcAft>
                <a:spcPts val="0"/>
              </a:spcAft>
              <a:buFontTx/>
              <a:buNone/>
              <a:defRPr/>
            </a:pPr>
            <a:endParaRPr lang="en-US" sz="2300" dirty="0" smtClean="0">
              <a:cs typeface="B Lotus" pitchFamily="2" charset="-78"/>
            </a:endParaRPr>
          </a:p>
        </p:txBody>
      </p:sp>
      <p:sp>
        <p:nvSpPr>
          <p:cNvPr id="62468" name="Rectangle 5"/>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62466" name="Object 4"/>
          <p:cNvGraphicFramePr>
            <a:graphicFrameLocks noChangeAspect="1"/>
          </p:cNvGraphicFramePr>
          <p:nvPr/>
        </p:nvGraphicFramePr>
        <p:xfrm>
          <a:off x="1403350" y="3114675"/>
          <a:ext cx="2808288" cy="992188"/>
        </p:xfrm>
        <a:graphic>
          <a:graphicData uri="http://schemas.openxmlformats.org/presentationml/2006/ole">
            <mc:AlternateContent xmlns:mc="http://schemas.openxmlformats.org/markup-compatibility/2006">
              <mc:Choice xmlns:v="urn:schemas-microsoft-com:vml" Requires="v">
                <p:oleObj spid="_x0000_s63569" name="Equation" r:id="rId3" imgW="1104900" imgH="393700" progId="Equation.3">
                  <p:embed/>
                </p:oleObj>
              </mc:Choice>
              <mc:Fallback>
                <p:oleObj name="Equation" r:id="rId3" imgW="1104900" imgH="3937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3114675"/>
                        <a:ext cx="2808288" cy="992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286" name="Rectangle 6"/>
          <p:cNvSpPr>
            <a:spLocks noChangeArrowheads="1"/>
          </p:cNvSpPr>
          <p:nvPr/>
        </p:nvSpPr>
        <p:spPr bwMode="auto">
          <a:xfrm>
            <a:off x="4875213" y="4076700"/>
            <a:ext cx="3941762" cy="446088"/>
          </a:xfrm>
          <a:prstGeom prst="rect">
            <a:avLst/>
          </a:prstGeom>
          <a:noFill/>
          <a:ln w="9525">
            <a:noFill/>
            <a:miter lim="800000"/>
            <a:headEnd/>
            <a:tailEnd/>
          </a:ln>
          <a:effectLst/>
        </p:spPr>
        <p:txBody>
          <a:bodyPr wrap="none" anchor="ctr">
            <a:spAutoFit/>
          </a:bodyPr>
          <a:lstStyle/>
          <a:p>
            <a:pPr algn="l">
              <a:defRPr/>
            </a:pPr>
            <a:r>
              <a:rPr lang="en-US" sz="2300" b="0" dirty="0">
                <a:solidFill>
                  <a:schemeClr val="tx1">
                    <a:lumMod val="50000"/>
                  </a:schemeClr>
                </a:solidFill>
                <a:cs typeface="Lotus" pitchFamily="2" charset="-78"/>
              </a:rPr>
              <a:t>F3,8=4.07</a:t>
            </a:r>
            <a:r>
              <a:rPr lang="ar-SA" sz="2300" b="0" dirty="0">
                <a:solidFill>
                  <a:schemeClr val="tx1">
                    <a:lumMod val="50000"/>
                  </a:schemeClr>
                </a:solidFill>
                <a:cs typeface="Lotus" pitchFamily="2" charset="-78"/>
              </a:rPr>
              <a:t>مطابق جداول آماري</a:t>
            </a:r>
            <a:r>
              <a:rPr lang="en-US" sz="2300" b="0" dirty="0">
                <a:solidFill>
                  <a:schemeClr val="tx1">
                    <a:lumMod val="50000"/>
                  </a:schemeClr>
                </a:solidFill>
                <a:cs typeface="Lotus" pitchFamily="2" charset="-78"/>
              </a:rPr>
              <a:t>      </a:t>
            </a:r>
          </a:p>
        </p:txBody>
      </p:sp>
      <p:sp>
        <p:nvSpPr>
          <p:cNvPr id="481287" name="Rectangle 7"/>
          <p:cNvSpPr>
            <a:spLocks noChangeArrowheads="1"/>
          </p:cNvSpPr>
          <p:nvPr/>
        </p:nvSpPr>
        <p:spPr bwMode="auto">
          <a:xfrm>
            <a:off x="2044700" y="4992688"/>
            <a:ext cx="6775450" cy="447675"/>
          </a:xfrm>
          <a:prstGeom prst="rect">
            <a:avLst/>
          </a:prstGeom>
          <a:noFill/>
          <a:ln w="9525">
            <a:noFill/>
            <a:miter lim="800000"/>
            <a:headEnd/>
            <a:tailEnd/>
          </a:ln>
          <a:effectLst/>
        </p:spPr>
        <p:txBody>
          <a:bodyPr wrap="none" anchor="ctr">
            <a:spAutoFit/>
          </a:bodyPr>
          <a:lstStyle/>
          <a:p>
            <a:pPr algn="l" rtl="1">
              <a:defRPr/>
            </a:pPr>
            <a:r>
              <a:rPr lang="ar-SA" sz="2300" b="0" dirty="0">
                <a:solidFill>
                  <a:schemeClr val="tx1">
                    <a:lumMod val="50000"/>
                  </a:schemeClr>
                </a:solidFill>
                <a:cs typeface="Lotus" pitchFamily="2" charset="-78"/>
              </a:rPr>
              <a:t>منابع نوسانات صرفاً مربوط به خطاي تصادفي نمي‌باشد   </a:t>
            </a:r>
            <a:r>
              <a:rPr lang="en-US" sz="2300" b="0" dirty="0">
                <a:solidFill>
                  <a:schemeClr val="tx1">
                    <a:lumMod val="50000"/>
                  </a:schemeClr>
                </a:solidFill>
                <a:cs typeface="Lotus" pitchFamily="2" charset="-78"/>
              </a:rPr>
              <a:t>11.33&gt;4.07</a:t>
            </a:r>
          </a:p>
        </p:txBody>
      </p:sp>
      <p:sp>
        <p:nvSpPr>
          <p:cNvPr id="62471" name="Rectangle 8"/>
          <p:cNvSpPr>
            <a:spLocks noChangeArrowheads="1"/>
          </p:cNvSpPr>
          <p:nvPr/>
        </p:nvSpPr>
        <p:spPr bwMode="auto">
          <a:xfrm>
            <a:off x="1330325" y="5559425"/>
            <a:ext cx="7034213" cy="822325"/>
          </a:xfrm>
          <a:prstGeom prst="rect">
            <a:avLst/>
          </a:prstGeom>
          <a:noFill/>
          <a:ln w="9525">
            <a:noFill/>
            <a:miter lim="800000"/>
            <a:headEnd/>
            <a:tailEnd/>
          </a:ln>
        </p:spPr>
        <p:txBody>
          <a:bodyPr wrap="none" anchor="ctr">
            <a:spAutoFit/>
          </a:bodyPr>
          <a:lstStyle/>
          <a:p>
            <a:r>
              <a:rPr lang="ar-SA"/>
              <a:t>در نتيجه ما فرض صفر (</a:t>
            </a:r>
            <a:r>
              <a:rPr lang="en-US"/>
              <a:t>H0</a:t>
            </a:r>
            <a:r>
              <a:rPr lang="ar-SA"/>
              <a:t>) را رد مي</a:t>
            </a:r>
            <a:r>
              <a:rPr lang="ar-SA">
                <a:cs typeface="Times New Roman" pitchFamily="18" charset="0"/>
              </a:rPr>
              <a:t>‌</a:t>
            </a:r>
            <a:r>
              <a:rPr lang="ar-SA"/>
              <a:t>کنيم که به اين معنا است که </a:t>
            </a:r>
            <a:endParaRPr lang="fa-IR"/>
          </a:p>
          <a:p>
            <a:r>
              <a:rPr lang="ar-SA"/>
              <a:t>اختلاف فاحشي ميان چهار مقدار ميانگين وجود دارد.</a:t>
            </a:r>
          </a:p>
        </p:txBody>
      </p:sp>
    </p:spTree>
  </p:cSld>
  <p:clrMapOvr>
    <a:masterClrMapping/>
  </p:clrMapOvr>
  <p:transition spd="slow">
    <p:wipe dir="d"/>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a:spLocks noGrp="1" noChangeArrowheads="1"/>
          </p:cNvSpPr>
          <p:nvPr>
            <p:ph idx="1"/>
          </p:nvPr>
        </p:nvSpPr>
        <p:spPr>
          <a:xfrm>
            <a:off x="971600" y="2492896"/>
            <a:ext cx="7648525" cy="3817417"/>
          </a:xfrm>
        </p:spPr>
        <p:txBody>
          <a:bodyPr/>
          <a:lstStyle/>
          <a:p>
            <a:pPr algn="r" rtl="1" eaLnBrk="1" hangingPunct="1">
              <a:lnSpc>
                <a:spcPct val="200000"/>
              </a:lnSpc>
              <a:buFontTx/>
              <a:buNone/>
              <a:defRPr/>
            </a:pPr>
            <a:r>
              <a:rPr lang="ar-SA" dirty="0" smtClean="0">
                <a:cs typeface="B Lotus" pitchFamily="2" charset="-78"/>
              </a:rPr>
              <a:t>در بسياري از شرايط در اندازه‌گيري‌ها با حالاتي مواجه مي‌شويم که داراي دو منبع نوسان احتمالي مي‌باشند. در اين حالت از </a:t>
            </a:r>
            <a:r>
              <a:rPr lang="en-US" dirty="0" smtClean="0">
                <a:cs typeface="B Lotus" pitchFamily="2" charset="-78"/>
              </a:rPr>
              <a:t>ANOVA</a:t>
            </a:r>
            <a:r>
              <a:rPr lang="ar-SA" dirty="0" smtClean="0">
                <a:cs typeface="B Lotus" pitchFamily="2" charset="-78"/>
              </a:rPr>
              <a:t> دو راهه استفاده مي‌کنيم.</a:t>
            </a:r>
            <a:endParaRPr lang="en-US" dirty="0" smtClean="0">
              <a:cs typeface="B Lotus" pitchFamily="2" charset="-78"/>
            </a:endParaRPr>
          </a:p>
        </p:txBody>
      </p:sp>
      <p:sp>
        <p:nvSpPr>
          <p:cNvPr id="6" name="Rectangle 5"/>
          <p:cNvSpPr/>
          <p:nvPr/>
        </p:nvSpPr>
        <p:spPr>
          <a:xfrm>
            <a:off x="3103308" y="321771"/>
            <a:ext cx="3531288" cy="1169551"/>
          </a:xfrm>
          <a:prstGeom prst="rect">
            <a:avLst/>
          </a:prstGeom>
          <a:noFill/>
        </p:spPr>
        <p:txBody>
          <a:bodyPr wrap="none">
            <a:spAutoFit/>
          </a:bodyPr>
          <a:lstStyle/>
          <a:p>
            <a:pPr algn="ctr" rtl="1">
              <a:defRPr/>
            </a:pPr>
            <a:r>
              <a:rPr lang="en-US" sz="3500" spc="50" dirty="0">
                <a:ln w="12700" cmpd="sng">
                  <a:solidFill>
                    <a:schemeClr val="bg2">
                      <a:lumMod val="50000"/>
                    </a:schemeClr>
                  </a:solidFill>
                  <a:prstDash val="solid"/>
                </a:ln>
                <a:solidFill>
                  <a:srgbClr val="FFFF00"/>
                </a:solidFill>
                <a:effectLst>
                  <a:glow rad="53100">
                    <a:schemeClr val="accent6">
                      <a:satMod val="180000"/>
                      <a:alpha val="30000"/>
                    </a:schemeClr>
                  </a:glow>
                </a:effectLst>
                <a:latin typeface="Calibri" pitchFamily="34" charset="0"/>
                <a:cs typeface="Titr" pitchFamily="2" charset="-78"/>
              </a:rPr>
              <a:t>ANOVA</a:t>
            </a:r>
            <a:r>
              <a:rPr lang="ar-SA" sz="3500" spc="50" dirty="0">
                <a:ln w="12700" cmpd="sng">
                  <a:solidFill>
                    <a:schemeClr val="bg2">
                      <a:lumMod val="50000"/>
                    </a:schemeClr>
                  </a:solidFill>
                  <a:prstDash val="solid"/>
                </a:ln>
                <a:solidFill>
                  <a:srgbClr val="FFFF00"/>
                </a:solidFill>
                <a:effectLst>
                  <a:glow rad="53100">
                    <a:schemeClr val="accent6">
                      <a:satMod val="180000"/>
                      <a:alpha val="30000"/>
                    </a:schemeClr>
                  </a:glow>
                </a:effectLst>
                <a:latin typeface="Calibri" pitchFamily="34" charset="0"/>
                <a:cs typeface="Titr" pitchFamily="2" charset="-78"/>
              </a:rPr>
              <a:t> دو راهه</a:t>
            </a:r>
            <a:r>
              <a:rPr lang="en-US" sz="3500" spc="50" dirty="0">
                <a:ln w="12700" cmpd="sng">
                  <a:solidFill>
                    <a:schemeClr val="bg2">
                      <a:lumMod val="50000"/>
                    </a:schemeClr>
                  </a:solidFill>
                  <a:prstDash val="solid"/>
                </a:ln>
                <a:solidFill>
                  <a:srgbClr val="FFFF00"/>
                </a:solidFill>
                <a:effectLst>
                  <a:glow rad="53100">
                    <a:schemeClr val="accent6">
                      <a:satMod val="180000"/>
                      <a:alpha val="30000"/>
                    </a:schemeClr>
                  </a:glow>
                </a:effectLst>
                <a:latin typeface="Calibri" pitchFamily="34" charset="0"/>
                <a:cs typeface="Titr" pitchFamily="2" charset="-78"/>
              </a:rPr>
              <a:t> </a:t>
            </a:r>
            <a:br>
              <a:rPr lang="en-US" sz="3500" spc="50" dirty="0">
                <a:ln w="12700" cmpd="sng">
                  <a:solidFill>
                    <a:schemeClr val="bg2">
                      <a:lumMod val="50000"/>
                    </a:schemeClr>
                  </a:solidFill>
                  <a:prstDash val="solid"/>
                </a:ln>
                <a:solidFill>
                  <a:srgbClr val="FFFF00"/>
                </a:solidFill>
                <a:effectLst>
                  <a:glow rad="53100">
                    <a:schemeClr val="accent6">
                      <a:satMod val="180000"/>
                      <a:alpha val="30000"/>
                    </a:schemeClr>
                  </a:glow>
                </a:effectLst>
                <a:latin typeface="Calibri" pitchFamily="34" charset="0"/>
                <a:cs typeface="Titr" pitchFamily="2" charset="-78"/>
              </a:rPr>
            </a:br>
            <a:r>
              <a:rPr lang="en-US" sz="3500" spc="50" dirty="0">
                <a:ln w="12700" cmpd="sng">
                  <a:solidFill>
                    <a:schemeClr val="bg2">
                      <a:lumMod val="50000"/>
                    </a:schemeClr>
                  </a:solidFill>
                  <a:prstDash val="solid"/>
                </a:ln>
                <a:solidFill>
                  <a:srgbClr val="FFFF00"/>
                </a:solidFill>
                <a:effectLst>
                  <a:glow rad="53100">
                    <a:schemeClr val="accent6">
                      <a:satMod val="180000"/>
                      <a:alpha val="30000"/>
                    </a:schemeClr>
                  </a:glow>
                </a:effectLst>
                <a:latin typeface="Calibri" pitchFamily="34" charset="0"/>
                <a:cs typeface="Titr" pitchFamily="2" charset="-78"/>
              </a:rPr>
              <a:t>Two-way ANOVA </a:t>
            </a:r>
            <a:endParaRPr lang="fa-IR" sz="3500" spc="50" dirty="0">
              <a:ln w="12700" cmpd="sng">
                <a:solidFill>
                  <a:schemeClr val="bg2">
                    <a:lumMod val="50000"/>
                  </a:schemeClr>
                </a:solidFill>
                <a:prstDash val="solid"/>
              </a:ln>
              <a:solidFill>
                <a:srgbClr val="FFFF00"/>
              </a:solidFill>
              <a:effectLst>
                <a:glow rad="53100">
                  <a:schemeClr val="accent6">
                    <a:satMod val="180000"/>
                    <a:alpha val="30000"/>
                  </a:schemeClr>
                </a:glow>
              </a:effectLst>
              <a:latin typeface="Calibri" pitchFamily="34" charset="0"/>
              <a:cs typeface="Titr" pitchFamily="2" charset="-78"/>
            </a:endParaRPr>
          </a:p>
        </p:txBody>
      </p:sp>
    </p:spTree>
  </p:cSld>
  <p:clrMapOvr>
    <a:masterClrMapping/>
  </p:clrMapOvr>
  <p:transition spd="slow">
    <p:wheel spokes="1"/>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Content Placeholder 2"/>
          <p:cNvSpPr>
            <a:spLocks noGrp="1"/>
          </p:cNvSpPr>
          <p:nvPr>
            <p:ph idx="1"/>
          </p:nvPr>
        </p:nvSpPr>
        <p:spPr>
          <a:xfrm>
            <a:off x="971600" y="2204864"/>
            <a:ext cx="7785050" cy="4091161"/>
          </a:xfrm>
        </p:spPr>
        <p:txBody>
          <a:bodyPr/>
          <a:lstStyle/>
          <a:p>
            <a:pPr algn="r" rtl="1" eaLnBrk="1" hangingPunct="1">
              <a:buFontTx/>
              <a:buNone/>
              <a:defRPr/>
            </a:pPr>
            <a:r>
              <a:rPr lang="fa-IR" dirty="0" smtClean="0">
                <a:cs typeface="B Lotus" pitchFamily="2" charset="-78"/>
              </a:rPr>
              <a:t>مثال: دو توليدکننده سه نوع از ابزار اتصال توليد مي‌کنند که اين ابزارها در يک ماشين الکتريکي استفاده مي‌شوند. يک مطالعه تصادفي به منظور ارزيابي استقامت ابزارهاي اتصال بصورت زير طراحي شده است. مي‌خواهيم موارد زير را بررسي کنيم</a:t>
            </a:r>
          </a:p>
          <a:p>
            <a:pPr algn="r" rtl="1" eaLnBrk="1" hangingPunct="1">
              <a:defRPr/>
            </a:pPr>
            <a:r>
              <a:rPr lang="fa-IR" dirty="0" smtClean="0">
                <a:cs typeface="B Lotus" pitchFamily="2" charset="-78"/>
              </a:rPr>
              <a:t>آيا استقامت ابزارها با هم برابر است؟</a:t>
            </a:r>
            <a:endParaRPr lang="en-US" dirty="0" smtClean="0">
              <a:cs typeface="B Lotus" pitchFamily="2" charset="-78"/>
            </a:endParaRPr>
          </a:p>
          <a:p>
            <a:pPr algn="r" rtl="1" eaLnBrk="1" hangingPunct="1">
              <a:defRPr/>
            </a:pPr>
            <a:r>
              <a:rPr lang="fa-IR" dirty="0" smtClean="0">
                <a:cs typeface="B Lotus" pitchFamily="2" charset="-78"/>
              </a:rPr>
              <a:t>آيا توليدات توليدکننده 1 و 2 يکسان هستند</a:t>
            </a:r>
          </a:p>
        </p:txBody>
      </p:sp>
    </p:spTree>
  </p:cSld>
  <p:clrMapOvr>
    <a:masterClrMapping/>
  </p:clrMapOvr>
  <p:transition spd="slow">
    <p:zoom/>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228975" y="836613"/>
          <a:ext cx="3352800" cy="5212080"/>
        </p:xfrm>
        <a:graphic>
          <a:graphicData uri="http://schemas.openxmlformats.org/drawingml/2006/table">
            <a:tbl>
              <a:tblPr rtl="1"/>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274320">
                <a:tc>
                  <a:txBody>
                    <a:bodyPr/>
                    <a:lstStyle/>
                    <a:p>
                      <a:pPr algn="ctr" rtl="1">
                        <a:spcAft>
                          <a:spcPts val="600"/>
                        </a:spcAft>
                      </a:pPr>
                      <a:r>
                        <a:rPr lang="fa-IR" sz="1700" b="1">
                          <a:latin typeface="Times New Roman"/>
                          <a:ea typeface="Times New Roman"/>
                          <a:cs typeface="Lotus"/>
                        </a:rPr>
                        <a:t>ميزان استقامت</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9D9D9"/>
                    </a:solidFill>
                  </a:tcPr>
                </a:tc>
                <a:tc>
                  <a:txBody>
                    <a:bodyPr/>
                    <a:lstStyle/>
                    <a:p>
                      <a:pPr algn="ctr" rtl="1">
                        <a:spcAft>
                          <a:spcPts val="600"/>
                        </a:spcAft>
                      </a:pPr>
                      <a:r>
                        <a:rPr lang="fa-IR" sz="1700" b="1">
                          <a:latin typeface="Times New Roman"/>
                          <a:ea typeface="Times New Roman"/>
                          <a:cs typeface="Lotus"/>
                        </a:rPr>
                        <a:t>نوع ابزار</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9D9D9"/>
                    </a:solidFill>
                  </a:tcPr>
                </a:tc>
                <a:tc>
                  <a:txBody>
                    <a:bodyPr/>
                    <a:lstStyle/>
                    <a:p>
                      <a:pPr algn="ctr" rtl="1">
                        <a:spcAft>
                          <a:spcPts val="600"/>
                        </a:spcAft>
                      </a:pPr>
                      <a:r>
                        <a:rPr lang="fa-IR" sz="1700" b="1">
                          <a:latin typeface="Times New Roman"/>
                          <a:ea typeface="Times New Roman"/>
                          <a:cs typeface="Lotus"/>
                        </a:rPr>
                        <a:t>توليدکننده</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74320">
                <a:tc>
                  <a:txBody>
                    <a:bodyPr/>
                    <a:lstStyle/>
                    <a:p>
                      <a:pPr algn="ctr" rtl="0">
                        <a:spcAft>
                          <a:spcPts val="600"/>
                        </a:spcAft>
                      </a:pPr>
                      <a:r>
                        <a:rPr lang="en-US" sz="1700">
                          <a:latin typeface="Times New Roman"/>
                          <a:ea typeface="Times New Roman"/>
                          <a:cs typeface="Lotus"/>
                        </a:rPr>
                        <a:t>13.5</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dirty="0">
                          <a:latin typeface="Times New Roman"/>
                          <a:ea typeface="Times New Roman"/>
                          <a:cs typeface="Lotus"/>
                        </a:rPr>
                        <a:t>1</a:t>
                      </a:r>
                      <a:endParaRPr lang="en-US" sz="1700" dirty="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1</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274320">
                <a:tc>
                  <a:txBody>
                    <a:bodyPr/>
                    <a:lstStyle/>
                    <a:p>
                      <a:pPr algn="ctr" rtl="0">
                        <a:spcAft>
                          <a:spcPts val="600"/>
                        </a:spcAft>
                      </a:pPr>
                      <a:r>
                        <a:rPr lang="en-US" sz="1700">
                          <a:latin typeface="Times New Roman"/>
                          <a:ea typeface="Times New Roman"/>
                          <a:cs typeface="Lotus"/>
                        </a:rPr>
                        <a:t>14</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1</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1</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274320">
                <a:tc>
                  <a:txBody>
                    <a:bodyPr/>
                    <a:lstStyle/>
                    <a:p>
                      <a:pPr algn="ctr" rtl="0">
                        <a:spcAft>
                          <a:spcPts val="600"/>
                        </a:spcAft>
                      </a:pPr>
                      <a:r>
                        <a:rPr lang="en-US" sz="1700">
                          <a:latin typeface="Times New Roman"/>
                          <a:ea typeface="Times New Roman"/>
                          <a:cs typeface="Lotus"/>
                        </a:rPr>
                        <a:t>14.5</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1</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1</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274320">
                <a:tc>
                  <a:txBody>
                    <a:bodyPr/>
                    <a:lstStyle/>
                    <a:p>
                      <a:pPr algn="ctr" rtl="0">
                        <a:spcAft>
                          <a:spcPts val="600"/>
                        </a:spcAft>
                      </a:pPr>
                      <a:r>
                        <a:rPr lang="en-US" sz="1700">
                          <a:latin typeface="Times New Roman"/>
                          <a:ea typeface="Times New Roman"/>
                          <a:cs typeface="Lotus"/>
                        </a:rPr>
                        <a:t>17</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dirty="0">
                          <a:latin typeface="Times New Roman"/>
                          <a:ea typeface="Times New Roman"/>
                          <a:cs typeface="Lotus"/>
                        </a:rPr>
                        <a:t>2</a:t>
                      </a:r>
                      <a:endParaRPr lang="en-US" sz="1700" dirty="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1</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274320">
                <a:tc>
                  <a:txBody>
                    <a:bodyPr/>
                    <a:lstStyle/>
                    <a:p>
                      <a:pPr algn="ctr" rtl="0">
                        <a:spcAft>
                          <a:spcPts val="600"/>
                        </a:spcAft>
                      </a:pPr>
                      <a:r>
                        <a:rPr lang="en-US" sz="1700">
                          <a:latin typeface="Times New Roman"/>
                          <a:ea typeface="Times New Roman"/>
                          <a:cs typeface="Lotus"/>
                        </a:rPr>
                        <a:t>16</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2</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1</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274320">
                <a:tc>
                  <a:txBody>
                    <a:bodyPr/>
                    <a:lstStyle/>
                    <a:p>
                      <a:pPr algn="ctr" rtl="0">
                        <a:spcAft>
                          <a:spcPts val="600"/>
                        </a:spcAft>
                      </a:pPr>
                      <a:r>
                        <a:rPr lang="en-US" sz="1700">
                          <a:latin typeface="Times New Roman"/>
                          <a:ea typeface="Times New Roman"/>
                          <a:cs typeface="Lotus"/>
                        </a:rPr>
                        <a:t>15</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2</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1</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274320">
                <a:tc>
                  <a:txBody>
                    <a:bodyPr/>
                    <a:lstStyle/>
                    <a:p>
                      <a:pPr algn="ctr" rtl="0">
                        <a:spcAft>
                          <a:spcPts val="600"/>
                        </a:spcAft>
                      </a:pPr>
                      <a:r>
                        <a:rPr lang="en-US" sz="1700">
                          <a:latin typeface="Times New Roman"/>
                          <a:ea typeface="Times New Roman"/>
                          <a:cs typeface="Lotus"/>
                        </a:rPr>
                        <a:t>18.5</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3</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1</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07"/>
                  </a:ext>
                </a:extLst>
              </a:tr>
              <a:tr h="274320">
                <a:tc>
                  <a:txBody>
                    <a:bodyPr/>
                    <a:lstStyle/>
                    <a:p>
                      <a:pPr algn="ctr" rtl="0">
                        <a:spcAft>
                          <a:spcPts val="600"/>
                        </a:spcAft>
                      </a:pPr>
                      <a:r>
                        <a:rPr lang="en-US" sz="1700">
                          <a:latin typeface="Times New Roman"/>
                          <a:ea typeface="Times New Roman"/>
                          <a:cs typeface="Lotus"/>
                        </a:rPr>
                        <a:t>18</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3</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1</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08"/>
                  </a:ext>
                </a:extLst>
              </a:tr>
              <a:tr h="274320">
                <a:tc>
                  <a:txBody>
                    <a:bodyPr/>
                    <a:lstStyle/>
                    <a:p>
                      <a:pPr algn="ctr" rtl="0">
                        <a:spcAft>
                          <a:spcPts val="600"/>
                        </a:spcAft>
                      </a:pPr>
                      <a:r>
                        <a:rPr lang="en-US" sz="1700">
                          <a:latin typeface="Times New Roman"/>
                          <a:ea typeface="Times New Roman"/>
                          <a:cs typeface="Lotus"/>
                        </a:rPr>
                        <a:t>17</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3</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1</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09"/>
                  </a:ext>
                </a:extLst>
              </a:tr>
              <a:tr h="274320">
                <a:tc>
                  <a:txBody>
                    <a:bodyPr/>
                    <a:lstStyle/>
                    <a:p>
                      <a:pPr algn="ctr" rtl="0">
                        <a:spcAft>
                          <a:spcPts val="600"/>
                        </a:spcAft>
                      </a:pPr>
                      <a:r>
                        <a:rPr lang="en-US" sz="1700">
                          <a:latin typeface="Times New Roman"/>
                          <a:ea typeface="Times New Roman"/>
                          <a:cs typeface="Lotus"/>
                        </a:rPr>
                        <a:t>13</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0">
                        <a:spcAft>
                          <a:spcPts val="600"/>
                        </a:spcAft>
                      </a:pPr>
                      <a:r>
                        <a:rPr lang="en-US" sz="1700">
                          <a:latin typeface="Times New Roman"/>
                          <a:ea typeface="Times New Roman"/>
                          <a:cs typeface="Lotus"/>
                        </a:rPr>
                        <a:t>1</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2</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10"/>
                  </a:ext>
                </a:extLst>
              </a:tr>
              <a:tr h="274320">
                <a:tc>
                  <a:txBody>
                    <a:bodyPr/>
                    <a:lstStyle/>
                    <a:p>
                      <a:pPr algn="ctr" rtl="0">
                        <a:spcAft>
                          <a:spcPts val="600"/>
                        </a:spcAft>
                      </a:pPr>
                      <a:r>
                        <a:rPr lang="en-US" sz="1700">
                          <a:latin typeface="Times New Roman"/>
                          <a:ea typeface="Times New Roman"/>
                          <a:cs typeface="Lotus"/>
                        </a:rPr>
                        <a:t>12</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1</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2</a:t>
                      </a:r>
                      <a:endParaRPr lang="en-US" sz="1700">
                        <a:latin typeface="Times New Roman"/>
                        <a:ea typeface="Times New Roman"/>
                      </a:endParaRPr>
                    </a:p>
                  </a:txBody>
                  <a:tcPr marL="68580" marR="68580" marT="0" marB="0">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11"/>
                  </a:ext>
                </a:extLst>
              </a:tr>
              <a:tr h="274320">
                <a:tc>
                  <a:txBody>
                    <a:bodyPr/>
                    <a:lstStyle/>
                    <a:p>
                      <a:pPr algn="ctr" rtl="0">
                        <a:spcAft>
                          <a:spcPts val="600"/>
                        </a:spcAft>
                      </a:pPr>
                      <a:r>
                        <a:rPr lang="en-US" sz="1700">
                          <a:latin typeface="Times New Roman"/>
                          <a:ea typeface="Times New Roman"/>
                          <a:cs typeface="Lotus"/>
                        </a:rPr>
                        <a:t>11</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1</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2</a:t>
                      </a:r>
                      <a:endParaRPr lang="en-US" sz="1700">
                        <a:latin typeface="Times New Roman"/>
                        <a:ea typeface="Times New Roman"/>
                      </a:endParaRPr>
                    </a:p>
                  </a:txBody>
                  <a:tcPr marL="68580" marR="68580" marT="0" marB="0">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12"/>
                  </a:ext>
                </a:extLst>
              </a:tr>
              <a:tr h="274320">
                <a:tc>
                  <a:txBody>
                    <a:bodyPr/>
                    <a:lstStyle/>
                    <a:p>
                      <a:pPr algn="ctr" rtl="0">
                        <a:spcAft>
                          <a:spcPts val="600"/>
                        </a:spcAft>
                      </a:pPr>
                      <a:r>
                        <a:rPr lang="en-US" sz="1700">
                          <a:latin typeface="Times New Roman"/>
                          <a:ea typeface="Times New Roman"/>
                          <a:cs typeface="Lotus"/>
                        </a:rPr>
                        <a:t>15.5</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2</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2</a:t>
                      </a:r>
                      <a:endParaRPr lang="en-US" sz="1700">
                        <a:latin typeface="Times New Roman"/>
                        <a:ea typeface="Times New Roman"/>
                      </a:endParaRPr>
                    </a:p>
                  </a:txBody>
                  <a:tcPr marL="68580" marR="68580" marT="0" marB="0">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13"/>
                  </a:ext>
                </a:extLst>
              </a:tr>
              <a:tr h="274320">
                <a:tc>
                  <a:txBody>
                    <a:bodyPr/>
                    <a:lstStyle/>
                    <a:p>
                      <a:pPr algn="ctr" rtl="0">
                        <a:spcAft>
                          <a:spcPts val="600"/>
                        </a:spcAft>
                      </a:pPr>
                      <a:r>
                        <a:rPr lang="en-US" sz="1700">
                          <a:latin typeface="Times New Roman"/>
                          <a:ea typeface="Times New Roman"/>
                          <a:cs typeface="Lotus"/>
                        </a:rPr>
                        <a:t>14.5</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2</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2</a:t>
                      </a:r>
                      <a:endParaRPr lang="en-US" sz="1700">
                        <a:latin typeface="Times New Roman"/>
                        <a:ea typeface="Times New Roman"/>
                      </a:endParaRPr>
                    </a:p>
                  </a:txBody>
                  <a:tcPr marL="68580" marR="68580" marT="0" marB="0">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14"/>
                  </a:ext>
                </a:extLst>
              </a:tr>
              <a:tr h="274320">
                <a:tc>
                  <a:txBody>
                    <a:bodyPr/>
                    <a:lstStyle/>
                    <a:p>
                      <a:pPr algn="ctr" rtl="0">
                        <a:spcAft>
                          <a:spcPts val="600"/>
                        </a:spcAft>
                      </a:pPr>
                      <a:r>
                        <a:rPr lang="en-US" sz="1700">
                          <a:latin typeface="Times New Roman"/>
                          <a:ea typeface="Times New Roman"/>
                          <a:cs typeface="Lotus"/>
                        </a:rPr>
                        <a:t>15</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2</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2</a:t>
                      </a:r>
                      <a:endParaRPr lang="en-US" sz="1700">
                        <a:latin typeface="Times New Roman"/>
                        <a:ea typeface="Times New Roman"/>
                      </a:endParaRPr>
                    </a:p>
                  </a:txBody>
                  <a:tcPr marL="68580" marR="68580" marT="0" marB="0">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15"/>
                  </a:ext>
                </a:extLst>
              </a:tr>
              <a:tr h="274320">
                <a:tc>
                  <a:txBody>
                    <a:bodyPr/>
                    <a:lstStyle/>
                    <a:p>
                      <a:pPr algn="ctr" rtl="0">
                        <a:spcAft>
                          <a:spcPts val="600"/>
                        </a:spcAft>
                      </a:pPr>
                      <a:r>
                        <a:rPr lang="en-US" sz="1700">
                          <a:latin typeface="Times New Roman"/>
                          <a:ea typeface="Times New Roman"/>
                          <a:cs typeface="Lotus"/>
                        </a:rPr>
                        <a:t>10</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3</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2</a:t>
                      </a:r>
                      <a:endParaRPr lang="en-US" sz="1700">
                        <a:latin typeface="Times New Roman"/>
                        <a:ea typeface="Times New Roman"/>
                      </a:endParaRPr>
                    </a:p>
                  </a:txBody>
                  <a:tcPr marL="68580" marR="68580" marT="0" marB="0">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16"/>
                  </a:ext>
                </a:extLst>
              </a:tr>
              <a:tr h="274320">
                <a:tc>
                  <a:txBody>
                    <a:bodyPr/>
                    <a:lstStyle/>
                    <a:p>
                      <a:pPr algn="ctr" rtl="0">
                        <a:spcAft>
                          <a:spcPts val="600"/>
                        </a:spcAft>
                      </a:pPr>
                      <a:r>
                        <a:rPr lang="en-US" sz="1700">
                          <a:latin typeface="Times New Roman"/>
                          <a:ea typeface="Times New Roman"/>
                          <a:cs typeface="Lotus"/>
                        </a:rPr>
                        <a:t>12</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3</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2</a:t>
                      </a:r>
                      <a:endParaRPr lang="en-US" sz="1700">
                        <a:latin typeface="Times New Roman"/>
                        <a:ea typeface="Times New Roman"/>
                      </a:endParaRPr>
                    </a:p>
                  </a:txBody>
                  <a:tcPr marL="68580" marR="68580" marT="0" marB="0">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17"/>
                  </a:ext>
                </a:extLst>
              </a:tr>
              <a:tr h="274320">
                <a:tc>
                  <a:txBody>
                    <a:bodyPr/>
                    <a:lstStyle/>
                    <a:p>
                      <a:pPr algn="ctr" rtl="0">
                        <a:spcAft>
                          <a:spcPts val="600"/>
                        </a:spcAft>
                      </a:pPr>
                      <a:r>
                        <a:rPr lang="en-US" sz="1700">
                          <a:latin typeface="Times New Roman"/>
                          <a:ea typeface="Times New Roman"/>
                          <a:cs typeface="Lotus"/>
                        </a:rPr>
                        <a:t>13</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a:latin typeface="Times New Roman"/>
                          <a:ea typeface="Times New Roman"/>
                          <a:cs typeface="Lotus"/>
                        </a:rPr>
                        <a:t>3</a:t>
                      </a:r>
                      <a:endParaRPr lang="en-US" sz="1700">
                        <a:latin typeface="Times New Roman"/>
                        <a:ea typeface="Times New Roman"/>
                      </a:endParaRPr>
                    </a:p>
                  </a:txBody>
                  <a:tcPr marL="68580" marR="68580" marT="0" marB="0" anchor="ct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rtl="1">
                        <a:spcAft>
                          <a:spcPts val="600"/>
                        </a:spcAft>
                      </a:pPr>
                      <a:r>
                        <a:rPr lang="en-US" sz="1700" dirty="0">
                          <a:latin typeface="Times New Roman"/>
                          <a:ea typeface="Times New Roman"/>
                          <a:cs typeface="Lotus"/>
                        </a:rPr>
                        <a:t>2</a:t>
                      </a:r>
                      <a:endParaRPr lang="en-US" sz="1700" dirty="0">
                        <a:latin typeface="Times New Roman"/>
                        <a:ea typeface="Times New Roman"/>
                      </a:endParaRPr>
                    </a:p>
                  </a:txBody>
                  <a:tcPr marL="68580" marR="68580" marT="0" marB="0">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Tree>
  </p:cSld>
  <p:clrMapOvr>
    <a:masterClrMapping/>
  </p:clrMapOvr>
  <p:transition spd="slow">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2204865"/>
            <a:ext cx="7542039" cy="3456384"/>
          </a:xfrm>
        </p:spPr>
        <p:txBody>
          <a:bodyPr>
            <a:normAutofit fontScale="85000" lnSpcReduction="10000"/>
          </a:bodyPr>
          <a:lstStyle/>
          <a:p>
            <a:pPr marL="274320" indent="-274320" algn="r" rtl="1" eaLnBrk="1" fontAlgn="auto" hangingPunct="1">
              <a:lnSpc>
                <a:spcPct val="200000"/>
              </a:lnSpc>
              <a:spcAft>
                <a:spcPts val="0"/>
              </a:spcAft>
              <a:buFontTx/>
              <a:buBlip>
                <a:blip r:embed="rId2"/>
              </a:buBlip>
              <a:defRPr/>
            </a:pPr>
            <a:r>
              <a:rPr lang="fa-IR" dirty="0" smtClean="0">
                <a:cs typeface="B Lotus" pitchFamily="2" charset="-78"/>
              </a:rPr>
              <a:t>مقداري که اختلاف بين دو نتيجه اندازه‌گيري مستقل که تحت شرايط تجديدپذير به دست آمده‌اند به احتمال 95% پايين‌تر از آن قرار دارد.</a:t>
            </a:r>
            <a:endParaRPr lang="en-US" dirty="0" smtClean="0">
              <a:cs typeface="B Lotus" pitchFamily="2" charset="-78"/>
            </a:endParaRPr>
          </a:p>
          <a:p>
            <a:pPr marL="274320" indent="-274320" algn="r" rtl="1" eaLnBrk="1" fontAlgn="auto" hangingPunct="1">
              <a:lnSpc>
                <a:spcPct val="200000"/>
              </a:lnSpc>
              <a:spcAft>
                <a:spcPts val="0"/>
              </a:spcAft>
              <a:buFontTx/>
              <a:buBlip>
                <a:blip r:embed="rId2"/>
              </a:buBlip>
              <a:defRPr/>
            </a:pPr>
            <a:r>
              <a:rPr lang="fa-IR" dirty="0" smtClean="0">
                <a:cs typeface="B Lotus" pitchFamily="2" charset="-78"/>
              </a:rPr>
              <a:t>حد تجديدپذيري، </a:t>
            </a:r>
            <a:r>
              <a:rPr lang="en-US" dirty="0" smtClean="0">
                <a:cs typeface="B Lotus" pitchFamily="2" charset="-78"/>
              </a:rPr>
              <a:t>2.8</a:t>
            </a:r>
            <a:r>
              <a:rPr lang="fa-IR" dirty="0" smtClean="0">
                <a:cs typeface="B Lotus" pitchFamily="2" charset="-78"/>
              </a:rPr>
              <a:t> برابر انحراف استاندارد تجديدپذيري </a:t>
            </a:r>
            <a:r>
              <a:rPr lang="en-US" dirty="0" smtClean="0">
                <a:cs typeface="B Lotus" pitchFamily="2" charset="-78"/>
              </a:rPr>
              <a:t>(S</a:t>
            </a:r>
            <a:r>
              <a:rPr lang="en-US" baseline="-25000" dirty="0" smtClean="0">
                <a:cs typeface="B Lotus" pitchFamily="2" charset="-78"/>
              </a:rPr>
              <a:t>R</a:t>
            </a:r>
            <a:r>
              <a:rPr lang="en-US" dirty="0" smtClean="0">
                <a:cs typeface="B Lotus" pitchFamily="2" charset="-78"/>
              </a:rPr>
              <a:t>)</a:t>
            </a:r>
            <a:r>
              <a:rPr lang="fa-IR" dirty="0" smtClean="0">
                <a:cs typeface="B Lotus" pitchFamily="2" charset="-78"/>
              </a:rPr>
              <a:t>مي‌باشد. اين مقدار شامل انحراف استاندارد تکرارپذيري نيز مي‌باشد.</a:t>
            </a:r>
            <a:endParaRPr lang="en-US" dirty="0" smtClean="0">
              <a:cs typeface="B Lotus" pitchFamily="2" charset="-78"/>
            </a:endParaRPr>
          </a:p>
          <a:p>
            <a:pPr marL="274320" indent="-274320" algn="r" rtl="1" eaLnBrk="1" fontAlgn="auto" hangingPunct="1">
              <a:lnSpc>
                <a:spcPct val="200000"/>
              </a:lnSpc>
              <a:spcAft>
                <a:spcPts val="0"/>
              </a:spcAft>
              <a:buFontTx/>
              <a:buBlip>
                <a:blip r:embed="rId2"/>
              </a:buBlip>
              <a:defRPr/>
            </a:pPr>
            <a:r>
              <a:rPr lang="fa-IR" dirty="0" smtClean="0">
                <a:cs typeface="B Lotus" pitchFamily="2" charset="-78"/>
              </a:rPr>
              <a:t>در تجزيه و تحليل دقت و گرايش يک روش آزمون، مقادير دقت و گرايش ممکن است با توجه به سطح آزمون متفاوت باشند.</a:t>
            </a:r>
            <a:endParaRPr lang="en-US" dirty="0" smtClean="0">
              <a:cs typeface="B Lotus" pitchFamily="2" charset="-78"/>
            </a:endParaRPr>
          </a:p>
        </p:txBody>
      </p:sp>
      <p:sp>
        <p:nvSpPr>
          <p:cNvPr id="5" name="Rectangle 4"/>
          <p:cNvSpPr/>
          <p:nvPr/>
        </p:nvSpPr>
        <p:spPr>
          <a:xfrm>
            <a:off x="2761248" y="469794"/>
            <a:ext cx="3621504" cy="769441"/>
          </a:xfrm>
          <a:prstGeom prst="rect">
            <a:avLst/>
          </a:prstGeom>
          <a:noFill/>
        </p:spPr>
        <p:txBody>
          <a:bodyPr wrap="none">
            <a:spAutoFit/>
          </a:bodyPr>
          <a:lstStyle/>
          <a:p>
            <a:pPr algn="ctr">
              <a:defRPr/>
            </a:pPr>
            <a:r>
              <a:rPr lang="fa-IR" sz="4400" dirty="0">
                <a:ln w="31550" cmpd="sng">
                  <a:solidFill>
                    <a:sysClr val="windowText" lastClr="000000"/>
                  </a:solidFill>
                  <a:prstDash val="solid"/>
                </a:ln>
                <a:solidFill>
                  <a:srgbClr val="FF00FF"/>
                </a:solidFill>
                <a:effectLst>
                  <a:outerShdw blurRad="50800" dist="40000" dir="5400000" algn="tl" rotWithShape="0">
                    <a:srgbClr val="000000">
                      <a:shade val="5000"/>
                      <a:satMod val="120000"/>
                      <a:alpha val="33000"/>
                    </a:srgbClr>
                  </a:outerShdw>
                </a:effectLst>
                <a:cs typeface="Titr" pitchFamily="2" charset="-78"/>
              </a:rPr>
              <a:t>حد تجديدپذيري </a:t>
            </a:r>
          </a:p>
        </p:txBody>
      </p:sp>
    </p:spTree>
  </p:cSld>
  <p:clrMapOvr>
    <a:masterClrMapping/>
  </p:clrMapOvr>
  <p:transition spd="slow">
    <p:blinds dir="vert"/>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Content Placeholder 2"/>
          <p:cNvSpPr>
            <a:spLocks noGrp="1"/>
          </p:cNvSpPr>
          <p:nvPr>
            <p:ph idx="1"/>
          </p:nvPr>
        </p:nvSpPr>
        <p:spPr>
          <a:xfrm>
            <a:off x="899592" y="2348880"/>
            <a:ext cx="7898333" cy="4083670"/>
          </a:xfrm>
        </p:spPr>
        <p:txBody>
          <a:bodyPr>
            <a:normAutofit/>
          </a:bodyPr>
          <a:lstStyle/>
          <a:p>
            <a:pPr algn="r" rtl="1" eaLnBrk="1" hangingPunct="1">
              <a:lnSpc>
                <a:spcPct val="200000"/>
              </a:lnSpc>
              <a:buFontTx/>
              <a:buNone/>
              <a:defRPr/>
            </a:pPr>
            <a:r>
              <a:rPr lang="fa-IR" dirty="0" smtClean="0">
                <a:cs typeface="B Lotus" pitchFamily="2" charset="-78"/>
              </a:rPr>
              <a:t>ابتدا داده‌ها را در سه ستون وارد مي‌کنيم. در ستون اول (توليدکننده) 9 بار عدد 1 و 9 بار عدد 2 را وارد مي‌کنيم، در ستون دوم نوع ابزار و در ستون سوم مقادير مربوط به استقامت ابزارها وارد مي‌شود</a:t>
            </a:r>
            <a:r>
              <a:rPr lang="fa-IR" dirty="0" smtClean="0">
                <a:cs typeface="B Lotus" pitchFamily="2" charset="-78"/>
              </a:rPr>
              <a:t>.</a:t>
            </a:r>
            <a:endParaRPr lang="en-US" dirty="0" smtClean="0">
              <a:cs typeface="B Lotus" pitchFamily="2" charset="-78"/>
            </a:endParaRPr>
          </a:p>
        </p:txBody>
      </p:sp>
    </p:spTree>
  </p:cSld>
  <p:clrMapOvr>
    <a:masterClrMapping/>
  </p:clrMapOvr>
  <p:transition spd="slow">
    <p:wipe dir="u"/>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WordArt 4"/>
          <p:cNvSpPr>
            <a:spLocks noChangeArrowheads="1" noChangeShapeType="1" noTextEdit="1"/>
          </p:cNvSpPr>
          <p:nvPr/>
        </p:nvSpPr>
        <p:spPr bwMode="auto">
          <a:xfrm>
            <a:off x="1692275" y="1557338"/>
            <a:ext cx="6335713" cy="2879725"/>
          </a:xfrm>
          <a:prstGeom prst="rect">
            <a:avLst/>
          </a:prstGeom>
        </p:spPr>
        <p:txBody>
          <a:bodyPr wrap="none" fromWordArt="1">
            <a:prstTxWarp prst="textDeflate">
              <a:avLst>
                <a:gd name="adj" fmla="val 26227"/>
              </a:avLst>
            </a:prstTxWarp>
          </a:bodyPr>
          <a:lstStyle/>
          <a:p>
            <a:pPr algn="ctr" rtl="1"/>
            <a:r>
              <a:rPr lang="fa-IR" sz="3600" kern="10">
                <a:ln w="9525">
                  <a:solidFill>
                    <a:srgbClr val="000000"/>
                  </a:solidFill>
                  <a:round/>
                  <a:headEnd/>
                  <a:tailEnd/>
                </a:ln>
                <a:solidFill>
                  <a:srgbClr val="FF0000"/>
                </a:solidFill>
                <a:latin typeface="Titr"/>
              </a:rPr>
              <a:t>کنترل کيفيت خارجي </a:t>
            </a:r>
          </a:p>
        </p:txBody>
      </p:sp>
    </p:spTree>
  </p:cSld>
  <p:clrMapOvr>
    <a:masterClrMapping/>
  </p:clrMapOvr>
  <p:transition spd="slow">
    <p:comb/>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63" name="Rectangle 3"/>
          <p:cNvSpPr>
            <a:spLocks noGrp="1" noChangeArrowheads="1"/>
          </p:cNvSpPr>
          <p:nvPr>
            <p:ph idx="1"/>
          </p:nvPr>
        </p:nvSpPr>
        <p:spPr>
          <a:xfrm>
            <a:off x="1259632" y="2492896"/>
            <a:ext cx="7538293" cy="3871392"/>
          </a:xfrm>
        </p:spPr>
        <p:txBody>
          <a:bodyPr/>
          <a:lstStyle/>
          <a:p>
            <a:pPr algn="r" rtl="1">
              <a:buFontTx/>
              <a:buNone/>
              <a:defRPr/>
            </a:pPr>
            <a:r>
              <a:rPr lang="fa-IR" dirty="0" smtClean="0">
                <a:cs typeface="B Lotus" pitchFamily="2" charset="-78"/>
              </a:rPr>
              <a:t>فعاليت‌هاي کنترل کيفيت خارجي را مي‌توان به دو گروه تقسيم‌بندي نمود:</a:t>
            </a:r>
            <a:endParaRPr lang="en-US" dirty="0" smtClean="0">
              <a:cs typeface="B Lotus" pitchFamily="2" charset="-78"/>
            </a:endParaRPr>
          </a:p>
          <a:p>
            <a:pPr algn="r" rtl="1">
              <a:lnSpc>
                <a:spcPct val="250000"/>
              </a:lnSpc>
              <a:buFontTx/>
              <a:buBlip>
                <a:blip r:embed="rId2"/>
              </a:buBlip>
              <a:defRPr/>
            </a:pPr>
            <a:r>
              <a:rPr lang="fa-IR" dirty="0" smtClean="0">
                <a:cs typeface="B Lotus" pitchFamily="2" charset="-78"/>
              </a:rPr>
              <a:t>مقايسات بين‌آزمايشگاهي </a:t>
            </a:r>
            <a:r>
              <a:rPr lang="en-US" dirty="0" smtClean="0">
                <a:cs typeface="B Lotus" pitchFamily="2" charset="-78"/>
              </a:rPr>
              <a:t>(ILC)</a:t>
            </a:r>
          </a:p>
          <a:p>
            <a:pPr algn="r" rtl="1">
              <a:lnSpc>
                <a:spcPct val="250000"/>
              </a:lnSpc>
              <a:buFontTx/>
              <a:buBlip>
                <a:blip r:embed="rId2"/>
              </a:buBlip>
              <a:defRPr/>
            </a:pPr>
            <a:r>
              <a:rPr lang="fa-IR" dirty="0" smtClean="0">
                <a:cs typeface="B Lotus" pitchFamily="2" charset="-78"/>
              </a:rPr>
              <a:t>آزمون‌هاي کفايت تخصصي </a:t>
            </a:r>
            <a:r>
              <a:rPr lang="en-US" dirty="0" smtClean="0">
                <a:cs typeface="B Lotus" pitchFamily="2" charset="-78"/>
              </a:rPr>
              <a:t>(PT)</a:t>
            </a:r>
          </a:p>
        </p:txBody>
      </p:sp>
      <p:sp>
        <p:nvSpPr>
          <p:cNvPr id="5" name="Rectangle 4"/>
          <p:cNvSpPr/>
          <p:nvPr/>
        </p:nvSpPr>
        <p:spPr>
          <a:xfrm>
            <a:off x="3801640" y="196840"/>
            <a:ext cx="1595309" cy="923330"/>
          </a:xfrm>
          <a:prstGeom prst="rect">
            <a:avLst/>
          </a:prstGeom>
          <a:noFill/>
        </p:spPr>
        <p:txBody>
          <a:bodyPr wrap="none">
            <a:spAutoFit/>
          </a:bodyPr>
          <a:lstStyle/>
          <a:p>
            <a:pPr algn="ctr">
              <a:defRPr/>
            </a:pPr>
            <a:r>
              <a:rPr lang="fa-IR" sz="5400"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a:rPr>
              <a:t>کليات</a:t>
            </a:r>
            <a:endParaRPr lang="fa-IR" sz="5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3" grpId="0" build="p"/>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9955" name="Rectangle 3"/>
          <p:cNvSpPr>
            <a:spLocks noGrp="1" noChangeArrowheads="1"/>
          </p:cNvSpPr>
          <p:nvPr>
            <p:ph idx="1"/>
          </p:nvPr>
        </p:nvSpPr>
        <p:spPr>
          <a:xfrm>
            <a:off x="395537" y="1988840"/>
            <a:ext cx="8224588" cy="4431010"/>
          </a:xfrm>
        </p:spPr>
        <p:txBody>
          <a:bodyPr>
            <a:normAutofit fontScale="92500" lnSpcReduction="10000"/>
          </a:bodyPr>
          <a:lstStyle/>
          <a:p>
            <a:pPr algn="r" rtl="1">
              <a:lnSpc>
                <a:spcPct val="200000"/>
              </a:lnSpc>
              <a:buFontTx/>
              <a:buBlip>
                <a:blip r:embed="rId2"/>
              </a:buBlip>
              <a:defRPr/>
            </a:pPr>
            <a:r>
              <a:rPr lang="ar-SA" sz="2300" dirty="0" smtClean="0">
                <a:cs typeface="B Lotus" pitchFamily="2" charset="-78"/>
              </a:rPr>
              <a:t>مقايسات بين آزمايشگاهي معمولاً تعداد کوچکي از آزمايشگاه‌ها را شامل شده و هدف آن ارزيابي دقت و گرايش يک روش آزمون مي‌باشد.</a:t>
            </a:r>
            <a:endParaRPr lang="en-US" sz="2300" dirty="0" smtClean="0">
              <a:cs typeface="B Lotus" pitchFamily="2" charset="-78"/>
            </a:endParaRPr>
          </a:p>
          <a:p>
            <a:pPr algn="r" rtl="1">
              <a:lnSpc>
                <a:spcPct val="200000"/>
              </a:lnSpc>
              <a:buFontTx/>
              <a:buBlip>
                <a:blip r:embed="rId2"/>
              </a:buBlip>
              <a:defRPr/>
            </a:pPr>
            <a:r>
              <a:rPr lang="ar-SA" sz="2300" dirty="0" smtClean="0">
                <a:cs typeface="B Lotus" pitchFamily="2" charset="-78"/>
              </a:rPr>
              <a:t>مقايسه بين‌آزمايشگاهي شامل سه مرحله مي‌باشد:</a:t>
            </a:r>
            <a:endParaRPr lang="en-US" sz="2300" dirty="0" smtClean="0">
              <a:cs typeface="B Lotus" pitchFamily="2" charset="-78"/>
            </a:endParaRPr>
          </a:p>
          <a:p>
            <a:pPr algn="r" rtl="1">
              <a:lnSpc>
                <a:spcPct val="200000"/>
              </a:lnSpc>
              <a:buClr>
                <a:srgbClr val="FF9900"/>
              </a:buClr>
              <a:buFont typeface="Wingdings" pitchFamily="2" charset="2"/>
              <a:buChar char="Ø"/>
              <a:defRPr/>
            </a:pPr>
            <a:r>
              <a:rPr lang="ar-SA" sz="2300" dirty="0" smtClean="0">
                <a:cs typeface="B Lotus" pitchFamily="2" charset="-78"/>
              </a:rPr>
              <a:t>طرح‌ريزي برنامه</a:t>
            </a:r>
            <a:endParaRPr lang="en-US" sz="2300" dirty="0" smtClean="0">
              <a:cs typeface="B Lotus" pitchFamily="2" charset="-78"/>
            </a:endParaRPr>
          </a:p>
          <a:p>
            <a:pPr algn="r" rtl="1">
              <a:lnSpc>
                <a:spcPct val="200000"/>
              </a:lnSpc>
              <a:buClr>
                <a:srgbClr val="FF9900"/>
              </a:buClr>
              <a:buFont typeface="Wingdings" pitchFamily="2" charset="2"/>
              <a:buChar char="Ø"/>
              <a:defRPr/>
            </a:pPr>
            <a:r>
              <a:rPr lang="ar-SA" sz="2300" dirty="0" smtClean="0">
                <a:cs typeface="B Lotus" pitchFamily="2" charset="-78"/>
              </a:rPr>
              <a:t>اجراي برنامه</a:t>
            </a:r>
            <a:endParaRPr lang="en-US" sz="2300" dirty="0" smtClean="0">
              <a:cs typeface="B Lotus" pitchFamily="2" charset="-78"/>
            </a:endParaRPr>
          </a:p>
          <a:p>
            <a:pPr algn="r" rtl="1">
              <a:lnSpc>
                <a:spcPct val="200000"/>
              </a:lnSpc>
              <a:buClr>
                <a:srgbClr val="FF9900"/>
              </a:buClr>
              <a:buFont typeface="Wingdings" pitchFamily="2" charset="2"/>
              <a:buChar char="Ø"/>
              <a:defRPr/>
            </a:pPr>
            <a:r>
              <a:rPr lang="ar-SA" sz="2300" dirty="0" smtClean="0">
                <a:cs typeface="B Lotus" pitchFamily="2" charset="-78"/>
              </a:rPr>
              <a:t>تجزيه و تحليل نتايج به دست آمده</a:t>
            </a:r>
          </a:p>
        </p:txBody>
      </p:sp>
      <p:sp>
        <p:nvSpPr>
          <p:cNvPr id="260099" name="WordArt 4"/>
          <p:cNvSpPr>
            <a:spLocks noChangeArrowheads="1" noChangeShapeType="1" noTextEdit="1"/>
          </p:cNvSpPr>
          <p:nvPr/>
        </p:nvSpPr>
        <p:spPr bwMode="auto">
          <a:xfrm>
            <a:off x="2443163" y="295275"/>
            <a:ext cx="4608512" cy="1511300"/>
          </a:xfrm>
          <a:prstGeom prst="rect">
            <a:avLst/>
          </a:prstGeom>
        </p:spPr>
        <p:txBody>
          <a:bodyPr wrap="none" fromWordArt="1">
            <a:prstTxWarp prst="textDeflate">
              <a:avLst>
                <a:gd name="adj" fmla="val 26227"/>
              </a:avLst>
            </a:prstTxWarp>
          </a:bodyPr>
          <a:lstStyle/>
          <a:p>
            <a:pPr algn="ctr" rtl="1"/>
            <a:r>
              <a:rPr lang="fa-IR" sz="3600" kern="10">
                <a:ln w="9525">
                  <a:solidFill>
                    <a:srgbClr val="000000"/>
                  </a:solidFill>
                  <a:round/>
                  <a:headEnd/>
                  <a:tailEnd/>
                </a:ln>
                <a:solidFill>
                  <a:srgbClr val="FF9900"/>
                </a:solidFill>
                <a:latin typeface="Titr"/>
              </a:rPr>
              <a:t> مقايسات بين‌آزمايشگاهي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09955">
                                            <p:txEl>
                                              <p:pRg st="0" end="0"/>
                                            </p:txEl>
                                          </p:spTgt>
                                        </p:tgtEl>
                                        <p:attrNameLst>
                                          <p:attrName>style.visibility</p:attrName>
                                        </p:attrNameLst>
                                      </p:cBhvr>
                                      <p:to>
                                        <p:strVal val="visible"/>
                                      </p:to>
                                    </p:set>
                                    <p:animEffect transition="in" filter="fade">
                                      <p:cBhvr>
                                        <p:cTn id="7" dur="1000"/>
                                        <p:tgtEl>
                                          <p:spTgt spid="509955">
                                            <p:txEl>
                                              <p:pRg st="0" end="0"/>
                                            </p:txEl>
                                          </p:spTgt>
                                        </p:tgtEl>
                                      </p:cBhvr>
                                    </p:animEffect>
                                    <p:anim calcmode="lin" valueType="num">
                                      <p:cBhvr>
                                        <p:cTn id="8" dur="1000" fill="hold"/>
                                        <p:tgtEl>
                                          <p:spTgt spid="5099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099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09955">
                                            <p:txEl>
                                              <p:pRg st="1" end="1"/>
                                            </p:txEl>
                                          </p:spTgt>
                                        </p:tgtEl>
                                        <p:attrNameLst>
                                          <p:attrName>style.visibility</p:attrName>
                                        </p:attrNameLst>
                                      </p:cBhvr>
                                      <p:to>
                                        <p:strVal val="visible"/>
                                      </p:to>
                                    </p:set>
                                    <p:animEffect transition="in" filter="fade">
                                      <p:cBhvr>
                                        <p:cTn id="14" dur="1000"/>
                                        <p:tgtEl>
                                          <p:spTgt spid="509955">
                                            <p:txEl>
                                              <p:pRg st="1" end="1"/>
                                            </p:txEl>
                                          </p:spTgt>
                                        </p:tgtEl>
                                      </p:cBhvr>
                                    </p:animEffect>
                                    <p:anim calcmode="lin" valueType="num">
                                      <p:cBhvr>
                                        <p:cTn id="15" dur="1000" fill="hold"/>
                                        <p:tgtEl>
                                          <p:spTgt spid="50995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099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09955">
                                            <p:txEl>
                                              <p:pRg st="2" end="2"/>
                                            </p:txEl>
                                          </p:spTgt>
                                        </p:tgtEl>
                                        <p:attrNameLst>
                                          <p:attrName>style.visibility</p:attrName>
                                        </p:attrNameLst>
                                      </p:cBhvr>
                                      <p:to>
                                        <p:strVal val="visible"/>
                                      </p:to>
                                    </p:set>
                                    <p:animEffect transition="in" filter="fade">
                                      <p:cBhvr>
                                        <p:cTn id="21" dur="1000"/>
                                        <p:tgtEl>
                                          <p:spTgt spid="509955">
                                            <p:txEl>
                                              <p:pRg st="2" end="2"/>
                                            </p:txEl>
                                          </p:spTgt>
                                        </p:tgtEl>
                                      </p:cBhvr>
                                    </p:animEffect>
                                    <p:anim calcmode="lin" valueType="num">
                                      <p:cBhvr>
                                        <p:cTn id="22" dur="1000" fill="hold"/>
                                        <p:tgtEl>
                                          <p:spTgt spid="50995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099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09955">
                                            <p:txEl>
                                              <p:pRg st="3" end="3"/>
                                            </p:txEl>
                                          </p:spTgt>
                                        </p:tgtEl>
                                        <p:attrNameLst>
                                          <p:attrName>style.visibility</p:attrName>
                                        </p:attrNameLst>
                                      </p:cBhvr>
                                      <p:to>
                                        <p:strVal val="visible"/>
                                      </p:to>
                                    </p:set>
                                    <p:animEffect transition="in" filter="fade">
                                      <p:cBhvr>
                                        <p:cTn id="28" dur="1000"/>
                                        <p:tgtEl>
                                          <p:spTgt spid="509955">
                                            <p:txEl>
                                              <p:pRg st="3" end="3"/>
                                            </p:txEl>
                                          </p:spTgt>
                                        </p:tgtEl>
                                      </p:cBhvr>
                                    </p:animEffect>
                                    <p:anim calcmode="lin" valueType="num">
                                      <p:cBhvr>
                                        <p:cTn id="29" dur="1000" fill="hold"/>
                                        <p:tgtEl>
                                          <p:spTgt spid="50995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0995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509955">
                                            <p:txEl>
                                              <p:pRg st="4" end="4"/>
                                            </p:txEl>
                                          </p:spTgt>
                                        </p:tgtEl>
                                        <p:attrNameLst>
                                          <p:attrName>style.visibility</p:attrName>
                                        </p:attrNameLst>
                                      </p:cBhvr>
                                      <p:to>
                                        <p:strVal val="visible"/>
                                      </p:to>
                                    </p:set>
                                    <p:animEffect transition="in" filter="fade">
                                      <p:cBhvr>
                                        <p:cTn id="35" dur="1000"/>
                                        <p:tgtEl>
                                          <p:spTgt spid="509955">
                                            <p:txEl>
                                              <p:pRg st="4" end="4"/>
                                            </p:txEl>
                                          </p:spTgt>
                                        </p:tgtEl>
                                      </p:cBhvr>
                                    </p:animEffect>
                                    <p:anim calcmode="lin" valueType="num">
                                      <p:cBhvr>
                                        <p:cTn id="36" dur="1000" fill="hold"/>
                                        <p:tgtEl>
                                          <p:spTgt spid="50995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099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5" grpId="0" build="p"/>
    </p:bldLst>
  </p:timing>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0979" name="Rectangle 3"/>
          <p:cNvSpPr>
            <a:spLocks noGrp="1" noChangeArrowheads="1"/>
          </p:cNvSpPr>
          <p:nvPr>
            <p:ph idx="1"/>
          </p:nvPr>
        </p:nvSpPr>
        <p:spPr>
          <a:xfrm>
            <a:off x="1475656" y="2564904"/>
            <a:ext cx="6899994" cy="3024684"/>
          </a:xfrm>
        </p:spPr>
        <p:txBody>
          <a:bodyPr>
            <a:normAutofit/>
          </a:bodyPr>
          <a:lstStyle/>
          <a:p>
            <a:pPr marL="274320" indent="-274320" algn="r" rtl="1" eaLnBrk="1" fontAlgn="auto" hangingPunct="1">
              <a:spcAft>
                <a:spcPts val="0"/>
              </a:spcAft>
              <a:buFontTx/>
              <a:buBlip>
                <a:blip r:embed="rId2"/>
              </a:buBlip>
              <a:defRPr/>
            </a:pPr>
            <a:r>
              <a:rPr lang="fa-IR" dirty="0" smtClean="0">
                <a:cs typeface="B Lotus" pitchFamily="2" charset="-78"/>
              </a:rPr>
              <a:t>طراحي را مي‌بايست به ساده‌ترين شکل ممکن انجام داد</a:t>
            </a:r>
          </a:p>
          <a:p>
            <a:pPr marL="274320" indent="-274320" algn="r" rtl="1" eaLnBrk="1" fontAlgn="auto" hangingPunct="1">
              <a:spcAft>
                <a:spcPts val="0"/>
              </a:spcAft>
              <a:buFontTx/>
              <a:buBlip>
                <a:blip r:embed="rId2"/>
              </a:buBlip>
              <a:defRPr/>
            </a:pPr>
            <a:r>
              <a:rPr lang="fa-IR" dirty="0" smtClean="0">
                <a:cs typeface="B Lotus" pitchFamily="2" charset="-78"/>
              </a:rPr>
              <a:t>تهيه ماتريسي به منظور نشان دادن نتايج آزمايشگاه‌ها،که در اين ماتريس سطرها نشان‌دهنده آزمايشگاه‌ها، ستون‌ها نشان‌دهنده مواد مورد آزمون و هر خانه ماتريس نشان‌دهنده نتايج آزمون يک آزمايشگاه خاص بر روي يک ماده خاص مي‌باشد. </a:t>
            </a:r>
            <a:endParaRPr lang="en-US" dirty="0" smtClean="0">
              <a:cs typeface="B Lotus" pitchFamily="2" charset="-78"/>
            </a:endParaRPr>
          </a:p>
        </p:txBody>
      </p:sp>
      <p:sp>
        <p:nvSpPr>
          <p:cNvPr id="5" name="Rectangle 4"/>
          <p:cNvSpPr/>
          <p:nvPr/>
        </p:nvSpPr>
        <p:spPr>
          <a:xfrm>
            <a:off x="1261564" y="374260"/>
            <a:ext cx="7398180"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a-IR" sz="4000" kern="10" dirty="0">
                <a:ln w="11430">
                  <a:solidFill>
                    <a:schemeClr val="bg2">
                      <a:lumMod val="50000"/>
                    </a:schemeClr>
                  </a:solidFill>
                </a:ln>
                <a:solidFill>
                  <a:srgbClr val="D60093"/>
                </a:solidFill>
                <a:effectLst>
                  <a:outerShdw blurRad="50800" dist="39000" dir="5460000" algn="tl">
                    <a:srgbClr val="000000">
                      <a:alpha val="38000"/>
                    </a:srgbClr>
                  </a:outerShdw>
                </a:effectLst>
                <a:cs typeface="Titr Mazar"/>
              </a:rPr>
              <a:t>طراحي اوليه مطالعات بين‌آزمايشگاهي </a:t>
            </a:r>
            <a:endParaRPr lang="fa-IR" sz="4000" dirty="0">
              <a:ln w="11430">
                <a:solidFill>
                  <a:schemeClr val="bg2">
                    <a:lumMod val="50000"/>
                  </a:schemeClr>
                </a:solidFill>
              </a:ln>
              <a:solidFill>
                <a:srgbClr val="D60093"/>
              </a:solidFill>
              <a:effectLst>
                <a:outerShdw blurRad="50800" dist="39000" dir="5460000" algn="tl">
                  <a:srgbClr val="000000">
                    <a:alpha val="38000"/>
                  </a:srgbClr>
                </a:outerShdw>
              </a:effectLs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510979">
                                            <p:txEl>
                                              <p:pRg st="0" end="0"/>
                                            </p:txEl>
                                          </p:spTgt>
                                        </p:tgtEl>
                                        <p:attrNameLst>
                                          <p:attrName>style.visibility</p:attrName>
                                        </p:attrNameLst>
                                      </p:cBhvr>
                                      <p:to>
                                        <p:strVal val="visible"/>
                                      </p:to>
                                    </p:set>
                                    <p:animEffect transition="in" filter="fade">
                                      <p:cBhvr>
                                        <p:cTn id="7" dur="500"/>
                                        <p:tgtEl>
                                          <p:spTgt spid="510979">
                                            <p:txEl>
                                              <p:pRg st="0" end="0"/>
                                            </p:txEl>
                                          </p:spTgt>
                                        </p:tgtEl>
                                      </p:cBhvr>
                                    </p:animEffect>
                                    <p:anim calcmode="lin" valueType="num">
                                      <p:cBhvr>
                                        <p:cTn id="8" dur="500" fill="hold"/>
                                        <p:tgtEl>
                                          <p:spTgt spid="51097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1097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10979">
                                            <p:txEl>
                                              <p:pRg st="1" end="1"/>
                                            </p:txEl>
                                          </p:spTgt>
                                        </p:tgtEl>
                                        <p:attrNameLst>
                                          <p:attrName>style.visibility</p:attrName>
                                        </p:attrNameLst>
                                      </p:cBhvr>
                                      <p:to>
                                        <p:strVal val="visible"/>
                                      </p:to>
                                    </p:set>
                                    <p:animEffect transition="in" filter="fade">
                                      <p:cBhvr>
                                        <p:cTn id="14" dur="500"/>
                                        <p:tgtEl>
                                          <p:spTgt spid="510979">
                                            <p:txEl>
                                              <p:pRg st="1" end="1"/>
                                            </p:txEl>
                                          </p:spTgt>
                                        </p:tgtEl>
                                      </p:cBhvr>
                                    </p:animEffect>
                                    <p:anim calcmode="lin" valueType="num">
                                      <p:cBhvr>
                                        <p:cTn id="15" dur="500" fill="hold"/>
                                        <p:tgtEl>
                                          <p:spTgt spid="510979">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510979">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79" grpId="0" build="p"/>
    </p:bldLst>
  </p:timing>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03" name="Rectangle 3"/>
          <p:cNvSpPr>
            <a:spLocks noGrp="1" noChangeArrowheads="1"/>
          </p:cNvSpPr>
          <p:nvPr>
            <p:ph idx="1"/>
          </p:nvPr>
        </p:nvSpPr>
        <p:spPr>
          <a:xfrm>
            <a:off x="1043608" y="2204864"/>
            <a:ext cx="7560642" cy="3922886"/>
          </a:xfrm>
        </p:spPr>
        <p:txBody>
          <a:bodyPr>
            <a:normAutofit/>
          </a:bodyPr>
          <a:lstStyle/>
          <a:p>
            <a:pPr marL="274320" indent="-274320" algn="r" rtl="1" eaLnBrk="1" fontAlgn="auto" hangingPunct="1">
              <a:spcAft>
                <a:spcPts val="0"/>
              </a:spcAft>
              <a:buFontTx/>
              <a:buBlip>
                <a:blip r:embed="rId2"/>
              </a:buBlip>
              <a:defRPr/>
            </a:pPr>
            <a:r>
              <a:rPr lang="fa-IR" sz="2300" dirty="0" smtClean="0">
                <a:cs typeface="B Lotus" pitchFamily="2" charset="-78"/>
              </a:rPr>
              <a:t>يک مطالعه بين‌آزمايشگاهي مي‌بايست شامل 30 يا تعدادي بيشتر آزمايشگاه باشد </a:t>
            </a:r>
          </a:p>
          <a:p>
            <a:pPr marL="274320" indent="-274320" algn="r" rtl="1" eaLnBrk="1" fontAlgn="auto" hangingPunct="1">
              <a:spcAft>
                <a:spcPts val="0"/>
              </a:spcAft>
              <a:buFontTx/>
              <a:buBlip>
                <a:blip r:embed="rId2"/>
              </a:buBlip>
              <a:defRPr/>
            </a:pPr>
            <a:r>
              <a:rPr lang="fa-IR" sz="2300" dirty="0" smtClean="0">
                <a:cs typeface="B Lotus" pitchFamily="2" charset="-78"/>
              </a:rPr>
              <a:t>با اين وجود در بعضي موارد اين مساله امکان‌پذير نبوده و مقايسه با تعداد کمتري آزمايشگاه انجام مي‌شود</a:t>
            </a:r>
            <a:r>
              <a:rPr lang="en-US" sz="2300" dirty="0" smtClean="0">
                <a:cs typeface="B Lotus" pitchFamily="2" charset="-78"/>
              </a:rPr>
              <a:t>. </a:t>
            </a:r>
            <a:endParaRPr lang="fa-IR" sz="2300" dirty="0" smtClean="0">
              <a:cs typeface="B Lotus" pitchFamily="2" charset="-78"/>
            </a:endParaRPr>
          </a:p>
          <a:p>
            <a:pPr marL="274320" indent="-274320" algn="r" rtl="1" eaLnBrk="1" fontAlgn="auto" hangingPunct="1">
              <a:spcAft>
                <a:spcPts val="0"/>
              </a:spcAft>
              <a:buFontTx/>
              <a:buBlip>
                <a:blip r:embed="rId2"/>
              </a:buBlip>
              <a:defRPr/>
            </a:pPr>
            <a:r>
              <a:rPr lang="fa-IR" sz="2300" dirty="0" smtClean="0">
                <a:cs typeface="B Lotus" pitchFamily="2" charset="-78"/>
              </a:rPr>
              <a:t>تعداد آزمايشگاه‌ها کافي بوده تا نتايج ضعيف يک يا چند آزمايشگاه حاضر منجر به تاثير چشمگير نگردد.</a:t>
            </a:r>
          </a:p>
          <a:p>
            <a:pPr marL="274320" indent="-274320" algn="r" rtl="1" eaLnBrk="1" fontAlgn="auto" hangingPunct="1">
              <a:spcAft>
                <a:spcPts val="0"/>
              </a:spcAft>
              <a:buFontTx/>
              <a:buBlip>
                <a:blip r:embed="rId2"/>
              </a:buBlip>
              <a:defRPr/>
            </a:pPr>
            <a:r>
              <a:rPr lang="fa-IR" sz="2300" dirty="0" smtClean="0">
                <a:cs typeface="B Lotus" pitchFamily="2" charset="-78"/>
              </a:rPr>
              <a:t>تحت هيچ شرايطي دقت به دست آمده نبايد حاصل مقايسه کمتر از 6 آزمايشگاه باشد.</a:t>
            </a:r>
            <a:r>
              <a:rPr lang="en-US" sz="2300" dirty="0" smtClean="0">
                <a:cs typeface="B Lotus" pitchFamily="2" charset="-78"/>
              </a:rPr>
              <a:t> </a:t>
            </a:r>
          </a:p>
        </p:txBody>
      </p:sp>
      <p:sp>
        <p:nvSpPr>
          <p:cNvPr id="5" name="Rectangle 4"/>
          <p:cNvSpPr/>
          <p:nvPr/>
        </p:nvSpPr>
        <p:spPr>
          <a:xfrm>
            <a:off x="2804105" y="483442"/>
            <a:ext cx="3999813" cy="707886"/>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fa-IR" sz="4000" kern="10" spc="150" dirty="0">
                <a:ln w="11430"/>
                <a:solidFill>
                  <a:srgbClr val="FF6699"/>
                </a:solidFill>
                <a:effectLst>
                  <a:outerShdw blurRad="25400" algn="tl" rotWithShape="0">
                    <a:srgbClr val="000000">
                      <a:alpha val="43000"/>
                    </a:srgbClr>
                  </a:outerShdw>
                </a:effectLst>
                <a:cs typeface="Titr"/>
              </a:rPr>
              <a:t>تعداد آزمايشگاه‌ها </a:t>
            </a:r>
            <a:endParaRPr lang="fa-IR" sz="4000" spc="150" dirty="0">
              <a:ln w="11430"/>
              <a:solidFill>
                <a:srgbClr val="FF6699"/>
              </a:solidFill>
              <a:effectLst>
                <a:outerShdw blurRad="25400" algn="tl" rotWithShape="0">
                  <a:srgbClr val="000000">
                    <a:alpha val="43000"/>
                  </a:srgbClr>
                </a:outerShdw>
              </a:effectLst>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12003">
                                            <p:txEl>
                                              <p:pRg st="0" end="0"/>
                                            </p:txEl>
                                          </p:spTgt>
                                        </p:tgtEl>
                                        <p:attrNameLst>
                                          <p:attrName>style.visibility</p:attrName>
                                        </p:attrNameLst>
                                      </p:cBhvr>
                                      <p:to>
                                        <p:strVal val="visible"/>
                                      </p:to>
                                    </p:set>
                                    <p:animEffect transition="in" filter="fade">
                                      <p:cBhvr>
                                        <p:cTn id="7" dur="1000"/>
                                        <p:tgtEl>
                                          <p:spTgt spid="512003">
                                            <p:txEl>
                                              <p:pRg st="0" end="0"/>
                                            </p:txEl>
                                          </p:spTgt>
                                        </p:tgtEl>
                                      </p:cBhvr>
                                    </p:animEffect>
                                    <p:anim calcmode="lin" valueType="num">
                                      <p:cBhvr>
                                        <p:cTn id="8" dur="1000" fill="hold"/>
                                        <p:tgtEl>
                                          <p:spTgt spid="512003">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51200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51200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12003">
                                            <p:txEl>
                                              <p:pRg st="1" end="1"/>
                                            </p:txEl>
                                          </p:spTgt>
                                        </p:tgtEl>
                                        <p:attrNameLst>
                                          <p:attrName>style.visibility</p:attrName>
                                        </p:attrNameLst>
                                      </p:cBhvr>
                                      <p:to>
                                        <p:strVal val="visible"/>
                                      </p:to>
                                    </p:set>
                                    <p:animEffect transition="in" filter="fade">
                                      <p:cBhvr>
                                        <p:cTn id="15" dur="1000"/>
                                        <p:tgtEl>
                                          <p:spTgt spid="512003">
                                            <p:txEl>
                                              <p:pRg st="1" end="1"/>
                                            </p:txEl>
                                          </p:spTgt>
                                        </p:tgtEl>
                                      </p:cBhvr>
                                    </p:animEffect>
                                    <p:anim calcmode="lin" valueType="num">
                                      <p:cBhvr>
                                        <p:cTn id="16" dur="1000" fill="hold"/>
                                        <p:tgtEl>
                                          <p:spTgt spid="512003">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51200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51200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12003">
                                            <p:txEl>
                                              <p:pRg st="2" end="2"/>
                                            </p:txEl>
                                          </p:spTgt>
                                        </p:tgtEl>
                                        <p:attrNameLst>
                                          <p:attrName>style.visibility</p:attrName>
                                        </p:attrNameLst>
                                      </p:cBhvr>
                                      <p:to>
                                        <p:strVal val="visible"/>
                                      </p:to>
                                    </p:set>
                                    <p:animEffect transition="in" filter="fade">
                                      <p:cBhvr>
                                        <p:cTn id="23" dur="1000"/>
                                        <p:tgtEl>
                                          <p:spTgt spid="512003">
                                            <p:txEl>
                                              <p:pRg st="2" end="2"/>
                                            </p:txEl>
                                          </p:spTgt>
                                        </p:tgtEl>
                                      </p:cBhvr>
                                    </p:animEffect>
                                    <p:anim calcmode="lin" valueType="num">
                                      <p:cBhvr>
                                        <p:cTn id="24" dur="1000" fill="hold"/>
                                        <p:tgtEl>
                                          <p:spTgt spid="512003">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51200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51200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12003">
                                            <p:txEl>
                                              <p:pRg st="3" end="3"/>
                                            </p:txEl>
                                          </p:spTgt>
                                        </p:tgtEl>
                                        <p:attrNameLst>
                                          <p:attrName>style.visibility</p:attrName>
                                        </p:attrNameLst>
                                      </p:cBhvr>
                                      <p:to>
                                        <p:strVal val="visible"/>
                                      </p:to>
                                    </p:set>
                                    <p:animEffect transition="in" filter="fade">
                                      <p:cBhvr>
                                        <p:cTn id="31" dur="1000"/>
                                        <p:tgtEl>
                                          <p:spTgt spid="512003">
                                            <p:txEl>
                                              <p:pRg st="3" end="3"/>
                                            </p:txEl>
                                          </p:spTgt>
                                        </p:tgtEl>
                                      </p:cBhvr>
                                    </p:animEffect>
                                    <p:anim calcmode="lin" valueType="num">
                                      <p:cBhvr>
                                        <p:cTn id="32" dur="1000" fill="hold"/>
                                        <p:tgtEl>
                                          <p:spTgt spid="512003">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51200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51200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3"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7" name="Rectangle 3"/>
          <p:cNvSpPr>
            <a:spLocks noGrp="1" noChangeArrowheads="1"/>
          </p:cNvSpPr>
          <p:nvPr>
            <p:ph idx="1"/>
          </p:nvPr>
        </p:nvSpPr>
        <p:spPr>
          <a:xfrm>
            <a:off x="971600" y="2636912"/>
            <a:ext cx="7704088" cy="3590851"/>
          </a:xfrm>
        </p:spPr>
        <p:txBody>
          <a:bodyPr>
            <a:normAutofit/>
          </a:bodyPr>
          <a:lstStyle/>
          <a:p>
            <a:pPr marL="274320" indent="-274320" algn="r" rtl="1" eaLnBrk="1" fontAlgn="auto" hangingPunct="1">
              <a:spcAft>
                <a:spcPts val="1200"/>
              </a:spcAft>
              <a:buFontTx/>
              <a:buBlip>
                <a:blip r:embed="rId2"/>
              </a:buBlip>
              <a:defRPr/>
            </a:pPr>
            <a:r>
              <a:rPr lang="fa-IR" sz="2300" dirty="0" smtClean="0">
                <a:cs typeface="B Lotus" pitchFamily="2" charset="-78"/>
              </a:rPr>
              <a:t>آزمايشگاه‌هاي حاضر در برنامه مطالعات بين‌آزمايشگاهي مي‌بايست يک گروه را مسئول مطالعه بين‌آزمايشگاهي مي‌نمايند.</a:t>
            </a:r>
            <a:r>
              <a:rPr lang="en-US" sz="2300" dirty="0" smtClean="0">
                <a:cs typeface="B Lotus" pitchFamily="2" charset="-78"/>
              </a:rPr>
              <a:t> </a:t>
            </a:r>
            <a:endParaRPr lang="fa-IR" sz="2300" dirty="0" smtClean="0">
              <a:cs typeface="B Lotus" pitchFamily="2" charset="-78"/>
            </a:endParaRPr>
          </a:p>
          <a:p>
            <a:pPr marL="274320" indent="-274320" algn="r" rtl="1" eaLnBrk="1" fontAlgn="auto" hangingPunct="1">
              <a:spcAft>
                <a:spcPts val="1200"/>
              </a:spcAft>
              <a:buFontTx/>
              <a:buBlip>
                <a:blip r:embed="rId2"/>
              </a:buBlip>
              <a:defRPr/>
            </a:pPr>
            <a:r>
              <a:rPr lang="fa-IR" sz="2300" dirty="0" smtClean="0">
                <a:cs typeface="B Lotus" pitchFamily="2" charset="-78"/>
              </a:rPr>
              <a:t>اين گروه مسئول توزيع نمونه‌ها بين آزمايشگاه‌ها، حصول اطمينان از همگن بودن نمونه‌ها، صدور دستورالعمل‌هاي مورد نياز، جمع‌آوري نتايج و تجزيه و تحليل داده‌هاي حاصله مي‌باشد.</a:t>
            </a:r>
            <a:endParaRPr lang="en-US" sz="2300" dirty="0" smtClean="0">
              <a:cs typeface="B Lotus" pitchFamily="2" charset="-78"/>
            </a:endParaRPr>
          </a:p>
        </p:txBody>
      </p:sp>
      <p:sp>
        <p:nvSpPr>
          <p:cNvPr id="5" name="Rectangle 4"/>
          <p:cNvSpPr/>
          <p:nvPr/>
        </p:nvSpPr>
        <p:spPr>
          <a:xfrm>
            <a:off x="2804105" y="483442"/>
            <a:ext cx="3999813" cy="707886"/>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fa-IR" sz="4000" kern="10" spc="150" dirty="0">
                <a:ln w="11430"/>
                <a:solidFill>
                  <a:srgbClr val="FF6699"/>
                </a:solidFill>
                <a:effectLst>
                  <a:outerShdw blurRad="25400" algn="tl" rotWithShape="0">
                    <a:srgbClr val="000000">
                      <a:alpha val="43000"/>
                    </a:srgbClr>
                  </a:outerShdw>
                </a:effectLst>
                <a:cs typeface="Titr"/>
              </a:rPr>
              <a:t>تعداد آزمايشگاه‌ها </a:t>
            </a:r>
            <a:endParaRPr lang="fa-IR" sz="4000" spc="150" dirty="0">
              <a:ln w="11430"/>
              <a:solidFill>
                <a:srgbClr val="FF6699"/>
              </a:solidFill>
              <a:effectLst>
                <a:outerShdw blurRad="25400" algn="tl" rotWithShape="0">
                  <a:srgbClr val="000000">
                    <a:alpha val="43000"/>
                  </a:srgbClr>
                </a:outerShdw>
              </a:effectLst>
            </a:endParaRPr>
          </a:p>
        </p:txBody>
      </p:sp>
    </p:spTree>
  </p:cSld>
  <p:clrMapOvr>
    <a:masterClrMapping/>
  </p:clrMapOvr>
  <p:transition spd="slow">
    <p:pull dir="ru"/>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4051" name="Rectangle 3"/>
          <p:cNvSpPr>
            <a:spLocks noGrp="1" noChangeArrowheads="1"/>
          </p:cNvSpPr>
          <p:nvPr>
            <p:ph idx="1"/>
          </p:nvPr>
        </p:nvSpPr>
        <p:spPr>
          <a:xfrm>
            <a:off x="395536" y="1988840"/>
            <a:ext cx="8348414" cy="4170660"/>
          </a:xfrm>
        </p:spPr>
        <p:txBody>
          <a:bodyPr>
            <a:normAutofit/>
          </a:bodyPr>
          <a:lstStyle/>
          <a:p>
            <a:pPr marL="274320" indent="-274320" algn="ctr" eaLnBrk="1" fontAlgn="auto" hangingPunct="1">
              <a:spcAft>
                <a:spcPts val="0"/>
              </a:spcAft>
              <a:buFontTx/>
              <a:buNone/>
              <a:defRPr/>
            </a:pPr>
            <a:r>
              <a:rPr lang="fa-IR" sz="2400" dirty="0" smtClean="0">
                <a:cs typeface="B Lotus" pitchFamily="2" charset="-78"/>
              </a:rPr>
              <a:t>مطالعه بين‌آزمايشگاهي براي يک روش آزمون مي‌بايست حداقل شامل سه ماده باشد تا سطوح مختلف مربوط به آزمون را پوشش دهد</a:t>
            </a:r>
            <a:r>
              <a:rPr lang="en-US" sz="2400" dirty="0" smtClean="0">
                <a:cs typeface="B Lotus" pitchFamily="2" charset="-78"/>
              </a:rPr>
              <a:t>. </a:t>
            </a:r>
          </a:p>
        </p:txBody>
      </p:sp>
      <p:sp>
        <p:nvSpPr>
          <p:cNvPr id="4" name="Rectangle 3"/>
          <p:cNvSpPr/>
          <p:nvPr/>
        </p:nvSpPr>
        <p:spPr>
          <a:xfrm>
            <a:off x="3587172" y="483442"/>
            <a:ext cx="2433680" cy="707886"/>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fa-IR" sz="4000" kern="10" spc="150" dirty="0">
                <a:ln w="11430"/>
                <a:solidFill>
                  <a:srgbClr val="339933"/>
                </a:solidFill>
                <a:effectLst>
                  <a:outerShdw blurRad="25400" algn="tl" rotWithShape="0">
                    <a:srgbClr val="000000">
                      <a:alpha val="43000"/>
                    </a:srgbClr>
                  </a:outerShdw>
                </a:effectLst>
                <a:cs typeface="Titr"/>
              </a:rPr>
              <a:t>تعداد نمونه</a:t>
            </a:r>
            <a:endParaRPr lang="fa-IR" sz="4000" spc="150" dirty="0">
              <a:ln w="11430"/>
              <a:solidFill>
                <a:srgbClr val="339933"/>
              </a:solidFill>
              <a:effectLst>
                <a:outerShdw blurRad="25400" algn="tl" rotWithShape="0">
                  <a:srgbClr val="000000">
                    <a:alpha val="43000"/>
                  </a:srgbClr>
                </a:outerShdw>
              </a:effectLst>
            </a:endParaRPr>
          </a:p>
        </p:txBody>
      </p:sp>
      <p:pic>
        <p:nvPicPr>
          <p:cNvPr id="264196" name="Picture 5" descr="C:\Users\SONY\Pictures\Laboratory\p005_1_00.png"/>
          <p:cNvPicPr>
            <a:picLocks noChangeAspect="1" noChangeArrowheads="1"/>
          </p:cNvPicPr>
          <p:nvPr/>
        </p:nvPicPr>
        <p:blipFill>
          <a:blip r:embed="rId2"/>
          <a:srcRect/>
          <a:stretch>
            <a:fillRect/>
          </a:stretch>
        </p:blipFill>
        <p:spPr bwMode="auto">
          <a:xfrm>
            <a:off x="899592" y="2935932"/>
            <a:ext cx="2428875" cy="2276475"/>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14051">
                                            <p:txEl>
                                              <p:pRg st="0" end="0"/>
                                            </p:txEl>
                                          </p:spTgt>
                                        </p:tgtEl>
                                        <p:attrNameLst>
                                          <p:attrName>style.visibility</p:attrName>
                                        </p:attrNameLst>
                                      </p:cBhvr>
                                      <p:to>
                                        <p:strVal val="visible"/>
                                      </p:to>
                                    </p:set>
                                    <p:anim calcmode="lin" valueType="num">
                                      <p:cBhvr>
                                        <p:cTn id="7" dur="500" fill="hold"/>
                                        <p:tgtEl>
                                          <p:spTgt spid="514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40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4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1"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5" name="Rectangle 3"/>
          <p:cNvSpPr>
            <a:spLocks noGrp="1" noChangeArrowheads="1"/>
          </p:cNvSpPr>
          <p:nvPr>
            <p:ph idx="1"/>
          </p:nvPr>
        </p:nvSpPr>
        <p:spPr>
          <a:xfrm>
            <a:off x="611560" y="1916832"/>
            <a:ext cx="7846640" cy="4179168"/>
          </a:xfrm>
        </p:spPr>
        <p:txBody>
          <a:bodyPr>
            <a:normAutofit lnSpcReduction="10000"/>
          </a:bodyPr>
          <a:lstStyle/>
          <a:p>
            <a:pPr marL="274320" indent="-274320" algn="r" rtl="1" eaLnBrk="1" fontAlgn="auto" hangingPunct="1">
              <a:spcAft>
                <a:spcPts val="0"/>
              </a:spcAft>
              <a:buFontTx/>
              <a:buNone/>
              <a:defRPr/>
            </a:pPr>
            <a:r>
              <a:rPr lang="fa-IR" sz="2400" dirty="0" smtClean="0">
                <a:cs typeface="B Lotus" pitchFamily="2" charset="-78"/>
              </a:rPr>
              <a:t>موارد زير مي‌بايست براي کليه آزمايشگاه‌هايي که در برنامه مطالعات بين‌آزمايشگاهي مشارکت مي‌نمايند، مشخص گردد:</a:t>
            </a:r>
          </a:p>
          <a:p>
            <a:pPr marL="274320" indent="-274320" algn="r" rtl="1" eaLnBrk="1" fontAlgn="auto" hangingPunct="1">
              <a:spcAft>
                <a:spcPts val="0"/>
              </a:spcAft>
              <a:buClr>
                <a:srgbClr val="990033"/>
              </a:buClr>
              <a:buFont typeface="Wingdings" pitchFamily="2" charset="2"/>
              <a:buChar char="ü"/>
              <a:defRPr/>
            </a:pPr>
            <a:r>
              <a:rPr lang="fa-IR" sz="2400" dirty="0" smtClean="0">
                <a:cs typeface="B Lotus" pitchFamily="2" charset="-78"/>
              </a:rPr>
              <a:t>تعداد آزمون‌هاي مورد نياز بر روي هر نمونه</a:t>
            </a:r>
          </a:p>
          <a:p>
            <a:pPr marL="274320" indent="-274320" algn="r" rtl="1" eaLnBrk="1" fontAlgn="auto" hangingPunct="1">
              <a:spcAft>
                <a:spcPts val="0"/>
              </a:spcAft>
              <a:buClr>
                <a:srgbClr val="990033"/>
              </a:buClr>
              <a:buFont typeface="Wingdings" pitchFamily="2" charset="2"/>
              <a:buChar char="ü"/>
              <a:defRPr/>
            </a:pPr>
            <a:r>
              <a:rPr lang="fa-IR" sz="2400" dirty="0" smtClean="0">
                <a:cs typeface="B Lotus" pitchFamily="2" charset="-78"/>
              </a:rPr>
              <a:t>روش آزمون مورد استفاده</a:t>
            </a:r>
          </a:p>
          <a:p>
            <a:pPr marL="274320" indent="-274320" algn="r" rtl="1" eaLnBrk="1" fontAlgn="auto" hangingPunct="1">
              <a:spcAft>
                <a:spcPts val="0"/>
              </a:spcAft>
              <a:buClr>
                <a:srgbClr val="990033"/>
              </a:buClr>
              <a:buFont typeface="Wingdings" pitchFamily="2" charset="2"/>
              <a:buChar char="ü"/>
              <a:defRPr/>
            </a:pPr>
            <a:r>
              <a:rPr lang="fa-IR" sz="2400" dirty="0" smtClean="0">
                <a:cs typeface="B Lotus" pitchFamily="2" charset="-78"/>
              </a:rPr>
              <a:t>کاليبراسيون‌هاي مورد نياز ددر صورت لزوم</a:t>
            </a:r>
          </a:p>
          <a:p>
            <a:pPr marL="274320" indent="-274320" algn="r" rtl="1" eaLnBrk="1" fontAlgn="auto" hangingPunct="1">
              <a:spcAft>
                <a:spcPts val="0"/>
              </a:spcAft>
              <a:buClr>
                <a:srgbClr val="990033"/>
              </a:buClr>
              <a:buFont typeface="Wingdings" pitchFamily="2" charset="2"/>
              <a:buChar char="ü"/>
              <a:defRPr/>
            </a:pPr>
            <a:r>
              <a:rPr lang="fa-IR" sz="2400" dirty="0" smtClean="0">
                <a:cs typeface="B Lotus" pitchFamily="2" charset="-78"/>
              </a:rPr>
              <a:t>شرايط خاص از قبيل فاصله زماني ميان تکرارها</a:t>
            </a:r>
          </a:p>
          <a:p>
            <a:pPr marL="274320" indent="-274320" algn="r" rtl="1" eaLnBrk="1" fontAlgn="auto" hangingPunct="1">
              <a:spcAft>
                <a:spcPts val="0"/>
              </a:spcAft>
              <a:buClr>
                <a:srgbClr val="990033"/>
              </a:buClr>
              <a:buFont typeface="Wingdings" pitchFamily="2" charset="2"/>
              <a:buChar char="ü"/>
              <a:defRPr/>
            </a:pPr>
            <a:r>
              <a:rPr lang="fa-IR" sz="2400" dirty="0" smtClean="0">
                <a:cs typeface="B Lotus" pitchFamily="2" charset="-78"/>
              </a:rPr>
              <a:t>اقدامات مورد نياز به منظور جابجايي و نگهداري اقلام و مواد آزمون</a:t>
            </a:r>
            <a:endParaRPr lang="en-US" sz="2400" dirty="0" smtClean="0">
              <a:cs typeface="B Lotus" pitchFamily="2" charset="-78"/>
            </a:endParaRPr>
          </a:p>
          <a:p>
            <a:pPr marL="274320" indent="-274320" algn="r" rtl="1" eaLnBrk="1" fontAlgn="auto" hangingPunct="1">
              <a:spcAft>
                <a:spcPts val="0"/>
              </a:spcAft>
              <a:buClr>
                <a:srgbClr val="990033"/>
              </a:buClr>
              <a:buFont typeface="Wingdings" pitchFamily="2" charset="2"/>
              <a:buChar char="ü"/>
              <a:defRPr/>
            </a:pPr>
            <a:r>
              <a:rPr lang="fa-IR" sz="2400" dirty="0" smtClean="0">
                <a:cs typeface="B Lotus" pitchFamily="2" charset="-78"/>
              </a:rPr>
              <a:t>تعداد ارقام معناداري که بايد گزارش شوند</a:t>
            </a:r>
            <a:r>
              <a:rPr lang="en-US" sz="2400" dirty="0" smtClean="0">
                <a:cs typeface="B Lotus" pitchFamily="2" charset="-78"/>
              </a:rPr>
              <a:t>. </a:t>
            </a:r>
          </a:p>
        </p:txBody>
      </p:sp>
    </p:spTree>
  </p:cSld>
  <p:clrMapOvr>
    <a:masterClrMapping/>
  </p:clrMapOvr>
  <p:transition spd="med">
    <p:zoom dir="in"/>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WordArt 4"/>
          <p:cNvSpPr>
            <a:spLocks noChangeArrowheads="1" noChangeShapeType="1" noTextEdit="1"/>
          </p:cNvSpPr>
          <p:nvPr/>
        </p:nvSpPr>
        <p:spPr bwMode="auto">
          <a:xfrm>
            <a:off x="2894013" y="2001838"/>
            <a:ext cx="3887787" cy="1512887"/>
          </a:xfrm>
          <a:prstGeom prst="rect">
            <a:avLst/>
          </a:prstGeom>
        </p:spPr>
        <p:txBody>
          <a:bodyPr wrap="none" fromWordArt="1">
            <a:prstTxWarp prst="textPlain">
              <a:avLst>
                <a:gd name="adj" fmla="val 50000"/>
              </a:avLst>
            </a:prstTxWarp>
          </a:bodyPr>
          <a:lstStyle/>
          <a:p>
            <a:pPr algn="ctr" rtl="1"/>
            <a:r>
              <a:rPr lang="fa-IR" sz="3600" kern="10">
                <a:ln w="9525">
                  <a:solidFill>
                    <a:schemeClr val="tx1"/>
                  </a:solidFill>
                  <a:round/>
                  <a:headEnd/>
                  <a:tailEnd/>
                </a:ln>
                <a:solidFill>
                  <a:srgbClr val="FF0000"/>
                </a:solidFill>
                <a:effectLst>
                  <a:outerShdw dist="45791" dir="2021404" algn="ctr" rotWithShape="0">
                    <a:srgbClr val="B2B2B2">
                      <a:alpha val="79999"/>
                    </a:srgbClr>
                  </a:outerShdw>
                </a:effectLst>
                <a:latin typeface="Titr"/>
              </a:rPr>
              <a:t>عمليات آماري </a:t>
            </a:r>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Content Placeholder 2"/>
          <p:cNvSpPr>
            <a:spLocks noGrp="1"/>
          </p:cNvSpPr>
          <p:nvPr>
            <p:ph idx="1"/>
          </p:nvPr>
        </p:nvSpPr>
        <p:spPr>
          <a:xfrm>
            <a:off x="1475656" y="2492896"/>
            <a:ext cx="7280994" cy="3722167"/>
          </a:xfrm>
        </p:spPr>
        <p:txBody>
          <a:bodyPr>
            <a:normAutofit/>
          </a:bodyPr>
          <a:lstStyle/>
          <a:p>
            <a:pPr algn="r" rtl="1" eaLnBrk="1" hangingPunct="1">
              <a:lnSpc>
                <a:spcPct val="200000"/>
              </a:lnSpc>
              <a:buFontTx/>
              <a:buBlip>
                <a:blip r:embed="rId2"/>
              </a:buBlip>
              <a:defRPr/>
            </a:pPr>
            <a:r>
              <a:rPr lang="fa-IR" dirty="0" smtClean="0">
                <a:cs typeface="B Lotus" pitchFamily="2" charset="-78"/>
              </a:rPr>
              <a:t>دقت يک اپراتور، يک دستگاه در يک روز (حداقل سه تکرار). </a:t>
            </a:r>
          </a:p>
          <a:p>
            <a:pPr algn="r" rtl="1" eaLnBrk="1" hangingPunct="1">
              <a:lnSpc>
                <a:spcPct val="200000"/>
              </a:lnSpc>
              <a:buFontTx/>
              <a:buBlip>
                <a:blip r:embed="rId2"/>
              </a:buBlip>
              <a:defRPr/>
            </a:pPr>
            <a:r>
              <a:rPr lang="fa-IR" dirty="0" smtClean="0">
                <a:cs typeface="B Lotus" pitchFamily="2" charset="-78"/>
              </a:rPr>
              <a:t>در بعضي موارد به منظور ارزيابي دقت درون آزمايشگاه، تکرار در روزهاي مختلف توسط اپراتورهاي مختلف انجام مي‌شود و دقت حاصله با دقت يک اپراتور، يک دستگاه در يک روز ترکيب مي‌شود</a:t>
            </a:r>
          </a:p>
        </p:txBody>
      </p:sp>
      <p:sp>
        <p:nvSpPr>
          <p:cNvPr id="5" name="Rectangle 4"/>
          <p:cNvSpPr/>
          <p:nvPr/>
        </p:nvSpPr>
        <p:spPr>
          <a:xfrm>
            <a:off x="2708104" y="428852"/>
            <a:ext cx="4410183" cy="707886"/>
          </a:xfrm>
          <a:prstGeom prst="rect">
            <a:avLst/>
          </a:prstGeom>
          <a:noFill/>
        </p:spPr>
        <p:txBody>
          <a:bodyPr wrap="none">
            <a:spAutoFit/>
          </a:bodyPr>
          <a:lstStyle/>
          <a:p>
            <a:pPr algn="ctr">
              <a:defRPr/>
            </a:pPr>
            <a:r>
              <a:rPr lang="fa-IR" sz="4000" dirty="0">
                <a:ln w="10541" cmpd="sng">
                  <a:solidFill>
                    <a:sysClr val="windowText" lastClr="000000"/>
                  </a:solidFill>
                  <a:prstDash val="solid"/>
                </a:ln>
                <a:solidFill>
                  <a:srgbClr val="00CCFF"/>
                </a:solidFill>
                <a:cs typeface="Titr" pitchFamily="2" charset="-78"/>
              </a:rPr>
              <a:t>دقت درون‌آزمايشگاهي</a:t>
            </a:r>
          </a:p>
        </p:txBody>
      </p:sp>
    </p:spTree>
  </p:cSld>
  <p:clrMapOvr>
    <a:masterClrMapping/>
  </p:clrMapOvr>
  <p:transition spd="slow">
    <p:wedge/>
  </p:transition>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3490" name="Object 4"/>
          <p:cNvGraphicFramePr>
            <a:graphicFrameLocks noGrp="1" noChangeAspect="1"/>
          </p:cNvGraphicFramePr>
          <p:nvPr>
            <p:ph idx="1"/>
          </p:nvPr>
        </p:nvGraphicFramePr>
        <p:xfrm>
          <a:off x="1820863" y="1473200"/>
          <a:ext cx="1652587" cy="1762125"/>
        </p:xfrm>
        <a:graphic>
          <a:graphicData uri="http://schemas.openxmlformats.org/presentationml/2006/ole">
            <mc:AlternateContent xmlns:mc="http://schemas.openxmlformats.org/markup-compatibility/2006">
              <mc:Choice xmlns:v="urn:schemas-microsoft-com:vml" Requires="v">
                <p:oleObj spid="_x0000_s64670" name="Equation" r:id="rId3" imgW="571320" imgH="609480" progId="Equation.3">
                  <p:embed/>
                </p:oleObj>
              </mc:Choice>
              <mc:Fallback>
                <p:oleObj name="Equation" r:id="rId3" imgW="571320" imgH="609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0863" y="1473200"/>
                        <a:ext cx="1652587" cy="176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7126" name="Rectangle 6"/>
          <p:cNvSpPr>
            <a:spLocks noChangeArrowheads="1"/>
          </p:cNvSpPr>
          <p:nvPr/>
        </p:nvSpPr>
        <p:spPr bwMode="auto">
          <a:xfrm>
            <a:off x="3786188" y="3273425"/>
            <a:ext cx="5357812" cy="446088"/>
          </a:xfrm>
          <a:prstGeom prst="rect">
            <a:avLst/>
          </a:prstGeom>
          <a:noFill/>
          <a:ln w="9525">
            <a:noFill/>
            <a:miter lim="800000"/>
            <a:headEnd/>
            <a:tailEnd/>
          </a:ln>
          <a:effectLst/>
        </p:spPr>
        <p:txBody>
          <a:bodyPr wrap="none" anchor="ctr">
            <a:spAutoFit/>
          </a:bodyPr>
          <a:lstStyle/>
          <a:p>
            <a:pPr algn="l" rtl="1">
              <a:defRPr/>
            </a:pPr>
            <a:r>
              <a:rPr lang="ar-SA" sz="2300" b="0" dirty="0">
                <a:solidFill>
                  <a:schemeClr val="tx1">
                    <a:lumMod val="50000"/>
                  </a:schemeClr>
                </a:solidFill>
                <a:cs typeface="Lotus" pitchFamily="2" charset="-78"/>
              </a:rPr>
              <a:t>در جدول يک، براي ماده</a:t>
            </a:r>
            <a:r>
              <a:rPr lang="en-US" sz="2300" b="0" dirty="0">
                <a:solidFill>
                  <a:schemeClr val="tx1">
                    <a:lumMod val="50000"/>
                  </a:schemeClr>
                </a:solidFill>
                <a:cs typeface="Lotus" pitchFamily="2" charset="-78"/>
              </a:rPr>
              <a:t> A</a:t>
            </a:r>
            <a:r>
              <a:rPr lang="fa-IR" sz="2300" b="0" dirty="0">
                <a:solidFill>
                  <a:schemeClr val="tx1">
                    <a:lumMod val="50000"/>
                  </a:schemeClr>
                </a:solidFill>
                <a:cs typeface="Lotus" pitchFamily="2" charset="-78"/>
              </a:rPr>
              <a:t>، آزمايشگاه 1 خواهيم داشت</a:t>
            </a:r>
            <a:r>
              <a:rPr lang="en-US" sz="2300" b="0" dirty="0">
                <a:solidFill>
                  <a:schemeClr val="tx1">
                    <a:lumMod val="50000"/>
                  </a:schemeClr>
                </a:solidFill>
                <a:cs typeface="Lotus" pitchFamily="2" charset="-78"/>
              </a:rPr>
              <a:t> </a:t>
            </a:r>
          </a:p>
        </p:txBody>
      </p:sp>
      <p:sp>
        <p:nvSpPr>
          <p:cNvPr id="63493" name="Rectangle 8"/>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63491" name="Object 7"/>
          <p:cNvGraphicFramePr>
            <a:graphicFrameLocks noChangeAspect="1"/>
          </p:cNvGraphicFramePr>
          <p:nvPr/>
        </p:nvGraphicFramePr>
        <p:xfrm>
          <a:off x="1476375" y="4373563"/>
          <a:ext cx="5183188" cy="885825"/>
        </p:xfrm>
        <a:graphic>
          <a:graphicData uri="http://schemas.openxmlformats.org/presentationml/2006/ole">
            <mc:AlternateContent xmlns:mc="http://schemas.openxmlformats.org/markup-compatibility/2006">
              <mc:Choice xmlns:v="urn:schemas-microsoft-com:vml" Requires="v">
                <p:oleObj spid="_x0000_s64671" name="Equation" r:id="rId5" imgW="2286000" imgH="393700" progId="Equation.3">
                  <p:embed/>
                </p:oleObj>
              </mc:Choice>
              <mc:Fallback>
                <p:oleObj name="Equation" r:id="rId5" imgW="2286000" imgH="3937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375" y="4373563"/>
                        <a:ext cx="5183188"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2705698" y="401556"/>
            <a:ext cx="4414991" cy="584775"/>
          </a:xfrm>
          <a:prstGeom prst="rect">
            <a:avLst/>
          </a:prstGeom>
          <a:noFill/>
        </p:spPr>
        <p:txBody>
          <a:bodyPr wrap="none">
            <a:spAutoFit/>
          </a:bodyPr>
          <a:lstStyle/>
          <a:p>
            <a:pPr algn="ctr">
              <a:defRPr/>
            </a:pPr>
            <a:r>
              <a:rPr lang="fa-IR" sz="3200"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tr"/>
              </a:rPr>
              <a:t>محاسبه ميانگين سلول ماتريس</a:t>
            </a:r>
            <a:endParaRPr lang="fa-IR"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wedg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4514" name="Object 4"/>
          <p:cNvGraphicFramePr>
            <a:graphicFrameLocks noChangeAspect="1"/>
          </p:cNvGraphicFramePr>
          <p:nvPr/>
        </p:nvGraphicFramePr>
        <p:xfrm>
          <a:off x="1651000" y="1654175"/>
          <a:ext cx="2347913" cy="1408113"/>
        </p:xfrm>
        <a:graphic>
          <a:graphicData uri="http://schemas.openxmlformats.org/presentationml/2006/ole">
            <mc:AlternateContent xmlns:mc="http://schemas.openxmlformats.org/markup-compatibility/2006">
              <mc:Choice xmlns:v="urn:schemas-microsoft-com:vml" Requires="v">
                <p:oleObj spid="_x0000_s65694" name="Equation" r:id="rId3" imgW="1091726" imgH="660113" progId="Equation.3">
                  <p:embed/>
                </p:oleObj>
              </mc:Choice>
              <mc:Fallback>
                <p:oleObj name="Equation" r:id="rId3" imgW="1091726" imgH="660113"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0" y="1654175"/>
                        <a:ext cx="2347913" cy="1408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6" name="Rectangle 6"/>
          <p:cNvSpPr>
            <a:spLocks noChangeArrowheads="1"/>
          </p:cNvSpPr>
          <p:nvPr/>
        </p:nvSpPr>
        <p:spPr bwMode="auto">
          <a:xfrm>
            <a:off x="0" y="3757613"/>
            <a:ext cx="9144000" cy="0"/>
          </a:xfrm>
          <a:prstGeom prst="rect">
            <a:avLst/>
          </a:prstGeom>
          <a:noFill/>
          <a:ln w="9525">
            <a:noFill/>
            <a:miter lim="800000"/>
            <a:headEnd/>
            <a:tailEnd/>
          </a:ln>
        </p:spPr>
        <p:txBody>
          <a:bodyPr wrap="none" anchor="ctr">
            <a:spAutoFit/>
          </a:bodyPr>
          <a:lstStyle/>
          <a:p>
            <a:pPr algn="l"/>
            <a:endParaRPr lang="fa-IR"/>
          </a:p>
        </p:txBody>
      </p:sp>
      <p:sp>
        <p:nvSpPr>
          <p:cNvPr id="518151" name="Rectangle 7"/>
          <p:cNvSpPr>
            <a:spLocks noChangeArrowheads="1"/>
          </p:cNvSpPr>
          <p:nvPr/>
        </p:nvSpPr>
        <p:spPr bwMode="auto">
          <a:xfrm>
            <a:off x="3487738" y="3478213"/>
            <a:ext cx="5418137" cy="446087"/>
          </a:xfrm>
          <a:prstGeom prst="rect">
            <a:avLst/>
          </a:prstGeom>
          <a:noFill/>
          <a:ln w="9525">
            <a:noFill/>
            <a:miter lim="800000"/>
            <a:headEnd/>
            <a:tailEnd/>
          </a:ln>
          <a:effectLst/>
        </p:spPr>
        <p:txBody>
          <a:bodyPr wrap="none" anchor="ctr">
            <a:spAutoFit/>
          </a:bodyPr>
          <a:lstStyle/>
          <a:p>
            <a:pPr algn="just" rtl="1">
              <a:defRPr/>
            </a:pPr>
            <a:r>
              <a:rPr lang="ar-SA" sz="2300" b="0" dirty="0">
                <a:solidFill>
                  <a:schemeClr val="tx1">
                    <a:lumMod val="50000"/>
                  </a:schemeClr>
                </a:solidFill>
                <a:cs typeface="Lotus" pitchFamily="2" charset="-78"/>
              </a:rPr>
              <a:t>در جدول يک، براي ماده</a:t>
            </a:r>
            <a:r>
              <a:rPr lang="en-US" sz="2300" b="0" dirty="0">
                <a:solidFill>
                  <a:schemeClr val="tx1">
                    <a:lumMod val="50000"/>
                  </a:schemeClr>
                </a:solidFill>
                <a:cs typeface="Lotus" pitchFamily="2" charset="-78"/>
              </a:rPr>
              <a:t> A</a:t>
            </a:r>
            <a:r>
              <a:rPr lang="fa-IR" sz="2300" b="0" dirty="0">
                <a:solidFill>
                  <a:schemeClr val="tx1">
                    <a:lumMod val="50000"/>
                  </a:schemeClr>
                </a:solidFill>
                <a:cs typeface="Lotus" pitchFamily="2" charset="-78"/>
              </a:rPr>
              <a:t>، آزمايشگاه 1 خواهيم داشت</a:t>
            </a:r>
            <a:r>
              <a:rPr lang="en-US" sz="2300" b="0" dirty="0">
                <a:solidFill>
                  <a:schemeClr val="tx1">
                    <a:lumMod val="50000"/>
                  </a:schemeClr>
                </a:solidFill>
                <a:cs typeface="Lotus" pitchFamily="2" charset="-78"/>
              </a:rPr>
              <a:t>: </a:t>
            </a:r>
          </a:p>
        </p:txBody>
      </p:sp>
      <p:sp>
        <p:nvSpPr>
          <p:cNvPr id="64518" name="Rectangle 9"/>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64515" name="Object 8"/>
          <p:cNvGraphicFramePr>
            <a:graphicFrameLocks noChangeAspect="1"/>
          </p:cNvGraphicFramePr>
          <p:nvPr/>
        </p:nvGraphicFramePr>
        <p:xfrm>
          <a:off x="542925" y="4508500"/>
          <a:ext cx="8277225" cy="787400"/>
        </p:xfrm>
        <a:graphic>
          <a:graphicData uri="http://schemas.openxmlformats.org/presentationml/2006/ole">
            <mc:AlternateContent xmlns:mc="http://schemas.openxmlformats.org/markup-compatibility/2006">
              <mc:Choice xmlns:v="urn:schemas-microsoft-com:vml" Requires="v">
                <p:oleObj spid="_x0000_s65695" name="Equation" r:id="rId5" imgW="4813300" imgH="457200" progId="Equation.3">
                  <p:embed/>
                </p:oleObj>
              </mc:Choice>
              <mc:Fallback>
                <p:oleObj name="Equation" r:id="rId5" imgW="4813300" imgH="4572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 y="4508500"/>
                        <a:ext cx="8277225"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WordArt 11"/>
          <p:cNvSpPr>
            <a:spLocks noChangeArrowheads="1" noChangeShapeType="1" noTextEdit="1"/>
          </p:cNvSpPr>
          <p:nvPr/>
        </p:nvSpPr>
        <p:spPr bwMode="auto">
          <a:xfrm>
            <a:off x="2306472" y="382137"/>
            <a:ext cx="5665953" cy="764275"/>
          </a:xfrm>
          <a:prstGeom prst="rect">
            <a:avLst/>
          </a:prstGeom>
        </p:spPr>
        <p:txBody>
          <a:bodyPr wrap="none" fromWordArt="1">
            <a:prstTxWarp prst="textDeflate">
              <a:avLst>
                <a:gd name="adj" fmla="val 26227"/>
              </a:avLst>
            </a:prstTxWarp>
          </a:bodyPr>
          <a:lstStyle/>
          <a:p>
            <a:pPr algn="ctr" rtl="1">
              <a:defRPr/>
            </a:pPr>
            <a:r>
              <a:rPr lang="fa-IR" sz="3600"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tr"/>
              </a:rPr>
              <a:t>محاسبه انحراف استاندارد سلول ماتريس </a:t>
            </a:r>
          </a:p>
        </p:txBody>
      </p:sp>
    </p:spTree>
  </p:cSld>
  <p:clrMapOvr>
    <a:masterClrMapping/>
  </p:clrMapOvr>
  <p:transition spd="slow">
    <p:comb/>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5" name="Rectangle 3"/>
          <p:cNvSpPr>
            <a:spLocks noGrp="1" noChangeArrowheads="1"/>
          </p:cNvSpPr>
          <p:nvPr>
            <p:ph idx="1"/>
          </p:nvPr>
        </p:nvSpPr>
        <p:spPr>
          <a:xfrm>
            <a:off x="1357313" y="1654175"/>
            <a:ext cx="7467600" cy="4873625"/>
          </a:xfrm>
        </p:spPr>
        <p:txBody>
          <a:bodyPr>
            <a:normAutofit/>
          </a:bodyPr>
          <a:lstStyle/>
          <a:p>
            <a:pPr marL="274320" indent="-274320" eaLnBrk="1" fontAlgn="auto" hangingPunct="1">
              <a:spcAft>
                <a:spcPts val="0"/>
              </a:spcAft>
              <a:buFontTx/>
              <a:buNone/>
              <a:defRPr/>
            </a:pPr>
            <a:r>
              <a:rPr lang="ar-SA" sz="2300" dirty="0" smtClean="0">
                <a:cs typeface="B Lotus" pitchFamily="2" charset="-78"/>
              </a:rPr>
              <a:t>ميانگين غلظت يک ماده در کليه آزمايشگاه‌ها.</a:t>
            </a:r>
            <a:endParaRPr lang="fa-IR" sz="2300" dirty="0" smtClean="0">
              <a:cs typeface="B Lotus" pitchFamily="2" charset="-78"/>
            </a:endParaRPr>
          </a:p>
          <a:p>
            <a:pPr marL="274320" indent="-274320" eaLnBrk="1" fontAlgn="auto" hangingPunct="1">
              <a:spcAft>
                <a:spcPts val="0"/>
              </a:spcAft>
              <a:buFont typeface="Wingdings"/>
              <a:buChar char=""/>
              <a:defRPr/>
            </a:pPr>
            <a:endParaRPr lang="en-US" sz="2300" dirty="0" smtClean="0">
              <a:cs typeface="B Lotus" pitchFamily="2" charset="-78"/>
            </a:endParaRPr>
          </a:p>
        </p:txBody>
      </p:sp>
      <p:sp>
        <p:nvSpPr>
          <p:cNvPr id="65541" name="Rectangle 5"/>
          <p:cNvSpPr>
            <a:spLocks noChangeArrowheads="1"/>
          </p:cNvSpPr>
          <p:nvPr/>
        </p:nvSpPr>
        <p:spPr bwMode="auto">
          <a:xfrm>
            <a:off x="0" y="310515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65538" name="Object 4"/>
          <p:cNvGraphicFramePr>
            <a:graphicFrameLocks noChangeAspect="1"/>
          </p:cNvGraphicFramePr>
          <p:nvPr/>
        </p:nvGraphicFramePr>
        <p:xfrm>
          <a:off x="1849438" y="2203450"/>
          <a:ext cx="1270000" cy="1371600"/>
        </p:xfrm>
        <a:graphic>
          <a:graphicData uri="http://schemas.openxmlformats.org/presentationml/2006/ole">
            <mc:AlternateContent xmlns:mc="http://schemas.openxmlformats.org/markup-compatibility/2006">
              <mc:Choice xmlns:v="urn:schemas-microsoft-com:vml" Requires="v">
                <p:oleObj spid="_x0000_s66718" name="Equation" r:id="rId3" imgW="596900" imgH="647700" progId="Equation.3">
                  <p:embed/>
                </p:oleObj>
              </mc:Choice>
              <mc:Fallback>
                <p:oleObj name="Equation" r:id="rId3" imgW="596900" imgH="6477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9438" y="2203450"/>
                        <a:ext cx="12700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2" name="Rectangle 6"/>
          <p:cNvSpPr>
            <a:spLocks noChangeArrowheads="1"/>
          </p:cNvSpPr>
          <p:nvPr/>
        </p:nvSpPr>
        <p:spPr bwMode="auto">
          <a:xfrm>
            <a:off x="0" y="3752850"/>
            <a:ext cx="9144000" cy="0"/>
          </a:xfrm>
          <a:prstGeom prst="rect">
            <a:avLst/>
          </a:prstGeom>
          <a:noFill/>
          <a:ln w="9525">
            <a:noFill/>
            <a:miter lim="800000"/>
            <a:headEnd/>
            <a:tailEnd/>
          </a:ln>
        </p:spPr>
        <p:txBody>
          <a:bodyPr wrap="none" anchor="ctr">
            <a:spAutoFit/>
          </a:bodyPr>
          <a:lstStyle/>
          <a:p>
            <a:pPr algn="l"/>
            <a:endParaRPr lang="fa-IR"/>
          </a:p>
        </p:txBody>
      </p:sp>
      <p:sp>
        <p:nvSpPr>
          <p:cNvPr id="520199" name="Rectangle 7"/>
          <p:cNvSpPr>
            <a:spLocks noChangeArrowheads="1"/>
          </p:cNvSpPr>
          <p:nvPr/>
        </p:nvSpPr>
        <p:spPr bwMode="auto">
          <a:xfrm>
            <a:off x="1606550" y="3778250"/>
            <a:ext cx="1973263" cy="400050"/>
          </a:xfrm>
          <a:prstGeom prst="rect">
            <a:avLst/>
          </a:prstGeom>
          <a:noFill/>
          <a:ln w="9525">
            <a:noFill/>
            <a:miter lim="800000"/>
            <a:headEnd/>
            <a:tailEnd/>
          </a:ln>
          <a:effectLst/>
        </p:spPr>
        <p:txBody>
          <a:bodyPr wrap="none" anchor="ctr">
            <a:spAutoFit/>
          </a:bodyPr>
          <a:lstStyle/>
          <a:p>
            <a:pPr algn="just">
              <a:defRPr/>
            </a:pPr>
            <a:r>
              <a:rPr lang="en-US" sz="2000" b="0" dirty="0">
                <a:solidFill>
                  <a:schemeClr val="tx1">
                    <a:lumMod val="50000"/>
                  </a:schemeClr>
                </a:solidFill>
                <a:cs typeface="Lotus" pitchFamily="2" charset="-78"/>
              </a:rPr>
              <a:t>p: </a:t>
            </a:r>
            <a:r>
              <a:rPr lang="fa-IR" sz="2000" b="0" dirty="0">
                <a:solidFill>
                  <a:schemeClr val="tx1">
                    <a:lumMod val="50000"/>
                  </a:schemeClr>
                </a:solidFill>
                <a:cs typeface="Lotus" pitchFamily="2" charset="-78"/>
              </a:rPr>
              <a:t>تعداد آزمايشگاه‌ها</a:t>
            </a:r>
            <a:r>
              <a:rPr lang="en-US" sz="2000" b="0" dirty="0">
                <a:solidFill>
                  <a:schemeClr val="tx1">
                    <a:lumMod val="50000"/>
                  </a:schemeClr>
                </a:solidFill>
                <a:cs typeface="Lotus" pitchFamily="2" charset="-78"/>
              </a:rPr>
              <a:t> </a:t>
            </a:r>
          </a:p>
        </p:txBody>
      </p:sp>
      <p:sp>
        <p:nvSpPr>
          <p:cNvPr id="520200" name="Rectangle 8"/>
          <p:cNvSpPr>
            <a:spLocks noChangeArrowheads="1"/>
          </p:cNvSpPr>
          <p:nvPr/>
        </p:nvSpPr>
        <p:spPr bwMode="auto">
          <a:xfrm>
            <a:off x="4775200" y="3895725"/>
            <a:ext cx="3643313" cy="400050"/>
          </a:xfrm>
          <a:prstGeom prst="rect">
            <a:avLst/>
          </a:prstGeom>
          <a:noFill/>
          <a:ln w="9525">
            <a:noFill/>
            <a:miter lim="800000"/>
            <a:headEnd/>
            <a:tailEnd/>
          </a:ln>
          <a:effectLst/>
        </p:spPr>
        <p:txBody>
          <a:bodyPr wrap="none" anchor="ctr">
            <a:spAutoFit/>
          </a:bodyPr>
          <a:lstStyle/>
          <a:p>
            <a:pPr algn="l" rtl="1">
              <a:defRPr/>
            </a:pPr>
            <a:r>
              <a:rPr lang="ar-SA" sz="2000" b="0" dirty="0">
                <a:solidFill>
                  <a:schemeClr val="tx1">
                    <a:lumMod val="50000"/>
                  </a:schemeClr>
                </a:solidFill>
                <a:cs typeface="Lotus" pitchFamily="2" charset="-78"/>
              </a:rPr>
              <a:t>در جدول يک، براي ماده</a:t>
            </a:r>
            <a:r>
              <a:rPr lang="fa-IR" sz="2000" b="0" dirty="0">
                <a:solidFill>
                  <a:schemeClr val="tx1">
                    <a:lumMod val="50000"/>
                  </a:schemeClr>
                </a:solidFill>
                <a:cs typeface="Lotus" pitchFamily="2" charset="-78"/>
              </a:rPr>
              <a:t> </a:t>
            </a:r>
            <a:r>
              <a:rPr lang="en-US" sz="2000" b="0" dirty="0">
                <a:solidFill>
                  <a:schemeClr val="tx1">
                    <a:lumMod val="50000"/>
                  </a:schemeClr>
                </a:solidFill>
                <a:cs typeface="Lotus" pitchFamily="2" charset="-78"/>
              </a:rPr>
              <a:t> A</a:t>
            </a:r>
            <a:r>
              <a:rPr lang="fa-IR" sz="2000" b="0" dirty="0">
                <a:solidFill>
                  <a:schemeClr val="tx1">
                    <a:lumMod val="50000"/>
                  </a:schemeClr>
                </a:solidFill>
                <a:cs typeface="Lotus" pitchFamily="2" charset="-78"/>
              </a:rPr>
              <a:t>خواهيم داشت</a:t>
            </a:r>
            <a:r>
              <a:rPr lang="en-US" sz="2000" b="0" dirty="0">
                <a:solidFill>
                  <a:schemeClr val="tx1">
                    <a:lumMod val="50000"/>
                  </a:schemeClr>
                </a:solidFill>
                <a:cs typeface="Lotus" pitchFamily="2" charset="-78"/>
              </a:rPr>
              <a:t> </a:t>
            </a:r>
          </a:p>
        </p:txBody>
      </p:sp>
      <p:sp>
        <p:nvSpPr>
          <p:cNvPr id="65545" name="Rectangle 10"/>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65539" name="Object 9"/>
          <p:cNvGraphicFramePr>
            <a:graphicFrameLocks noChangeAspect="1"/>
          </p:cNvGraphicFramePr>
          <p:nvPr/>
        </p:nvGraphicFramePr>
        <p:xfrm>
          <a:off x="1157288" y="4737100"/>
          <a:ext cx="7588250" cy="500063"/>
        </p:xfrm>
        <a:graphic>
          <a:graphicData uri="http://schemas.openxmlformats.org/presentationml/2006/ole">
            <mc:AlternateContent xmlns:mc="http://schemas.openxmlformats.org/markup-compatibility/2006">
              <mc:Choice xmlns:v="urn:schemas-microsoft-com:vml" Requires="v">
                <p:oleObj spid="_x0000_s66719" name="Equation" r:id="rId5" imgW="5918040" imgH="393480" progId="Equation.3">
                  <p:embed/>
                </p:oleObj>
              </mc:Choice>
              <mc:Fallback>
                <p:oleObj name="Equation" r:id="rId5" imgW="5918040" imgH="39348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7288" y="4737100"/>
                        <a:ext cx="7588250"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6" name="Rectangle 11"/>
          <p:cNvSpPr>
            <a:spLocks noChangeArrowheads="1"/>
          </p:cNvSpPr>
          <p:nvPr/>
        </p:nvSpPr>
        <p:spPr bwMode="auto">
          <a:xfrm>
            <a:off x="0" y="3624263"/>
            <a:ext cx="9144000" cy="0"/>
          </a:xfrm>
          <a:prstGeom prst="rect">
            <a:avLst/>
          </a:prstGeom>
          <a:noFill/>
          <a:ln w="9525">
            <a:noFill/>
            <a:miter lim="800000"/>
            <a:headEnd/>
            <a:tailEnd/>
          </a:ln>
        </p:spPr>
        <p:txBody>
          <a:bodyPr wrap="none" anchor="ctr">
            <a:spAutoFit/>
          </a:bodyPr>
          <a:lstStyle/>
          <a:p>
            <a:pPr algn="l"/>
            <a:endParaRPr lang="fa-IR"/>
          </a:p>
        </p:txBody>
      </p:sp>
      <p:sp>
        <p:nvSpPr>
          <p:cNvPr id="13" name="Rectangle 12"/>
          <p:cNvSpPr/>
          <p:nvPr/>
        </p:nvSpPr>
        <p:spPr>
          <a:xfrm>
            <a:off x="2314232" y="306022"/>
            <a:ext cx="4788490" cy="584775"/>
          </a:xfrm>
          <a:prstGeom prst="rect">
            <a:avLst/>
          </a:prstGeom>
          <a:noFill/>
        </p:spPr>
        <p:txBody>
          <a:bodyPr wrap="none">
            <a:spAutoFit/>
          </a:bodyPr>
          <a:lstStyle/>
          <a:p>
            <a:pPr algn="ctr">
              <a:defRPr/>
            </a:pPr>
            <a:r>
              <a:rPr lang="fa-IR" sz="3200"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tr"/>
              </a:rPr>
              <a:t>محاسبه ميانگين ميانگين سلول‌ها </a:t>
            </a:r>
            <a:endParaRPr lang="fa-IR"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split orient="vert"/>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1219" name="Rectangle 3"/>
          <p:cNvSpPr>
            <a:spLocks noGrp="1" noChangeArrowheads="1"/>
          </p:cNvSpPr>
          <p:nvPr>
            <p:ph idx="1"/>
          </p:nvPr>
        </p:nvSpPr>
        <p:spPr>
          <a:xfrm>
            <a:off x="1385888" y="1490663"/>
            <a:ext cx="7467600" cy="4873625"/>
          </a:xfrm>
        </p:spPr>
        <p:txBody>
          <a:bodyPr>
            <a:normAutofit/>
          </a:bodyPr>
          <a:lstStyle/>
          <a:p>
            <a:pPr marL="274320" indent="-274320" eaLnBrk="1" fontAlgn="auto" hangingPunct="1">
              <a:spcAft>
                <a:spcPts val="0"/>
              </a:spcAft>
              <a:buFontTx/>
              <a:buNone/>
              <a:defRPr/>
            </a:pPr>
            <a:r>
              <a:rPr lang="fa-IR" sz="2400" dirty="0" smtClean="0">
                <a:cs typeface="B Lotus" pitchFamily="2" charset="-78"/>
              </a:rPr>
              <a:t>براي هر آزمايشگاه از فرمول زير محاسبه مي‌شود:</a:t>
            </a:r>
          </a:p>
          <a:p>
            <a:pPr marL="274320" indent="-274320" eaLnBrk="1" fontAlgn="auto" hangingPunct="1">
              <a:spcAft>
                <a:spcPts val="0"/>
              </a:spcAft>
              <a:buFont typeface="Wingdings"/>
              <a:buChar char=""/>
              <a:defRPr/>
            </a:pPr>
            <a:endParaRPr lang="fa-IR" sz="2400" dirty="0" smtClean="0">
              <a:cs typeface="B Lotus" pitchFamily="2" charset="-78"/>
            </a:endParaRPr>
          </a:p>
          <a:p>
            <a:pPr marL="274320" indent="-274320" eaLnBrk="1" fontAlgn="auto" hangingPunct="1">
              <a:spcAft>
                <a:spcPts val="0"/>
              </a:spcAft>
              <a:buFont typeface="Wingdings"/>
              <a:buChar char=""/>
              <a:defRPr/>
            </a:pPr>
            <a:endParaRPr lang="fa-IR" sz="2400" dirty="0" smtClean="0">
              <a:cs typeface="B Lotus" pitchFamily="2" charset="-78"/>
            </a:endParaRPr>
          </a:p>
          <a:p>
            <a:pPr marL="274320" indent="-274320" eaLnBrk="1" fontAlgn="auto" hangingPunct="1">
              <a:spcAft>
                <a:spcPts val="0"/>
              </a:spcAft>
              <a:buFontTx/>
              <a:buNone/>
              <a:defRPr/>
            </a:pPr>
            <a:r>
              <a:rPr lang="fa-IR" sz="2400" dirty="0" smtClean="0">
                <a:cs typeface="B Lotus" pitchFamily="2" charset="-78"/>
              </a:rPr>
              <a:t>براي سلول </a:t>
            </a:r>
            <a:r>
              <a:rPr lang="en-US" sz="2400" dirty="0" smtClean="0">
                <a:cs typeface="B Lotus" pitchFamily="2" charset="-78"/>
              </a:rPr>
              <a:t>A1</a:t>
            </a:r>
            <a:r>
              <a:rPr lang="fa-IR" sz="2400" dirty="0" smtClean="0">
                <a:cs typeface="B Lotus" pitchFamily="2" charset="-78"/>
              </a:rPr>
              <a:t> خواهيم داشت:</a:t>
            </a:r>
          </a:p>
          <a:p>
            <a:pPr marL="274320" indent="-274320" eaLnBrk="1" fontAlgn="auto" hangingPunct="1">
              <a:spcAft>
                <a:spcPts val="0"/>
              </a:spcAft>
              <a:buFontTx/>
              <a:buNone/>
              <a:defRPr/>
            </a:pPr>
            <a:endParaRPr lang="fa-IR" sz="2400" dirty="0" smtClean="0">
              <a:cs typeface="B Lotus" pitchFamily="2" charset="-78"/>
            </a:endParaRPr>
          </a:p>
          <a:p>
            <a:pPr marL="274320" indent="-274320" eaLnBrk="1" fontAlgn="auto" hangingPunct="1">
              <a:spcAft>
                <a:spcPts val="0"/>
              </a:spcAft>
              <a:buFont typeface="Wingdings"/>
              <a:buChar char=""/>
              <a:defRPr/>
            </a:pPr>
            <a:endParaRPr lang="en-US" sz="2400" dirty="0" smtClean="0">
              <a:cs typeface="B Lotus" pitchFamily="2" charset="-78"/>
            </a:endParaRPr>
          </a:p>
        </p:txBody>
      </p:sp>
      <p:sp>
        <p:nvSpPr>
          <p:cNvPr id="66565" name="Rectangle 5"/>
          <p:cNvSpPr>
            <a:spLocks noChangeArrowheads="1"/>
          </p:cNvSpPr>
          <p:nvPr/>
        </p:nvSpPr>
        <p:spPr bwMode="auto">
          <a:xfrm>
            <a:off x="0" y="333375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66562" name="Object 4"/>
          <p:cNvGraphicFramePr>
            <a:graphicFrameLocks noChangeAspect="1"/>
          </p:cNvGraphicFramePr>
          <p:nvPr/>
        </p:nvGraphicFramePr>
        <p:xfrm>
          <a:off x="1331913" y="3000375"/>
          <a:ext cx="1670050" cy="512763"/>
        </p:xfrm>
        <a:graphic>
          <a:graphicData uri="http://schemas.openxmlformats.org/presentationml/2006/ole">
            <mc:AlternateContent xmlns:mc="http://schemas.openxmlformats.org/markup-compatibility/2006">
              <mc:Choice xmlns:v="urn:schemas-microsoft-com:vml" Requires="v">
                <p:oleObj spid="_x0000_s67742" name="Equation" r:id="rId3" imgW="622030" imgH="190417" progId="Equation.3">
                  <p:embed/>
                </p:oleObj>
              </mc:Choice>
              <mc:Fallback>
                <p:oleObj name="Equation" r:id="rId3" imgW="622030" imgH="190417"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3000375"/>
                        <a:ext cx="1670050" cy="51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6" name="Rectangle 8"/>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66563" name="Object 7"/>
          <p:cNvGraphicFramePr>
            <a:graphicFrameLocks noChangeAspect="1"/>
          </p:cNvGraphicFramePr>
          <p:nvPr/>
        </p:nvGraphicFramePr>
        <p:xfrm>
          <a:off x="1119188" y="5132388"/>
          <a:ext cx="5322887" cy="458787"/>
        </p:xfrm>
        <a:graphic>
          <a:graphicData uri="http://schemas.openxmlformats.org/presentationml/2006/ole">
            <mc:AlternateContent xmlns:mc="http://schemas.openxmlformats.org/markup-compatibility/2006">
              <mc:Choice xmlns:v="urn:schemas-microsoft-com:vml" Requires="v">
                <p:oleObj spid="_x0000_s67743" name="Equation" r:id="rId5" imgW="2094591" imgH="177723" progId="Equation.3">
                  <p:embed/>
                </p:oleObj>
              </mc:Choice>
              <mc:Fallback>
                <p:oleObj name="Equation" r:id="rId5" imgW="2094591" imgH="177723"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9188" y="5132388"/>
                        <a:ext cx="5322887" cy="45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2336784" y="360612"/>
            <a:ext cx="4879862" cy="630942"/>
          </a:xfrm>
          <a:prstGeom prst="rect">
            <a:avLst/>
          </a:prstGeom>
          <a:noFill/>
        </p:spPr>
        <p:txBody>
          <a:bodyPr wrap="none">
            <a:spAutoFit/>
          </a:bodyPr>
          <a:lstStyle/>
          <a:p>
            <a:pPr algn="ctr" rtl="1">
              <a:defRPr/>
            </a:pPr>
            <a:r>
              <a:rPr lang="fa-IR" sz="3500" kern="10" cap="all" dirty="0">
                <a:ln w="9000" cmpd="sng">
                  <a:solidFill>
                    <a:schemeClr val="accent4">
                      <a:shade val="50000"/>
                      <a:satMod val="120000"/>
                    </a:schemeClr>
                  </a:solidFill>
                  <a:prstDash val="solid"/>
                </a:ln>
                <a:solidFill>
                  <a:srgbClr val="CC3399"/>
                </a:solidFill>
                <a:effectLst>
                  <a:reflection blurRad="12700" stA="28000" endPos="45000" dist="1000" dir="5400000" sy="-100000" algn="bl" rotWithShape="0"/>
                </a:effectLst>
                <a:cs typeface="Titr"/>
              </a:rPr>
              <a:t>محاسبه انحراف سلول ماتريس </a:t>
            </a:r>
            <a:endParaRPr lang="fa-IR" sz="3500" cap="all" dirty="0">
              <a:ln w="9000" cmpd="sng">
                <a:solidFill>
                  <a:schemeClr val="accent4">
                    <a:shade val="50000"/>
                    <a:satMod val="120000"/>
                  </a:schemeClr>
                </a:solidFill>
                <a:prstDash val="solid"/>
              </a:ln>
              <a:solidFill>
                <a:srgbClr val="CC3399"/>
              </a:solidFill>
              <a:effectLst>
                <a:reflection blurRad="12700" stA="28000" endPos="45000" dist="1000" dir="5400000" sy="-100000" algn="bl" rotWithShape="0"/>
              </a:effectLs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21219">
                                            <p:txEl>
                                              <p:pRg st="0" end="0"/>
                                            </p:txEl>
                                          </p:spTgt>
                                        </p:tgtEl>
                                        <p:attrNameLst>
                                          <p:attrName>style.visibility</p:attrName>
                                        </p:attrNameLst>
                                      </p:cBhvr>
                                      <p:to>
                                        <p:strVal val="visible"/>
                                      </p:to>
                                    </p:set>
                                    <p:animEffect transition="in" filter="fade">
                                      <p:cBhvr>
                                        <p:cTn id="7" dur="1000"/>
                                        <p:tgtEl>
                                          <p:spTgt spid="521219">
                                            <p:txEl>
                                              <p:pRg st="0" end="0"/>
                                            </p:txEl>
                                          </p:spTgt>
                                        </p:tgtEl>
                                      </p:cBhvr>
                                    </p:animEffect>
                                    <p:anim calcmode="lin" valueType="num">
                                      <p:cBhvr>
                                        <p:cTn id="8" dur="1000" fill="hold"/>
                                        <p:tgtEl>
                                          <p:spTgt spid="521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21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21219">
                                            <p:txEl>
                                              <p:pRg st="3" end="3"/>
                                            </p:txEl>
                                          </p:spTgt>
                                        </p:tgtEl>
                                        <p:attrNameLst>
                                          <p:attrName>style.visibility</p:attrName>
                                        </p:attrNameLst>
                                      </p:cBhvr>
                                      <p:to>
                                        <p:strVal val="visible"/>
                                      </p:to>
                                    </p:set>
                                    <p:animEffect transition="in" filter="fade">
                                      <p:cBhvr>
                                        <p:cTn id="14" dur="1000"/>
                                        <p:tgtEl>
                                          <p:spTgt spid="521219">
                                            <p:txEl>
                                              <p:pRg st="3" end="3"/>
                                            </p:txEl>
                                          </p:spTgt>
                                        </p:tgtEl>
                                      </p:cBhvr>
                                    </p:animEffect>
                                    <p:anim calcmode="lin" valueType="num">
                                      <p:cBhvr>
                                        <p:cTn id="15" dur="1000" fill="hold"/>
                                        <p:tgtEl>
                                          <p:spTgt spid="52121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212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19" grpId="0" build="p"/>
    </p:bldLst>
  </p:timing>
</p:sld>
</file>

<file path=ppt/slides/slide1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9" name="Rectangle 5"/>
          <p:cNvSpPr>
            <a:spLocks noChangeArrowheads="1"/>
          </p:cNvSpPr>
          <p:nvPr/>
        </p:nvSpPr>
        <p:spPr bwMode="auto">
          <a:xfrm>
            <a:off x="0" y="308610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67586" name="Object 4"/>
          <p:cNvGraphicFramePr>
            <a:graphicFrameLocks noChangeAspect="1"/>
          </p:cNvGraphicFramePr>
          <p:nvPr/>
        </p:nvGraphicFramePr>
        <p:xfrm>
          <a:off x="1258888" y="1844675"/>
          <a:ext cx="1852612" cy="1516063"/>
        </p:xfrm>
        <a:graphic>
          <a:graphicData uri="http://schemas.openxmlformats.org/presentationml/2006/ole">
            <mc:AlternateContent xmlns:mc="http://schemas.openxmlformats.org/markup-compatibility/2006">
              <mc:Choice xmlns:v="urn:schemas-microsoft-com:vml" Requires="v">
                <p:oleObj spid="_x0000_s68844" name="Equation" r:id="rId3" imgW="838200" imgH="685800" progId="Equation.3">
                  <p:embed/>
                </p:oleObj>
              </mc:Choice>
              <mc:Fallback>
                <p:oleObj name="Equation" r:id="rId3" imgW="838200" imgH="685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844675"/>
                        <a:ext cx="1852612" cy="151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90" name="Rectangle 6"/>
          <p:cNvSpPr>
            <a:spLocks noChangeArrowheads="1"/>
          </p:cNvSpPr>
          <p:nvPr/>
        </p:nvSpPr>
        <p:spPr bwMode="auto">
          <a:xfrm>
            <a:off x="0" y="3771900"/>
            <a:ext cx="9144000" cy="0"/>
          </a:xfrm>
          <a:prstGeom prst="rect">
            <a:avLst/>
          </a:prstGeom>
          <a:noFill/>
          <a:ln w="9525">
            <a:noFill/>
            <a:miter lim="800000"/>
            <a:headEnd/>
            <a:tailEnd/>
          </a:ln>
        </p:spPr>
        <p:txBody>
          <a:bodyPr wrap="none" anchor="ctr">
            <a:spAutoFit/>
          </a:bodyPr>
          <a:lstStyle/>
          <a:p>
            <a:pPr algn="l"/>
            <a:endParaRPr lang="fa-IR"/>
          </a:p>
        </p:txBody>
      </p:sp>
      <p:sp>
        <p:nvSpPr>
          <p:cNvPr id="522247" name="Rectangle 7"/>
          <p:cNvSpPr>
            <a:spLocks noChangeArrowheads="1"/>
          </p:cNvSpPr>
          <p:nvPr/>
        </p:nvSpPr>
        <p:spPr bwMode="auto">
          <a:xfrm>
            <a:off x="6116638" y="3011488"/>
            <a:ext cx="2357437" cy="400050"/>
          </a:xfrm>
          <a:prstGeom prst="rect">
            <a:avLst/>
          </a:prstGeom>
          <a:noFill/>
          <a:ln w="9525">
            <a:noFill/>
            <a:miter lim="800000"/>
            <a:headEnd/>
            <a:tailEnd/>
          </a:ln>
          <a:effectLst/>
        </p:spPr>
        <p:txBody>
          <a:bodyPr wrap="none" anchor="ctr">
            <a:spAutoFit/>
          </a:bodyPr>
          <a:lstStyle/>
          <a:p>
            <a:pPr algn="l" rtl="1">
              <a:defRPr/>
            </a:pPr>
            <a:r>
              <a:rPr lang="fa-IR" sz="2000" b="0" dirty="0">
                <a:solidFill>
                  <a:schemeClr val="tx1">
                    <a:lumMod val="50000"/>
                  </a:schemeClr>
                </a:solidFill>
                <a:cs typeface="Lotus" pitchFamily="2" charset="-78"/>
              </a:rPr>
              <a:t>براي ماده </a:t>
            </a:r>
            <a:r>
              <a:rPr lang="en-US" sz="2000" b="0" dirty="0">
                <a:solidFill>
                  <a:schemeClr val="tx1">
                    <a:lumMod val="50000"/>
                  </a:schemeClr>
                </a:solidFill>
                <a:cs typeface="Lotus" pitchFamily="2" charset="-78"/>
              </a:rPr>
              <a:t>A</a:t>
            </a:r>
            <a:r>
              <a:rPr lang="fa-IR" sz="2000" b="0" dirty="0">
                <a:solidFill>
                  <a:schemeClr val="tx1">
                    <a:lumMod val="50000"/>
                  </a:schemeClr>
                </a:solidFill>
                <a:cs typeface="Lotus" pitchFamily="2" charset="-78"/>
              </a:rPr>
              <a:t> خواهيم داشت:</a:t>
            </a:r>
          </a:p>
        </p:txBody>
      </p:sp>
      <p:graphicFrame>
        <p:nvGraphicFramePr>
          <p:cNvPr id="67587" name="Object 8"/>
          <p:cNvGraphicFramePr>
            <a:graphicFrameLocks noChangeAspect="1"/>
          </p:cNvGraphicFramePr>
          <p:nvPr/>
        </p:nvGraphicFramePr>
        <p:xfrm>
          <a:off x="930275" y="4122738"/>
          <a:ext cx="7880350" cy="536575"/>
        </p:xfrm>
        <a:graphic>
          <a:graphicData uri="http://schemas.openxmlformats.org/presentationml/2006/ole">
            <mc:AlternateContent xmlns:mc="http://schemas.openxmlformats.org/markup-compatibility/2006">
              <mc:Choice xmlns:v="urn:schemas-microsoft-com:vml" Requires="v">
                <p:oleObj spid="_x0000_s68845" name="Equation" r:id="rId5" imgW="6692760" imgH="457200" progId="Equation.3">
                  <p:embed/>
                </p:oleObj>
              </mc:Choice>
              <mc:Fallback>
                <p:oleObj name="Equation" r:id="rId5" imgW="6692760" imgH="4572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0275" y="4122738"/>
                        <a:ext cx="7880350"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92" name="Rectangle 10"/>
          <p:cNvSpPr>
            <a:spLocks noChangeArrowheads="1"/>
          </p:cNvSpPr>
          <p:nvPr/>
        </p:nvSpPr>
        <p:spPr bwMode="auto">
          <a:xfrm>
            <a:off x="0" y="365760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67588" name="Object 11"/>
          <p:cNvGraphicFramePr>
            <a:graphicFrameLocks noChangeAspect="1"/>
          </p:cNvGraphicFramePr>
          <p:nvPr/>
        </p:nvGraphicFramePr>
        <p:xfrm>
          <a:off x="1517650" y="5208588"/>
          <a:ext cx="1552575" cy="471487"/>
        </p:xfrm>
        <a:graphic>
          <a:graphicData uri="http://schemas.openxmlformats.org/presentationml/2006/ole">
            <mc:AlternateContent xmlns:mc="http://schemas.openxmlformats.org/markup-compatibility/2006">
              <mc:Choice xmlns:v="urn:schemas-microsoft-com:vml" Requires="v">
                <p:oleObj spid="_x0000_s68846" name="Equation" r:id="rId7" imgW="749300" imgH="228600" progId="Equation.3">
                  <p:embed/>
                </p:oleObj>
              </mc:Choice>
              <mc:Fallback>
                <p:oleObj name="Equation" r:id="rId7" imgW="749300" imgH="2286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7650" y="5208588"/>
                        <a:ext cx="1552575"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1886884" y="469795"/>
            <a:ext cx="5418471" cy="553998"/>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rtl="1">
              <a:defRPr/>
            </a:pPr>
            <a:r>
              <a:rPr lang="fa-IR" sz="3000" kern="10" spc="150" dirty="0">
                <a:ln w="11430"/>
                <a:solidFill>
                  <a:srgbClr val="FF00FF"/>
                </a:solidFill>
                <a:effectLst>
                  <a:outerShdw blurRad="25400" algn="tl" rotWithShape="0">
                    <a:srgbClr val="000000">
                      <a:alpha val="43000"/>
                    </a:srgbClr>
                  </a:outerShdw>
                </a:effectLst>
                <a:cs typeface="Titr"/>
              </a:rPr>
              <a:t>انحراف استاندارد ميانگين سلول‌ها </a:t>
            </a:r>
            <a:endParaRPr lang="fa-IR" sz="3000" spc="150" dirty="0">
              <a:ln w="11430"/>
              <a:solidFill>
                <a:srgbClr val="FF00FF"/>
              </a:solidFill>
              <a:effectLst>
                <a:outerShdw blurRad="25400" algn="tl" rotWithShape="0">
                  <a:srgbClr val="000000">
                    <a:alpha val="43000"/>
                  </a:srgbClr>
                </a:outerShdw>
              </a:effectLst>
            </a:endParaRPr>
          </a:p>
        </p:txBody>
      </p:sp>
    </p:spTree>
  </p:cSld>
  <p:clrMapOvr>
    <a:masterClrMapping/>
  </p:clrMapOvr>
  <p:transition spd="slow">
    <p:wedg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2" name="Rectangle 5"/>
          <p:cNvSpPr>
            <a:spLocks noChangeArrowheads="1"/>
          </p:cNvSpPr>
          <p:nvPr/>
        </p:nvSpPr>
        <p:spPr bwMode="auto">
          <a:xfrm>
            <a:off x="0" y="308610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68610" name="Object 4"/>
          <p:cNvGraphicFramePr>
            <a:graphicFrameLocks noChangeAspect="1"/>
          </p:cNvGraphicFramePr>
          <p:nvPr/>
        </p:nvGraphicFramePr>
        <p:xfrm>
          <a:off x="1166813" y="2203450"/>
          <a:ext cx="1584325" cy="1341438"/>
        </p:xfrm>
        <a:graphic>
          <a:graphicData uri="http://schemas.openxmlformats.org/presentationml/2006/ole">
            <mc:AlternateContent xmlns:mc="http://schemas.openxmlformats.org/markup-compatibility/2006">
              <mc:Choice xmlns:v="urn:schemas-microsoft-com:vml" Requires="v">
                <p:oleObj spid="_x0000_s69790" name="Equation" r:id="rId3" imgW="812800" imgH="685800" progId="Equation.3">
                  <p:embed/>
                </p:oleObj>
              </mc:Choice>
              <mc:Fallback>
                <p:oleObj name="Equation" r:id="rId3" imgW="812800" imgH="685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813" y="2203450"/>
                        <a:ext cx="1584325" cy="1341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3" name="Rectangle 6"/>
          <p:cNvSpPr>
            <a:spLocks noChangeArrowheads="1"/>
          </p:cNvSpPr>
          <p:nvPr/>
        </p:nvSpPr>
        <p:spPr bwMode="auto">
          <a:xfrm>
            <a:off x="0" y="3771900"/>
            <a:ext cx="9144000" cy="0"/>
          </a:xfrm>
          <a:prstGeom prst="rect">
            <a:avLst/>
          </a:prstGeom>
          <a:noFill/>
          <a:ln w="9525">
            <a:noFill/>
            <a:miter lim="800000"/>
            <a:headEnd/>
            <a:tailEnd/>
          </a:ln>
        </p:spPr>
        <p:txBody>
          <a:bodyPr wrap="none" anchor="ctr">
            <a:spAutoFit/>
          </a:bodyPr>
          <a:lstStyle/>
          <a:p>
            <a:pPr algn="l"/>
            <a:endParaRPr lang="fa-IR"/>
          </a:p>
        </p:txBody>
      </p:sp>
      <p:sp>
        <p:nvSpPr>
          <p:cNvPr id="523271" name="Rectangle 7"/>
          <p:cNvSpPr>
            <a:spLocks noChangeArrowheads="1"/>
          </p:cNvSpPr>
          <p:nvPr/>
        </p:nvSpPr>
        <p:spPr bwMode="auto">
          <a:xfrm>
            <a:off x="6489700" y="2967038"/>
            <a:ext cx="2357438" cy="400050"/>
          </a:xfrm>
          <a:prstGeom prst="rect">
            <a:avLst/>
          </a:prstGeom>
          <a:noFill/>
          <a:ln w="9525">
            <a:noFill/>
            <a:miter lim="800000"/>
            <a:headEnd/>
            <a:tailEnd/>
          </a:ln>
          <a:effectLst/>
        </p:spPr>
        <p:txBody>
          <a:bodyPr wrap="none" anchor="ctr">
            <a:spAutoFit/>
          </a:bodyPr>
          <a:lstStyle/>
          <a:p>
            <a:pPr algn="justLow" rtl="1">
              <a:defRPr/>
            </a:pPr>
            <a:r>
              <a:rPr lang="fa-IR" sz="2000" b="0" dirty="0">
                <a:solidFill>
                  <a:schemeClr val="tx1">
                    <a:lumMod val="50000"/>
                  </a:schemeClr>
                </a:solidFill>
                <a:cs typeface="Lotus" pitchFamily="2" charset="-78"/>
              </a:rPr>
              <a:t>براي ماده </a:t>
            </a:r>
            <a:r>
              <a:rPr lang="en-US" sz="2000" b="0" dirty="0">
                <a:solidFill>
                  <a:schemeClr val="tx1">
                    <a:lumMod val="50000"/>
                  </a:schemeClr>
                </a:solidFill>
                <a:cs typeface="Lotus" pitchFamily="2" charset="-78"/>
              </a:rPr>
              <a:t>A</a:t>
            </a:r>
            <a:r>
              <a:rPr lang="fa-IR" sz="2000" b="0" dirty="0">
                <a:solidFill>
                  <a:schemeClr val="tx1">
                    <a:lumMod val="50000"/>
                  </a:schemeClr>
                </a:solidFill>
                <a:cs typeface="Lotus" pitchFamily="2" charset="-78"/>
              </a:rPr>
              <a:t> خواهيم داشت:</a:t>
            </a:r>
          </a:p>
        </p:txBody>
      </p:sp>
      <p:sp>
        <p:nvSpPr>
          <p:cNvPr id="68615" name="Rectangle 9"/>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68611" name="Object 8"/>
          <p:cNvGraphicFramePr>
            <a:graphicFrameLocks noChangeAspect="1"/>
          </p:cNvGraphicFramePr>
          <p:nvPr/>
        </p:nvGraphicFramePr>
        <p:xfrm>
          <a:off x="306388" y="4081463"/>
          <a:ext cx="8331200" cy="623887"/>
        </p:xfrm>
        <a:graphic>
          <a:graphicData uri="http://schemas.openxmlformats.org/presentationml/2006/ole">
            <mc:AlternateContent xmlns:mc="http://schemas.openxmlformats.org/markup-compatibility/2006">
              <mc:Choice xmlns:v="urn:schemas-microsoft-com:vml" Requires="v">
                <p:oleObj spid="_x0000_s69791" name="Equation" r:id="rId5" imgW="6095880" imgH="457200" progId="Equation.3">
                  <p:embed/>
                </p:oleObj>
              </mc:Choice>
              <mc:Fallback>
                <p:oleObj name="Equation" r:id="rId5" imgW="6095880" imgH="4572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388" y="4081463"/>
                        <a:ext cx="8331200" cy="623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8616" name="Picture 11"/>
          <p:cNvPicPr>
            <a:picLocks noChangeAspect="1" noChangeArrowheads="1"/>
          </p:cNvPicPr>
          <p:nvPr/>
        </p:nvPicPr>
        <p:blipFill>
          <a:blip r:embed="rId7"/>
          <a:srcRect/>
          <a:stretch>
            <a:fillRect/>
          </a:stretch>
        </p:blipFill>
        <p:spPr bwMode="auto">
          <a:xfrm>
            <a:off x="1317625" y="5154613"/>
            <a:ext cx="1657350" cy="493712"/>
          </a:xfrm>
          <a:prstGeom prst="rect">
            <a:avLst/>
          </a:prstGeom>
          <a:noFill/>
          <a:ln w="9525">
            <a:noFill/>
            <a:miter lim="800000"/>
            <a:headEnd/>
            <a:tailEnd/>
          </a:ln>
        </p:spPr>
      </p:pic>
      <p:sp>
        <p:nvSpPr>
          <p:cNvPr id="12" name="Rectangle 11"/>
          <p:cNvSpPr/>
          <p:nvPr/>
        </p:nvSpPr>
        <p:spPr>
          <a:xfrm>
            <a:off x="2334759" y="333317"/>
            <a:ext cx="4365298" cy="553998"/>
          </a:xfrm>
          <a:prstGeom prst="rect">
            <a:avLst/>
          </a:prstGeom>
          <a:noFill/>
        </p:spPr>
        <p:txBody>
          <a:bodyPr wrap="none">
            <a:spAutoFit/>
          </a:bodyPr>
          <a:lstStyle/>
          <a:p>
            <a:pPr algn="ctr">
              <a:defRPr/>
            </a:pPr>
            <a:r>
              <a:rPr lang="fa-IR" sz="3000" kern="10" cap="all" dirty="0">
                <a:ln w="9000" cmpd="sng">
                  <a:solidFill>
                    <a:schemeClr val="tx1">
                      <a:lumMod val="50000"/>
                    </a:schemeClr>
                  </a:solidFill>
                  <a:prstDash val="solid"/>
                </a:ln>
                <a:solidFill>
                  <a:srgbClr val="0000CC"/>
                </a:solidFill>
                <a:effectLst>
                  <a:reflection blurRad="12700" stA="28000" endPos="45000" dist="1000" dir="5400000" sy="-100000" algn="bl" rotWithShape="0"/>
                </a:effectLst>
                <a:cs typeface="Titr"/>
              </a:rPr>
              <a:t> انحراف استاندارد تکرارپذيري </a:t>
            </a:r>
            <a:endParaRPr lang="fa-IR" sz="3000" cap="all" dirty="0">
              <a:ln w="9000" cmpd="sng">
                <a:solidFill>
                  <a:schemeClr val="tx1">
                    <a:lumMod val="50000"/>
                  </a:schemeClr>
                </a:solidFill>
                <a:prstDash val="solid"/>
              </a:ln>
              <a:solidFill>
                <a:srgbClr val="0000CC"/>
              </a:solidFill>
              <a:effectLst>
                <a:reflection blurRad="12700" stA="28000" endPos="45000" dist="1000" dir="5400000" sy="-100000" algn="bl" rotWithShape="0"/>
              </a:effectLst>
            </a:endParaRPr>
          </a:p>
        </p:txBody>
      </p:sp>
    </p:spTree>
  </p:cSld>
  <p:clrMapOvr>
    <a:masterClrMapping/>
  </p:clrMapOvr>
  <p:transition>
    <p:wedg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6" name="Rectangle 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69634" name="Object 4"/>
          <p:cNvGraphicFramePr>
            <a:graphicFrameLocks noChangeAspect="1"/>
          </p:cNvGraphicFramePr>
          <p:nvPr/>
        </p:nvGraphicFramePr>
        <p:xfrm>
          <a:off x="1979613" y="2065338"/>
          <a:ext cx="1050925" cy="984250"/>
        </p:xfrm>
        <a:graphic>
          <a:graphicData uri="http://schemas.openxmlformats.org/presentationml/2006/ole">
            <mc:AlternateContent xmlns:mc="http://schemas.openxmlformats.org/markup-compatibility/2006">
              <mc:Choice xmlns:v="urn:schemas-microsoft-com:vml" Requires="v">
                <p:oleObj spid="_x0000_s70814" name="Equation" r:id="rId3" imgW="457200" imgH="431800" progId="Equation.3">
                  <p:embed/>
                </p:oleObj>
              </mc:Choice>
              <mc:Fallback>
                <p:oleObj name="Equation" r:id="rId3" imgW="4572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065338"/>
                        <a:ext cx="1050925"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637" name="Rectangle 6"/>
          <p:cNvSpPr>
            <a:spLocks noChangeArrowheads="1"/>
          </p:cNvSpPr>
          <p:nvPr/>
        </p:nvSpPr>
        <p:spPr bwMode="auto">
          <a:xfrm>
            <a:off x="0" y="3643313"/>
            <a:ext cx="9144000" cy="0"/>
          </a:xfrm>
          <a:prstGeom prst="rect">
            <a:avLst/>
          </a:prstGeom>
          <a:noFill/>
          <a:ln w="9525">
            <a:noFill/>
            <a:miter lim="800000"/>
            <a:headEnd/>
            <a:tailEnd/>
          </a:ln>
        </p:spPr>
        <p:txBody>
          <a:bodyPr wrap="none" anchor="ctr">
            <a:spAutoFit/>
          </a:bodyPr>
          <a:lstStyle/>
          <a:p>
            <a:pPr algn="l"/>
            <a:endParaRPr lang="fa-IR"/>
          </a:p>
        </p:txBody>
      </p:sp>
      <p:sp>
        <p:nvSpPr>
          <p:cNvPr id="525319" name="Rectangle 7"/>
          <p:cNvSpPr>
            <a:spLocks noChangeArrowheads="1"/>
          </p:cNvSpPr>
          <p:nvPr/>
        </p:nvSpPr>
        <p:spPr bwMode="auto">
          <a:xfrm>
            <a:off x="6459538" y="2809875"/>
            <a:ext cx="2632075" cy="400050"/>
          </a:xfrm>
          <a:prstGeom prst="rect">
            <a:avLst/>
          </a:prstGeom>
          <a:noFill/>
          <a:ln w="9525">
            <a:noFill/>
            <a:miter lim="800000"/>
            <a:headEnd/>
            <a:tailEnd/>
          </a:ln>
          <a:effectLst/>
        </p:spPr>
        <p:txBody>
          <a:bodyPr wrap="none" anchor="ctr">
            <a:spAutoFit/>
          </a:bodyPr>
          <a:lstStyle/>
          <a:p>
            <a:pPr algn="l" rtl="1">
              <a:defRPr/>
            </a:pPr>
            <a:r>
              <a:rPr lang="fa-IR" sz="2000" b="0" dirty="0">
                <a:solidFill>
                  <a:schemeClr val="tx1">
                    <a:lumMod val="50000"/>
                  </a:schemeClr>
                </a:solidFill>
                <a:cs typeface="Lotus" pitchFamily="2" charset="-78"/>
              </a:rPr>
              <a:t>براي سلول </a:t>
            </a:r>
            <a:r>
              <a:rPr lang="en-US" sz="2000" b="0" dirty="0">
                <a:solidFill>
                  <a:schemeClr val="tx1">
                    <a:lumMod val="50000"/>
                  </a:schemeClr>
                </a:solidFill>
                <a:cs typeface="Lotus" pitchFamily="2" charset="-78"/>
              </a:rPr>
              <a:t>A1</a:t>
            </a:r>
            <a:r>
              <a:rPr lang="fa-IR" sz="2000" b="0" dirty="0">
                <a:solidFill>
                  <a:schemeClr val="tx1">
                    <a:lumMod val="50000"/>
                  </a:schemeClr>
                </a:solidFill>
                <a:cs typeface="Lotus" pitchFamily="2" charset="-78"/>
              </a:rPr>
              <a:t> خواهيم داشت:</a:t>
            </a:r>
          </a:p>
        </p:txBody>
      </p:sp>
      <p:sp>
        <p:nvSpPr>
          <p:cNvPr id="69639" name="Rectangle 9"/>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69635" name="Object 8"/>
          <p:cNvGraphicFramePr>
            <a:graphicFrameLocks noChangeAspect="1"/>
          </p:cNvGraphicFramePr>
          <p:nvPr/>
        </p:nvGraphicFramePr>
        <p:xfrm>
          <a:off x="1514475" y="3868738"/>
          <a:ext cx="3616325" cy="931862"/>
        </p:xfrm>
        <a:graphic>
          <a:graphicData uri="http://schemas.openxmlformats.org/presentationml/2006/ole">
            <mc:AlternateContent xmlns:mc="http://schemas.openxmlformats.org/markup-compatibility/2006">
              <mc:Choice xmlns:v="urn:schemas-microsoft-com:vml" Requires="v">
                <p:oleObj spid="_x0000_s70815" name="Equation" r:id="rId5" imgW="1358310" imgH="393529" progId="Equation.3">
                  <p:embed/>
                </p:oleObj>
              </mc:Choice>
              <mc:Fallback>
                <p:oleObj name="Equation" r:id="rId5" imgW="1358310" imgH="393529"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4475" y="3868738"/>
                        <a:ext cx="3616325" cy="931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640" name="Rectangle 10"/>
          <p:cNvSpPr>
            <a:spLocks noChangeArrowheads="1"/>
          </p:cNvSpPr>
          <p:nvPr/>
        </p:nvSpPr>
        <p:spPr bwMode="auto">
          <a:xfrm>
            <a:off x="0" y="3624263"/>
            <a:ext cx="9144000" cy="0"/>
          </a:xfrm>
          <a:prstGeom prst="rect">
            <a:avLst/>
          </a:prstGeom>
          <a:noFill/>
          <a:ln w="9525">
            <a:noFill/>
            <a:miter lim="800000"/>
            <a:headEnd/>
            <a:tailEnd/>
          </a:ln>
        </p:spPr>
        <p:txBody>
          <a:bodyPr wrap="none" anchor="ctr">
            <a:spAutoFit/>
          </a:bodyPr>
          <a:lstStyle/>
          <a:p>
            <a:pPr algn="l"/>
            <a:endParaRPr lang="fa-IR"/>
          </a:p>
        </p:txBody>
      </p:sp>
      <p:sp>
        <p:nvSpPr>
          <p:cNvPr id="11" name="Rectangle 10"/>
          <p:cNvSpPr/>
          <p:nvPr/>
        </p:nvSpPr>
        <p:spPr>
          <a:xfrm>
            <a:off x="1748660" y="756398"/>
            <a:ext cx="6274475" cy="553998"/>
          </a:xfrm>
          <a:prstGeom prst="rect">
            <a:avLst/>
          </a:prstGeom>
          <a:noFill/>
        </p:spPr>
        <p:txBody>
          <a:bodyPr wrap="none">
            <a:spAutoFit/>
          </a:bodyPr>
          <a:lstStyle/>
          <a:p>
            <a:pPr algn="ctr" rtl="1">
              <a:defRPr/>
            </a:pPr>
            <a:r>
              <a:rPr lang="fa-IR" sz="3000"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tr"/>
              </a:rPr>
              <a:t> شاخص آماري سازگاري بين‌‌آزمايشگاهي </a:t>
            </a:r>
            <a:r>
              <a:rPr lang="en-US" sz="3000"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tr"/>
              </a:rPr>
              <a:t>(h)</a:t>
            </a:r>
            <a:endParaRPr lang="fa-IR" sz="3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pull/>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0" name="Rectangle 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70658" name="Object 4"/>
          <p:cNvGraphicFramePr>
            <a:graphicFrameLocks noChangeAspect="1"/>
          </p:cNvGraphicFramePr>
          <p:nvPr/>
        </p:nvGraphicFramePr>
        <p:xfrm>
          <a:off x="1897063" y="1512888"/>
          <a:ext cx="1584325" cy="1196975"/>
        </p:xfrm>
        <a:graphic>
          <a:graphicData uri="http://schemas.openxmlformats.org/presentationml/2006/ole">
            <mc:AlternateContent xmlns:mc="http://schemas.openxmlformats.org/markup-compatibility/2006">
              <mc:Choice xmlns:v="urn:schemas-microsoft-com:vml" Requires="v">
                <p:oleObj spid="_x0000_s71838" name="Equation" r:id="rId3" imgW="444307" imgH="431613" progId="Equation.3">
                  <p:embed/>
                </p:oleObj>
              </mc:Choice>
              <mc:Fallback>
                <p:oleObj name="Equation" r:id="rId3" imgW="444307" imgH="431613"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7063" y="1512888"/>
                        <a:ext cx="1584325"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661" name="Rectangle 6"/>
          <p:cNvSpPr>
            <a:spLocks noChangeArrowheads="1"/>
          </p:cNvSpPr>
          <p:nvPr/>
        </p:nvSpPr>
        <p:spPr bwMode="auto">
          <a:xfrm>
            <a:off x="0" y="3643313"/>
            <a:ext cx="9144000" cy="0"/>
          </a:xfrm>
          <a:prstGeom prst="rect">
            <a:avLst/>
          </a:prstGeom>
          <a:noFill/>
          <a:ln w="9525">
            <a:noFill/>
            <a:miter lim="800000"/>
            <a:headEnd/>
            <a:tailEnd/>
          </a:ln>
        </p:spPr>
        <p:txBody>
          <a:bodyPr wrap="none" anchor="ctr">
            <a:spAutoFit/>
          </a:bodyPr>
          <a:lstStyle/>
          <a:p>
            <a:pPr algn="l"/>
            <a:endParaRPr lang="fa-IR"/>
          </a:p>
        </p:txBody>
      </p:sp>
      <p:sp>
        <p:nvSpPr>
          <p:cNvPr id="526343" name="Rectangle 7"/>
          <p:cNvSpPr>
            <a:spLocks noChangeArrowheads="1"/>
          </p:cNvSpPr>
          <p:nvPr/>
        </p:nvSpPr>
        <p:spPr bwMode="auto">
          <a:xfrm>
            <a:off x="6143625" y="2747963"/>
            <a:ext cx="2647950" cy="400050"/>
          </a:xfrm>
          <a:prstGeom prst="rect">
            <a:avLst/>
          </a:prstGeom>
          <a:noFill/>
          <a:ln w="9525">
            <a:noFill/>
            <a:miter lim="800000"/>
            <a:headEnd/>
            <a:tailEnd/>
          </a:ln>
          <a:effectLst/>
        </p:spPr>
        <p:txBody>
          <a:bodyPr wrap="none" anchor="ctr">
            <a:spAutoFit/>
          </a:bodyPr>
          <a:lstStyle/>
          <a:p>
            <a:pPr algn="justLow" rtl="1">
              <a:defRPr/>
            </a:pPr>
            <a:r>
              <a:rPr lang="fa-IR" sz="2000" b="0" dirty="0">
                <a:solidFill>
                  <a:schemeClr val="tx1">
                    <a:lumMod val="50000"/>
                  </a:schemeClr>
                </a:solidFill>
                <a:cs typeface="Lotus" pitchFamily="2" charset="-78"/>
              </a:rPr>
              <a:t>براي سلول </a:t>
            </a:r>
            <a:r>
              <a:rPr lang="en-US" sz="2000" b="0" dirty="0">
                <a:solidFill>
                  <a:schemeClr val="tx1">
                    <a:lumMod val="50000"/>
                  </a:schemeClr>
                </a:solidFill>
                <a:cs typeface="Lotus" pitchFamily="2" charset="-78"/>
              </a:rPr>
              <a:t>A1</a:t>
            </a:r>
            <a:r>
              <a:rPr lang="fa-IR" sz="2000" b="0" dirty="0">
                <a:solidFill>
                  <a:schemeClr val="tx1">
                    <a:lumMod val="50000"/>
                  </a:schemeClr>
                </a:solidFill>
                <a:cs typeface="Lotus" pitchFamily="2" charset="-78"/>
              </a:rPr>
              <a:t> خواهيم داشت:</a:t>
            </a:r>
          </a:p>
        </p:txBody>
      </p:sp>
      <p:sp>
        <p:nvSpPr>
          <p:cNvPr id="70663" name="Rectangle 9"/>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70659" name="Object 8"/>
          <p:cNvGraphicFramePr>
            <a:graphicFrameLocks noChangeAspect="1"/>
          </p:cNvGraphicFramePr>
          <p:nvPr/>
        </p:nvGraphicFramePr>
        <p:xfrm>
          <a:off x="1757363" y="3870325"/>
          <a:ext cx="2746375" cy="938213"/>
        </p:xfrm>
        <a:graphic>
          <a:graphicData uri="http://schemas.openxmlformats.org/presentationml/2006/ole">
            <mc:AlternateContent xmlns:mc="http://schemas.openxmlformats.org/markup-compatibility/2006">
              <mc:Choice xmlns:v="urn:schemas-microsoft-com:vml" Requires="v">
                <p:oleObj spid="_x0000_s71839" name="Equation" r:id="rId5" imgW="1143000" imgH="393700" progId="Equation.3">
                  <p:embed/>
                </p:oleObj>
              </mc:Choice>
              <mc:Fallback>
                <p:oleObj name="Equation" r:id="rId5" imgW="1143000" imgH="3937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7363" y="3870325"/>
                        <a:ext cx="2746375" cy="938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664" name="Rectangle 10"/>
          <p:cNvSpPr>
            <a:spLocks noChangeArrowheads="1"/>
          </p:cNvSpPr>
          <p:nvPr/>
        </p:nvSpPr>
        <p:spPr bwMode="auto">
          <a:xfrm>
            <a:off x="0" y="3624263"/>
            <a:ext cx="9144000" cy="0"/>
          </a:xfrm>
          <a:prstGeom prst="rect">
            <a:avLst/>
          </a:prstGeom>
          <a:noFill/>
          <a:ln w="9525">
            <a:noFill/>
            <a:miter lim="800000"/>
            <a:headEnd/>
            <a:tailEnd/>
          </a:ln>
        </p:spPr>
        <p:txBody>
          <a:bodyPr wrap="none" anchor="ctr">
            <a:spAutoFit/>
          </a:bodyPr>
          <a:lstStyle/>
          <a:p>
            <a:pPr algn="l"/>
            <a:endParaRPr lang="fa-IR"/>
          </a:p>
        </p:txBody>
      </p:sp>
      <p:sp>
        <p:nvSpPr>
          <p:cNvPr id="11" name="Rectangle 10"/>
          <p:cNvSpPr/>
          <p:nvPr/>
        </p:nvSpPr>
        <p:spPr>
          <a:xfrm>
            <a:off x="1886966" y="265078"/>
            <a:ext cx="6543779" cy="553998"/>
          </a:xfrm>
          <a:prstGeom prst="rect">
            <a:avLst/>
          </a:prstGeom>
          <a:noFill/>
        </p:spPr>
        <p:txBody>
          <a:bodyPr wrap="none">
            <a:spAutoFit/>
          </a:bodyPr>
          <a:lstStyle/>
          <a:p>
            <a:pPr algn="ctr" rtl="1">
              <a:defRPr/>
            </a:pPr>
            <a:r>
              <a:rPr lang="fa-IR" sz="3000" kern="10" dirty="0">
                <a:ln w="1905"/>
                <a:solidFill>
                  <a:srgbClr val="FF5050"/>
                </a:solidFill>
                <a:effectLst>
                  <a:innerShdw blurRad="69850" dist="43180" dir="5400000">
                    <a:srgbClr val="000000">
                      <a:alpha val="65000"/>
                    </a:srgbClr>
                  </a:innerShdw>
                </a:effectLst>
                <a:cs typeface="Titr"/>
              </a:rPr>
              <a:t>شاخص آماري سازگاري درون‌‌آزمايشگاهي </a:t>
            </a:r>
            <a:r>
              <a:rPr lang="en-US" sz="3000" kern="10" dirty="0">
                <a:ln w="1905"/>
                <a:solidFill>
                  <a:srgbClr val="FF5050"/>
                </a:solidFill>
                <a:effectLst>
                  <a:innerShdw blurRad="69850" dist="43180" dir="5400000">
                    <a:srgbClr val="000000">
                      <a:alpha val="65000"/>
                    </a:srgbClr>
                  </a:innerShdw>
                </a:effectLst>
                <a:cs typeface="Titr"/>
              </a:rPr>
              <a:t>(K)</a:t>
            </a:r>
            <a:endParaRPr lang="fa-IR" sz="3000" dirty="0">
              <a:ln w="1905"/>
              <a:solidFill>
                <a:srgbClr val="FF5050"/>
              </a:solidFill>
              <a:effectLst>
                <a:innerShdw blurRad="69850" dist="43180" dir="5400000">
                  <a:srgbClr val="000000">
                    <a:alpha val="65000"/>
                  </a:srgbClr>
                </a:innerShdw>
              </a:effectLst>
            </a:endParaRPr>
          </a:p>
        </p:txBody>
      </p:sp>
    </p:spTree>
  </p:cSld>
  <p:clrMapOvr>
    <a:masterClrMapping/>
  </p:clrMapOvr>
  <p:transition>
    <p:wedg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7266" name="Picture 4"/>
          <p:cNvPicPr>
            <a:picLocks noChangeAspect="1" noChangeArrowheads="1"/>
          </p:cNvPicPr>
          <p:nvPr/>
        </p:nvPicPr>
        <p:blipFill>
          <a:blip r:embed="rId2"/>
          <a:srcRect/>
          <a:stretch>
            <a:fillRect/>
          </a:stretch>
        </p:blipFill>
        <p:spPr bwMode="auto">
          <a:xfrm>
            <a:off x="1331913" y="1404938"/>
            <a:ext cx="6985000" cy="4776787"/>
          </a:xfrm>
          <a:prstGeom prst="rect">
            <a:avLst/>
          </a:prstGeom>
          <a:noFill/>
          <a:ln w="9525">
            <a:noFill/>
            <a:miter lim="800000"/>
            <a:headEnd/>
            <a:tailEnd/>
          </a:ln>
        </p:spPr>
      </p:pic>
      <p:sp>
        <p:nvSpPr>
          <p:cNvPr id="5" name="Rectangle 4"/>
          <p:cNvSpPr/>
          <p:nvPr/>
        </p:nvSpPr>
        <p:spPr>
          <a:xfrm>
            <a:off x="2768346" y="538033"/>
            <a:ext cx="4371581" cy="615553"/>
          </a:xfrm>
          <a:prstGeom prst="rect">
            <a:avLst/>
          </a:prstGeom>
          <a:noFill/>
        </p:spPr>
        <p:txBody>
          <a:bodyPr wrap="none">
            <a:spAutoFit/>
          </a:bodyPr>
          <a:lstStyle/>
          <a:p>
            <a:pPr algn="ctr" rtl="1">
              <a:defRPr/>
            </a:pPr>
            <a:r>
              <a:rPr lang="fa-IR" sz="3400" kern="10" cap="all" dirty="0">
                <a:ln w="9000" cmpd="sng">
                  <a:solidFill>
                    <a:schemeClr val="accent4">
                      <a:shade val="50000"/>
                      <a:satMod val="120000"/>
                    </a:schemeClr>
                  </a:solidFill>
                  <a:prstDash val="solid"/>
                </a:ln>
                <a:solidFill>
                  <a:srgbClr val="FFCCFF"/>
                </a:solidFill>
                <a:effectLst>
                  <a:reflection blurRad="12700" stA="28000" endPos="45000" dist="1000" dir="5400000" sy="-100000" algn="bl" rotWithShape="0"/>
                </a:effectLst>
                <a:cs typeface="Titr Mazar"/>
              </a:rPr>
              <a:t>شاخص‌هاي آماري ماده </a:t>
            </a:r>
            <a:r>
              <a:rPr lang="en-US" sz="3400" kern="10" cap="all" dirty="0">
                <a:ln w="9000" cmpd="sng">
                  <a:solidFill>
                    <a:schemeClr val="accent4">
                      <a:shade val="50000"/>
                      <a:satMod val="120000"/>
                    </a:schemeClr>
                  </a:solidFill>
                  <a:prstDash val="solid"/>
                </a:ln>
                <a:solidFill>
                  <a:srgbClr val="FFCCFF"/>
                </a:solidFill>
                <a:effectLst>
                  <a:reflection blurRad="12700" stA="28000" endPos="45000" dist="1000" dir="5400000" sy="-100000" algn="bl" rotWithShape="0"/>
                </a:effectLst>
                <a:cs typeface="Titr Mazar"/>
              </a:rPr>
              <a:t>A </a:t>
            </a:r>
            <a:endParaRPr lang="fa-IR" sz="3400" cap="all" dirty="0">
              <a:ln w="9000" cmpd="sng">
                <a:solidFill>
                  <a:schemeClr val="accent4">
                    <a:shade val="50000"/>
                    <a:satMod val="120000"/>
                  </a:schemeClr>
                </a:solidFill>
                <a:prstDash val="solid"/>
              </a:ln>
              <a:solidFill>
                <a:srgbClr val="FFCCFF"/>
              </a:solidFill>
              <a:effectLst>
                <a:reflection blurRad="12700" stA="28000" endPos="45000" dist="1000" dir="5400000" sy="-100000" algn="bl" rotWithShape="0"/>
              </a:effectLst>
            </a:endParaRPr>
          </a:p>
        </p:txBody>
      </p:sp>
    </p:spTree>
  </p:cSld>
  <p:clrMapOvr>
    <a:masterClrMapping/>
  </p:clrMapOvr>
  <p:transition spd="slow">
    <p:pull dir="ld"/>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8290" name="Picture 4"/>
          <p:cNvPicPr>
            <a:picLocks noChangeAspect="1" noChangeArrowheads="1"/>
          </p:cNvPicPr>
          <p:nvPr/>
        </p:nvPicPr>
        <p:blipFill>
          <a:blip r:embed="rId2"/>
          <a:srcRect/>
          <a:stretch>
            <a:fillRect/>
          </a:stretch>
        </p:blipFill>
        <p:spPr bwMode="auto">
          <a:xfrm>
            <a:off x="1692275" y="1338263"/>
            <a:ext cx="6624638" cy="4762500"/>
          </a:xfrm>
          <a:prstGeom prst="rect">
            <a:avLst/>
          </a:prstGeom>
          <a:noFill/>
          <a:ln w="9525">
            <a:noFill/>
            <a:miter lim="800000"/>
            <a:headEnd/>
            <a:tailEnd/>
          </a:ln>
        </p:spPr>
      </p:pic>
      <p:sp>
        <p:nvSpPr>
          <p:cNvPr id="5" name="Rectangle 4"/>
          <p:cNvSpPr/>
          <p:nvPr/>
        </p:nvSpPr>
        <p:spPr>
          <a:xfrm>
            <a:off x="2462554" y="497090"/>
            <a:ext cx="4546437" cy="584775"/>
          </a:xfrm>
          <a:prstGeom prst="rect">
            <a:avLst/>
          </a:prstGeom>
          <a:noFill/>
        </p:spPr>
        <p:txBody>
          <a:bodyPr wrap="none">
            <a:spAutoFit/>
          </a:bodyPr>
          <a:lstStyle/>
          <a:p>
            <a:pPr algn="ctr" rtl="1">
              <a:defRPr/>
            </a:pPr>
            <a:r>
              <a:rPr lang="fa-IR" sz="3200"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tr Mazar"/>
              </a:rPr>
              <a:t>مقادير </a:t>
            </a:r>
            <a:r>
              <a:rPr lang="en-US" sz="3200"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tr Mazar"/>
              </a:rPr>
              <a:t>h </a:t>
            </a:r>
            <a:r>
              <a:rPr lang="fa-IR" sz="3200"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tr Mazar"/>
              </a:rPr>
              <a:t> مربوط به کليه مواد </a:t>
            </a:r>
            <a:endParaRPr lang="fa-IR"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Content Placeholder 2"/>
          <p:cNvSpPr>
            <a:spLocks noGrp="1"/>
          </p:cNvSpPr>
          <p:nvPr>
            <p:ph idx="1"/>
          </p:nvPr>
        </p:nvSpPr>
        <p:spPr>
          <a:xfrm>
            <a:off x="755576" y="1844824"/>
            <a:ext cx="7439298" cy="4064174"/>
          </a:xfrm>
        </p:spPr>
        <p:txBody>
          <a:bodyPr>
            <a:normAutofit/>
          </a:bodyPr>
          <a:lstStyle/>
          <a:p>
            <a:pPr algn="r" rtl="1" eaLnBrk="1" hangingPunct="1">
              <a:lnSpc>
                <a:spcPct val="200000"/>
              </a:lnSpc>
              <a:buFontTx/>
              <a:buBlip>
                <a:blip r:embed="rId2"/>
              </a:buBlip>
              <a:defRPr/>
            </a:pPr>
            <a:r>
              <a:rPr lang="fa-IR" dirty="0" smtClean="0">
                <a:cs typeface="B Lotus" pitchFamily="2" charset="-78"/>
              </a:rPr>
              <a:t>هر آزمايشگاه آزمون را بر روي نمونه‌اي که از يک منبع همگن تهيه شده است توسط اپراتور، دستگاه و شرايط محيطي آزمايشگاه خود انجام داده و نوسانات بين آزمايشگاه‌ها جهت محاسبه دقت بين‌آزمايشگاهي مورد استفاده قرار مي‌گيرد. </a:t>
            </a:r>
          </a:p>
          <a:p>
            <a:pPr algn="r" rtl="1" eaLnBrk="1" hangingPunct="1">
              <a:lnSpc>
                <a:spcPct val="200000"/>
              </a:lnSpc>
              <a:buFontTx/>
              <a:buBlip>
                <a:blip r:embed="rId2"/>
              </a:buBlip>
              <a:defRPr/>
            </a:pPr>
            <a:r>
              <a:rPr lang="fa-IR" dirty="0" smtClean="0">
                <a:cs typeface="B Lotus" pitchFamily="2" charset="-78"/>
              </a:rPr>
              <a:t>دقت بين‌آزمايشگاهي هرگاه بر مبناي نتايج منفرد هر آزمايشگاه محاسبه شود، تجديدپذيري روش آزمون ناميده مي‌شود.</a:t>
            </a:r>
            <a:endParaRPr lang="en-US" dirty="0" smtClean="0">
              <a:cs typeface="B Lotus" pitchFamily="2" charset="-78"/>
            </a:endParaRPr>
          </a:p>
        </p:txBody>
      </p:sp>
      <p:sp>
        <p:nvSpPr>
          <p:cNvPr id="5" name="Rectangle 4"/>
          <p:cNvSpPr/>
          <p:nvPr/>
        </p:nvSpPr>
        <p:spPr>
          <a:xfrm>
            <a:off x="2828996" y="387909"/>
            <a:ext cx="4004622" cy="707886"/>
          </a:xfrm>
          <a:prstGeom prst="rect">
            <a:avLst/>
          </a:prstGeom>
          <a:noFill/>
        </p:spPr>
        <p:txBody>
          <a:bodyPr wrap="none">
            <a:spAutoFit/>
          </a:bodyPr>
          <a:lstStyle/>
          <a:p>
            <a:pPr algn="ctr">
              <a:defRPr/>
            </a:pPr>
            <a:r>
              <a:rPr lang="fa-IR" sz="4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دقت بين‌آزمايشگاهي</a:t>
            </a:r>
          </a:p>
        </p:txBody>
      </p:sp>
    </p:spTree>
  </p:cSld>
  <p:clrMapOvr>
    <a:masterClrMapping/>
  </p:clrMapOvr>
  <p:transition spd="slow">
    <p:zoom dir="in"/>
  </p:transition>
</p:sld>
</file>

<file path=ppt/slides/slide1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9314" name="Picture 4"/>
          <p:cNvPicPr>
            <a:picLocks noChangeAspect="1" noChangeArrowheads="1"/>
          </p:cNvPicPr>
          <p:nvPr/>
        </p:nvPicPr>
        <p:blipFill>
          <a:blip r:embed="rId2"/>
          <a:srcRect/>
          <a:stretch>
            <a:fillRect/>
          </a:stretch>
        </p:blipFill>
        <p:spPr bwMode="auto">
          <a:xfrm>
            <a:off x="1471613" y="1501775"/>
            <a:ext cx="6484937" cy="4667250"/>
          </a:xfrm>
          <a:prstGeom prst="rect">
            <a:avLst/>
          </a:prstGeom>
          <a:noFill/>
          <a:ln w="9525">
            <a:noFill/>
            <a:miter lim="800000"/>
            <a:headEnd/>
            <a:tailEnd/>
          </a:ln>
        </p:spPr>
      </p:pic>
      <p:sp>
        <p:nvSpPr>
          <p:cNvPr id="5" name="Rectangle 4"/>
          <p:cNvSpPr/>
          <p:nvPr/>
        </p:nvSpPr>
        <p:spPr>
          <a:xfrm>
            <a:off x="2562140" y="510738"/>
            <a:ext cx="4592924" cy="584775"/>
          </a:xfrm>
          <a:prstGeom prst="rect">
            <a:avLst/>
          </a:prstGeom>
          <a:noFill/>
        </p:spPr>
        <p:txBody>
          <a:bodyPr wrap="none">
            <a:spAutoFit/>
          </a:bodyPr>
          <a:lstStyle/>
          <a:p>
            <a:pPr algn="ctr" rtl="1">
              <a:defRPr/>
            </a:pPr>
            <a:r>
              <a:rPr lang="fa-IR" sz="3200"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Mazar"/>
              </a:rPr>
              <a:t>مقادير </a:t>
            </a:r>
            <a:r>
              <a:rPr lang="en-US" sz="3200"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Mazar"/>
              </a:rPr>
              <a:t>k </a:t>
            </a:r>
            <a:r>
              <a:rPr lang="fa-IR" sz="3200"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Mazar"/>
              </a:rPr>
              <a:t> مربوط به کليه مواد </a:t>
            </a:r>
            <a:endParaRPr lang="fa-IR" sz="3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wedg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0338" name="Picture 4"/>
          <p:cNvPicPr>
            <a:picLocks noChangeAspect="1" noChangeArrowheads="1"/>
          </p:cNvPicPr>
          <p:nvPr/>
        </p:nvPicPr>
        <p:blipFill>
          <a:blip r:embed="rId2"/>
          <a:srcRect/>
          <a:stretch>
            <a:fillRect/>
          </a:stretch>
        </p:blipFill>
        <p:spPr bwMode="auto">
          <a:xfrm>
            <a:off x="2333625" y="1206500"/>
            <a:ext cx="4868863" cy="5091113"/>
          </a:xfrm>
          <a:prstGeom prst="rect">
            <a:avLst/>
          </a:prstGeom>
          <a:noFill/>
          <a:ln w="9525">
            <a:noFill/>
            <a:miter lim="800000"/>
            <a:headEnd/>
            <a:tailEnd/>
          </a:ln>
        </p:spPr>
      </p:pic>
      <p:sp>
        <p:nvSpPr>
          <p:cNvPr id="5" name="Rectangle 4"/>
          <p:cNvSpPr/>
          <p:nvPr/>
        </p:nvSpPr>
        <p:spPr>
          <a:xfrm>
            <a:off x="1925483" y="401556"/>
            <a:ext cx="6521337" cy="58477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fa-IR" sz="3200" kern="10" dirty="0">
                <a:ln w="11430"/>
                <a:solidFill>
                  <a:srgbClr val="CCFF33"/>
                </a:solidFill>
                <a:effectLst>
                  <a:outerShdw blurRad="80000" dist="40000" dir="5040000" algn="tl">
                    <a:srgbClr val="000000">
                      <a:alpha val="30000"/>
                    </a:srgbClr>
                  </a:outerShdw>
                </a:effectLst>
                <a:cs typeface="Titr"/>
              </a:rPr>
              <a:t>نمايش گرافيکي مقدار </a:t>
            </a:r>
            <a:r>
              <a:rPr lang="en-US" sz="3200" kern="10" dirty="0">
                <a:ln w="11430"/>
                <a:solidFill>
                  <a:srgbClr val="CCFF33"/>
                </a:solidFill>
                <a:effectLst>
                  <a:outerShdw blurRad="80000" dist="40000" dir="5040000" algn="tl">
                    <a:srgbClr val="000000">
                      <a:alpha val="30000"/>
                    </a:srgbClr>
                  </a:outerShdw>
                </a:effectLst>
                <a:cs typeface="Titr"/>
              </a:rPr>
              <a:t>h </a:t>
            </a:r>
            <a:r>
              <a:rPr lang="fa-IR" sz="3200" kern="10" dirty="0">
                <a:ln w="11430"/>
                <a:solidFill>
                  <a:srgbClr val="CCFF33"/>
                </a:solidFill>
                <a:effectLst>
                  <a:outerShdw blurRad="80000" dist="40000" dir="5040000" algn="tl">
                    <a:srgbClr val="000000">
                      <a:alpha val="30000"/>
                    </a:srgbClr>
                  </a:outerShdw>
                </a:effectLst>
                <a:cs typeface="Titr"/>
              </a:rPr>
              <a:t> براي آزمايشگاه‌ها </a:t>
            </a:r>
            <a:endParaRPr lang="fa-IR" sz="3200" dirty="0">
              <a:ln w="11430"/>
              <a:solidFill>
                <a:srgbClr val="CCFF33"/>
              </a:solidFill>
              <a:effectLst>
                <a:outerShdw blurRad="80000" dist="40000" dir="5040000" algn="tl">
                  <a:srgbClr val="000000">
                    <a:alpha val="30000"/>
                  </a:srgbClr>
                </a:outerShdw>
              </a:effectLst>
            </a:endParaRPr>
          </a:p>
        </p:txBody>
      </p:sp>
    </p:spTree>
  </p:cSld>
  <p:clrMapOvr>
    <a:masterClrMapping/>
  </p:clrMapOvr>
  <p:transition spd="slow">
    <p:wedg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1362" name="Picture 4"/>
          <p:cNvPicPr>
            <a:picLocks noChangeAspect="1" noChangeArrowheads="1"/>
          </p:cNvPicPr>
          <p:nvPr/>
        </p:nvPicPr>
        <p:blipFill>
          <a:blip r:embed="rId2"/>
          <a:srcRect/>
          <a:stretch>
            <a:fillRect/>
          </a:stretch>
        </p:blipFill>
        <p:spPr bwMode="auto">
          <a:xfrm>
            <a:off x="2446338" y="1206500"/>
            <a:ext cx="4241800" cy="5287963"/>
          </a:xfrm>
          <a:prstGeom prst="rect">
            <a:avLst/>
          </a:prstGeom>
          <a:noFill/>
          <a:ln w="9525">
            <a:noFill/>
            <a:miter lim="800000"/>
            <a:headEnd/>
            <a:tailEnd/>
          </a:ln>
        </p:spPr>
      </p:pic>
      <p:sp>
        <p:nvSpPr>
          <p:cNvPr id="5" name="Rectangle 4"/>
          <p:cNvSpPr/>
          <p:nvPr/>
        </p:nvSpPr>
        <p:spPr>
          <a:xfrm>
            <a:off x="2154163" y="265079"/>
            <a:ext cx="5487400" cy="584775"/>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rtl="1">
              <a:defRPr/>
            </a:pPr>
            <a:r>
              <a:rPr lang="fa-IR" sz="3200" kern="10" dirty="0">
                <a:ln w="50800"/>
                <a:solidFill>
                  <a:srgbClr val="FFCC00"/>
                </a:solidFill>
                <a:cs typeface="Titr Mazar"/>
              </a:rPr>
              <a:t>نمايش گرافيکي مقدار</a:t>
            </a:r>
            <a:r>
              <a:rPr lang="en-US" sz="3200" kern="10" dirty="0">
                <a:ln w="50800"/>
                <a:solidFill>
                  <a:srgbClr val="FFCC00"/>
                </a:solidFill>
                <a:cs typeface="Titr Mazar"/>
              </a:rPr>
              <a:t>h </a:t>
            </a:r>
            <a:r>
              <a:rPr lang="fa-IR" sz="3200" kern="10" dirty="0">
                <a:ln w="50800"/>
                <a:solidFill>
                  <a:srgbClr val="FFCC00"/>
                </a:solidFill>
                <a:cs typeface="Titr Mazar"/>
              </a:rPr>
              <a:t> براي مواد </a:t>
            </a:r>
            <a:endParaRPr lang="fa-IR" sz="3200" dirty="0">
              <a:ln w="50800"/>
              <a:solidFill>
                <a:srgbClr val="FFCC00"/>
              </a:solidFill>
            </a:endParaRPr>
          </a:p>
        </p:txBody>
      </p:sp>
    </p:spTree>
  </p:cSld>
  <p:clrMapOvr>
    <a:masterClrMapping/>
  </p:clrMapOvr>
  <p:transition spd="slow">
    <p:wedg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2386" name="Picture 4"/>
          <p:cNvPicPr>
            <a:picLocks noChangeAspect="1" noChangeArrowheads="1"/>
          </p:cNvPicPr>
          <p:nvPr/>
        </p:nvPicPr>
        <p:blipFill>
          <a:blip r:embed="rId2"/>
          <a:srcRect/>
          <a:stretch>
            <a:fillRect/>
          </a:stretch>
        </p:blipFill>
        <p:spPr bwMode="auto">
          <a:xfrm>
            <a:off x="2711450" y="1539875"/>
            <a:ext cx="3948113" cy="4689475"/>
          </a:xfrm>
          <a:prstGeom prst="rect">
            <a:avLst/>
          </a:prstGeom>
          <a:noFill/>
          <a:ln w="9525">
            <a:noFill/>
            <a:miter lim="800000"/>
            <a:headEnd/>
            <a:tailEnd/>
          </a:ln>
        </p:spPr>
      </p:pic>
      <p:sp>
        <p:nvSpPr>
          <p:cNvPr id="5" name="Rectangle 4"/>
          <p:cNvSpPr/>
          <p:nvPr/>
        </p:nvSpPr>
        <p:spPr>
          <a:xfrm>
            <a:off x="1711437" y="415204"/>
            <a:ext cx="6894836" cy="615553"/>
          </a:xfrm>
          <a:prstGeom prst="rect">
            <a:avLst/>
          </a:prstGeom>
          <a:noFill/>
        </p:spPr>
        <p:txBody>
          <a:bodyPr wrap="none">
            <a:spAutoFit/>
          </a:bodyPr>
          <a:lstStyle/>
          <a:p>
            <a:pPr algn="ctr" rtl="1">
              <a:defRPr/>
            </a:pPr>
            <a:r>
              <a:rPr lang="fa-IR" sz="3400" kern="10" dirty="0">
                <a:ln w="1905"/>
                <a:solidFill>
                  <a:srgbClr val="FF66CC"/>
                </a:solidFill>
                <a:effectLst>
                  <a:innerShdw blurRad="69850" dist="43180" dir="5400000">
                    <a:srgbClr val="000000">
                      <a:alpha val="65000"/>
                    </a:srgbClr>
                  </a:innerShdw>
                </a:effectLst>
                <a:cs typeface="Titr"/>
              </a:rPr>
              <a:t>نمايش گرافيکي مقدار </a:t>
            </a:r>
            <a:r>
              <a:rPr lang="en-US" sz="3400" kern="10" dirty="0">
                <a:ln w="1905"/>
                <a:solidFill>
                  <a:srgbClr val="FF66CC"/>
                </a:solidFill>
                <a:effectLst>
                  <a:innerShdw blurRad="69850" dist="43180" dir="5400000">
                    <a:srgbClr val="000000">
                      <a:alpha val="65000"/>
                    </a:srgbClr>
                  </a:innerShdw>
                </a:effectLst>
                <a:cs typeface="Titr"/>
              </a:rPr>
              <a:t>k </a:t>
            </a:r>
            <a:r>
              <a:rPr lang="fa-IR" sz="3400" kern="10" dirty="0">
                <a:ln w="1905"/>
                <a:solidFill>
                  <a:srgbClr val="FF66CC"/>
                </a:solidFill>
                <a:effectLst>
                  <a:innerShdw blurRad="69850" dist="43180" dir="5400000">
                    <a:srgbClr val="000000">
                      <a:alpha val="65000"/>
                    </a:srgbClr>
                  </a:innerShdw>
                </a:effectLst>
                <a:cs typeface="Titr"/>
              </a:rPr>
              <a:t> براي آزمايشگاه‌ها </a:t>
            </a:r>
            <a:endParaRPr lang="fa-IR" sz="3400" dirty="0">
              <a:ln w="1905"/>
              <a:solidFill>
                <a:srgbClr val="FF66CC"/>
              </a:solidFill>
              <a:effectLst>
                <a:innerShdw blurRad="69850" dist="43180" dir="5400000">
                  <a:srgbClr val="000000">
                    <a:alpha val="65000"/>
                  </a:srgbClr>
                </a:innerShdw>
              </a:effectLst>
            </a:endParaRPr>
          </a:p>
        </p:txBody>
      </p:sp>
    </p:spTree>
  </p:cSld>
  <p:clrMapOvr>
    <a:masterClrMapping/>
  </p:clrMapOvr>
  <p:transition spd="slow">
    <p:wedg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3410" name="Picture 4"/>
          <p:cNvPicPr>
            <a:picLocks noChangeAspect="1" noChangeArrowheads="1"/>
          </p:cNvPicPr>
          <p:nvPr/>
        </p:nvPicPr>
        <p:blipFill>
          <a:blip r:embed="rId2"/>
          <a:srcRect/>
          <a:stretch>
            <a:fillRect/>
          </a:stretch>
        </p:blipFill>
        <p:spPr bwMode="auto">
          <a:xfrm>
            <a:off x="2481263" y="1322388"/>
            <a:ext cx="4860925" cy="4929187"/>
          </a:xfrm>
          <a:prstGeom prst="rect">
            <a:avLst/>
          </a:prstGeom>
          <a:noFill/>
          <a:ln w="9525">
            <a:noFill/>
            <a:miter lim="800000"/>
            <a:headEnd/>
            <a:tailEnd/>
          </a:ln>
        </p:spPr>
      </p:pic>
      <p:sp>
        <p:nvSpPr>
          <p:cNvPr id="5" name="Rectangle 4"/>
          <p:cNvSpPr/>
          <p:nvPr/>
        </p:nvSpPr>
        <p:spPr>
          <a:xfrm>
            <a:off x="1927611" y="292374"/>
            <a:ext cx="5006499" cy="553998"/>
          </a:xfrm>
          <a:prstGeom prst="rect">
            <a:avLst/>
          </a:prstGeom>
          <a:noFill/>
        </p:spPr>
        <p:txBody>
          <a:bodyPr wrap="none">
            <a:spAutoFit/>
          </a:bodyPr>
          <a:lstStyle/>
          <a:p>
            <a:pPr algn="ctr" rtl="1">
              <a:defRPr/>
            </a:pPr>
            <a:r>
              <a:rPr lang="fa-IR" sz="3000" kern="10" cap="all" dirty="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cs typeface="Titr"/>
              </a:rPr>
              <a:t> نمايش گرافيکي مقدار </a:t>
            </a:r>
            <a:r>
              <a:rPr lang="en-US" sz="3000" kern="10" cap="all" dirty="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cs typeface="Titr"/>
              </a:rPr>
              <a:t>k </a:t>
            </a:r>
            <a:r>
              <a:rPr lang="fa-IR" sz="3000" kern="10" cap="all" dirty="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cs typeface="Titr"/>
              </a:rPr>
              <a:t>براي مواد</a:t>
            </a:r>
            <a:endParaRPr lang="fa-IR" sz="3000" cap="all" dirty="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endParaRPr>
          </a:p>
        </p:txBody>
      </p:sp>
    </p:spTree>
  </p:cSld>
  <p:clrMapOvr>
    <a:masterClrMapping/>
  </p:clrMapOvr>
  <p:transition spd="slow">
    <p:strips dir="rd"/>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4531" name="Rectangle 3"/>
          <p:cNvSpPr>
            <a:spLocks noGrp="1" noChangeArrowheads="1"/>
          </p:cNvSpPr>
          <p:nvPr>
            <p:ph idx="1"/>
          </p:nvPr>
        </p:nvSpPr>
        <p:spPr>
          <a:xfrm>
            <a:off x="1173163" y="1736725"/>
            <a:ext cx="6970712" cy="3340100"/>
          </a:xfrm>
        </p:spPr>
        <p:txBody>
          <a:bodyPr>
            <a:normAutofit/>
          </a:bodyPr>
          <a:lstStyle/>
          <a:p>
            <a:pPr marL="273050" indent="-41275" algn="r" rtl="1" eaLnBrk="1" fontAlgn="auto" hangingPunct="1">
              <a:lnSpc>
                <a:spcPct val="200000"/>
              </a:lnSpc>
              <a:spcAft>
                <a:spcPts val="0"/>
              </a:spcAft>
              <a:buFontTx/>
              <a:buNone/>
              <a:defRPr/>
            </a:pPr>
            <a:r>
              <a:rPr lang="fa-IR" sz="2300" dirty="0" smtClean="0">
                <a:cs typeface="B Lotus" pitchFamily="2" charset="-78"/>
              </a:rPr>
              <a:t>مقدار کليدي </a:t>
            </a:r>
            <a:r>
              <a:rPr lang="en-US" sz="2300" dirty="0" smtClean="0">
                <a:cs typeface="B Lotus" pitchFamily="2" charset="-78"/>
              </a:rPr>
              <a:t>h</a:t>
            </a:r>
            <a:r>
              <a:rPr lang="fa-IR" sz="2300" dirty="0" smtClean="0">
                <a:cs typeface="B Lotus" pitchFamily="2" charset="-78"/>
              </a:rPr>
              <a:t> بر اساس تعداد آزمايشگاه‌هاي مشارکت‌کننده در برنامه مطالعات بين‌آزمايشگاهي </a:t>
            </a:r>
            <a:r>
              <a:rPr lang="en-US" sz="2300" dirty="0" smtClean="0">
                <a:cs typeface="B Lotus" pitchFamily="2" charset="-78"/>
              </a:rPr>
              <a:t>(p)</a:t>
            </a:r>
            <a:r>
              <a:rPr lang="fa-IR" sz="2300" dirty="0" smtClean="0">
                <a:cs typeface="B Lotus" pitchFamily="2" charset="-78"/>
              </a:rPr>
              <a:t> تعيين مي‌شود و مقدار کليدي </a:t>
            </a:r>
            <a:r>
              <a:rPr lang="en-US" sz="2300" dirty="0" smtClean="0">
                <a:cs typeface="B Lotus" pitchFamily="2" charset="-78"/>
              </a:rPr>
              <a:t>k</a:t>
            </a:r>
            <a:r>
              <a:rPr lang="fa-IR" sz="2300" dirty="0" smtClean="0">
                <a:cs typeface="B Lotus" pitchFamily="2" charset="-78"/>
              </a:rPr>
              <a:t> بر اساس تعداد آزمايشگاه‌هاي مشارکت‌کننده در برنامه مطالعات بين‌آزمايشگاهي </a:t>
            </a:r>
            <a:r>
              <a:rPr lang="en-US" sz="2300" dirty="0" smtClean="0">
                <a:cs typeface="B Lotus" pitchFamily="2" charset="-78"/>
              </a:rPr>
              <a:t>(p)</a:t>
            </a:r>
            <a:r>
              <a:rPr lang="fa-IR" sz="2300" dirty="0" smtClean="0">
                <a:cs typeface="B Lotus" pitchFamily="2" charset="-78"/>
              </a:rPr>
              <a:t> و تعداد تکرار آزمون‌ها براي يک ماده </a:t>
            </a:r>
            <a:r>
              <a:rPr lang="en-US" sz="2300" dirty="0" smtClean="0">
                <a:cs typeface="B Lotus" pitchFamily="2" charset="-78"/>
              </a:rPr>
              <a:t>(n)</a:t>
            </a:r>
            <a:r>
              <a:rPr lang="fa-IR" sz="2300" dirty="0" smtClean="0">
                <a:cs typeface="B Lotus" pitchFamily="2" charset="-78"/>
              </a:rPr>
              <a:t> تعيين مي‌شود.</a:t>
            </a:r>
            <a:endParaRPr lang="en-US" sz="2300" dirty="0" smtClean="0">
              <a:cs typeface="B Lotus" pitchFamily="2" charset="-78"/>
            </a:endParaRPr>
          </a:p>
        </p:txBody>
      </p:sp>
      <p:sp>
        <p:nvSpPr>
          <p:cNvPr id="274435" name="WordArt 4"/>
          <p:cNvSpPr>
            <a:spLocks noChangeArrowheads="1" noChangeShapeType="1" noTextEdit="1"/>
          </p:cNvSpPr>
          <p:nvPr/>
        </p:nvSpPr>
        <p:spPr bwMode="auto">
          <a:xfrm>
            <a:off x="2947988" y="638175"/>
            <a:ext cx="3419475" cy="739775"/>
          </a:xfrm>
          <a:prstGeom prst="rect">
            <a:avLst/>
          </a:prstGeom>
        </p:spPr>
        <p:txBody>
          <a:bodyPr wrap="none" fromWordArt="1">
            <a:prstTxWarp prst="textPlain">
              <a:avLst>
                <a:gd name="adj" fmla="val 50000"/>
              </a:avLst>
            </a:prstTxWarp>
          </a:bodyPr>
          <a:lstStyle/>
          <a:p>
            <a:pPr algn="ctr" rtl="1"/>
            <a:r>
              <a:rPr lang="fa-IR" sz="3600" kern="10">
                <a:ln w="9525">
                  <a:solidFill>
                    <a:schemeClr val="tx1"/>
                  </a:solidFill>
                  <a:round/>
                  <a:headEnd/>
                  <a:tailEnd/>
                </a:ln>
                <a:solidFill>
                  <a:srgbClr val="FF0000"/>
                </a:solidFill>
                <a:effectLst>
                  <a:outerShdw dist="35921" dir="2700000" algn="ctr" rotWithShape="0">
                    <a:srgbClr val="C0C0C0">
                      <a:alpha val="79999"/>
                    </a:srgbClr>
                  </a:outerShdw>
                </a:effectLst>
                <a:latin typeface="Titr"/>
              </a:rPr>
              <a:t>تجزيه و تحليل نتايج </a:t>
            </a:r>
          </a:p>
        </p:txBody>
      </p:sp>
      <p:pic>
        <p:nvPicPr>
          <p:cNvPr id="274436" name="Picture 5" descr="j0078711"/>
          <p:cNvPicPr>
            <a:picLocks noChangeAspect="1" noChangeArrowheads="1"/>
          </p:cNvPicPr>
          <p:nvPr/>
        </p:nvPicPr>
        <p:blipFill>
          <a:blip r:embed="rId2"/>
          <a:srcRect/>
          <a:stretch>
            <a:fillRect/>
          </a:stretch>
        </p:blipFill>
        <p:spPr bwMode="auto">
          <a:xfrm>
            <a:off x="7924800" y="0"/>
            <a:ext cx="1041400" cy="2525713"/>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534531">
                                            <p:txEl>
                                              <p:pRg st="0" end="0"/>
                                            </p:txEl>
                                          </p:spTgt>
                                        </p:tgtEl>
                                        <p:attrNameLst>
                                          <p:attrName>style.visibility</p:attrName>
                                        </p:attrNameLst>
                                      </p:cBhvr>
                                      <p:to>
                                        <p:strVal val="visible"/>
                                      </p:to>
                                    </p:set>
                                    <p:animEffect transition="in" filter="fade">
                                      <p:cBhvr>
                                        <p:cTn id="7" dur="500"/>
                                        <p:tgtEl>
                                          <p:spTgt spid="534531">
                                            <p:txEl>
                                              <p:pRg st="0" end="0"/>
                                            </p:txEl>
                                          </p:spTgt>
                                        </p:tgtEl>
                                      </p:cBhvr>
                                    </p:animEffect>
                                    <p:anim calcmode="lin" valueType="num">
                                      <p:cBhvr>
                                        <p:cTn id="8" dur="500" fill="hold"/>
                                        <p:tgtEl>
                                          <p:spTgt spid="53453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34531">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1" grpId="0" build="p"/>
    </p:bldLst>
  </p:timing>
</p:sld>
</file>

<file path=ppt/slides/slide1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5555" name="Rectangle 3"/>
          <p:cNvSpPr>
            <a:spLocks noGrp="1" noChangeArrowheads="1"/>
          </p:cNvSpPr>
          <p:nvPr>
            <p:ph idx="1"/>
          </p:nvPr>
        </p:nvSpPr>
        <p:spPr>
          <a:xfrm>
            <a:off x="335616" y="1772816"/>
            <a:ext cx="8718426" cy="7104097"/>
          </a:xfrm>
        </p:spPr>
        <p:txBody>
          <a:bodyPr>
            <a:normAutofit/>
          </a:bodyPr>
          <a:lstStyle/>
          <a:p>
            <a:pPr algn="r" rtl="1">
              <a:lnSpc>
                <a:spcPct val="200000"/>
              </a:lnSpc>
              <a:buFontTx/>
              <a:buBlip>
                <a:blip r:embed="rId2"/>
              </a:buBlip>
              <a:defRPr/>
            </a:pPr>
            <a:r>
              <a:rPr lang="fa-IR" dirty="0" smtClean="0">
                <a:cs typeface="B Lotus" pitchFamily="2" charset="-78"/>
              </a:rPr>
              <a:t>در آزمون‌هايي کفايت تخصصيي </a:t>
            </a:r>
            <a:r>
              <a:rPr lang="en-US" dirty="0" smtClean="0">
                <a:cs typeface="B Lotus" pitchFamily="2" charset="-78"/>
              </a:rPr>
              <a:t>(PT)</a:t>
            </a:r>
            <a:r>
              <a:rPr lang="fa-IR" dirty="0" smtClean="0">
                <a:cs typeface="B Lotus" pitchFamily="2" charset="-78"/>
              </a:rPr>
              <a:t>، سازمان‌دهنده برنامه </a:t>
            </a:r>
            <a:r>
              <a:rPr lang="en-US" dirty="0" smtClean="0">
                <a:cs typeface="B Lotus" pitchFamily="2" charset="-78"/>
              </a:rPr>
              <a:t>(PT Body)</a:t>
            </a:r>
            <a:r>
              <a:rPr lang="fa-IR" dirty="0" smtClean="0">
                <a:cs typeface="B Lotus" pitchFamily="2" charset="-78"/>
              </a:rPr>
              <a:t>، نمونه‌هايي را از يک ماده همگن براي هر يک از آزمايشگاه‌هاي شرکت‌کننده، ارسال مي‌نمايد.</a:t>
            </a:r>
          </a:p>
          <a:p>
            <a:pPr algn="r" rtl="1">
              <a:lnSpc>
                <a:spcPct val="200000"/>
              </a:lnSpc>
              <a:buFontTx/>
              <a:buBlip>
                <a:blip r:embed="rId2"/>
              </a:buBlip>
              <a:defRPr/>
            </a:pPr>
            <a:r>
              <a:rPr lang="fa-IR" dirty="0" smtClean="0">
                <a:cs typeface="B Lotus" pitchFamily="2" charset="-78"/>
              </a:rPr>
              <a:t> اين آزمايشگاه‌ها، مواد را تحت شرايط آزمايشگاهي خود آناليز کرده و نتيجه را به سازمان‌دهنده </a:t>
            </a:r>
            <a:r>
              <a:rPr lang="en-US" dirty="0" smtClean="0">
                <a:cs typeface="B Lotus" pitchFamily="2" charset="-78"/>
              </a:rPr>
              <a:t>(PT Body)</a:t>
            </a:r>
            <a:r>
              <a:rPr lang="fa-IR" dirty="0" smtClean="0">
                <a:cs typeface="B Lotus" pitchFamily="2" charset="-78"/>
              </a:rPr>
              <a:t> گزارش مي‌نمايند. </a:t>
            </a:r>
          </a:p>
          <a:p>
            <a:pPr algn="r" rtl="1">
              <a:lnSpc>
                <a:spcPct val="200000"/>
              </a:lnSpc>
              <a:buFontTx/>
              <a:buBlip>
                <a:blip r:embed="rId2"/>
              </a:buBlip>
              <a:defRPr/>
            </a:pPr>
            <a:r>
              <a:rPr lang="fa-IR" dirty="0" smtClean="0">
                <a:cs typeface="B Lotus" pitchFamily="2" charset="-78"/>
              </a:rPr>
              <a:t>سازمان‌دهنده، نتايج را جمع‌بندي نموده و شرکت‌کنندگان را از نتيجه آزمون (معمولاً به شکل امتياز مرتبط با صحت ايشان)، آگاه مي‌نمايد.</a:t>
            </a:r>
            <a:endParaRPr lang="en-US" dirty="0">
              <a:cs typeface="B Lotus" pitchFamily="2" charset="-78"/>
            </a:endParaRPr>
          </a:p>
        </p:txBody>
      </p:sp>
      <p:sp>
        <p:nvSpPr>
          <p:cNvPr id="7" name="Rectangle 6"/>
          <p:cNvSpPr/>
          <p:nvPr/>
        </p:nvSpPr>
        <p:spPr>
          <a:xfrm>
            <a:off x="2567484" y="469794"/>
            <a:ext cx="4254690" cy="707886"/>
          </a:xfrm>
          <a:prstGeom prst="rect">
            <a:avLst/>
          </a:prstGeom>
          <a:noFill/>
        </p:spPr>
        <p:txBody>
          <a:bodyPr wrap="none">
            <a:spAutoFit/>
          </a:bodyPr>
          <a:lstStyle/>
          <a:p>
            <a:pPr algn="ctr">
              <a:defRPr/>
            </a:pPr>
            <a:r>
              <a:rPr lang="fa-IR" sz="4000" kern="10" dirty="0">
                <a:ln w="1905">
                  <a:solidFill>
                    <a:sysClr val="windowText" lastClr="000000"/>
                  </a:solidFill>
                </a:ln>
                <a:solidFill>
                  <a:srgbClr val="FF6699"/>
                </a:solidFill>
                <a:effectLst>
                  <a:innerShdw blurRad="69850" dist="43180" dir="5400000">
                    <a:srgbClr val="000000">
                      <a:alpha val="65000"/>
                    </a:srgbClr>
                  </a:innerShdw>
                </a:effectLst>
                <a:cs typeface="Titr Mazar"/>
              </a:rPr>
              <a:t>آزمون کفايت تخصصي</a:t>
            </a:r>
            <a:endParaRPr lang="fa-IR" sz="4000" dirty="0">
              <a:ln w="1905">
                <a:solidFill>
                  <a:sysClr val="windowText" lastClr="000000"/>
                </a:solidFill>
              </a:ln>
              <a:solidFill>
                <a:srgbClr val="FF6699"/>
              </a:solidFill>
              <a:effectLst>
                <a:innerShdw blurRad="69850" dist="43180" dir="5400000">
                  <a:srgbClr val="000000">
                    <a:alpha val="65000"/>
                  </a:srgbClr>
                </a:innerShdw>
              </a:effectLst>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535555">
                                            <p:txEl>
                                              <p:pRg st="0" end="0"/>
                                            </p:txEl>
                                          </p:spTgt>
                                        </p:tgtEl>
                                        <p:attrNameLst>
                                          <p:attrName>style.visibility</p:attrName>
                                        </p:attrNameLst>
                                      </p:cBhvr>
                                      <p:to>
                                        <p:strVal val="visible"/>
                                      </p:to>
                                    </p:set>
                                    <p:animEffect transition="in" filter="fade">
                                      <p:cBhvr>
                                        <p:cTn id="7" dur="500"/>
                                        <p:tgtEl>
                                          <p:spTgt spid="535555">
                                            <p:txEl>
                                              <p:pRg st="0" end="0"/>
                                            </p:txEl>
                                          </p:spTgt>
                                        </p:tgtEl>
                                      </p:cBhvr>
                                    </p:animEffect>
                                    <p:anim calcmode="lin" valueType="num">
                                      <p:cBhvr>
                                        <p:cTn id="8" dur="500" fill="hold"/>
                                        <p:tgtEl>
                                          <p:spTgt spid="53555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3555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35555">
                                            <p:txEl>
                                              <p:pRg st="1" end="1"/>
                                            </p:txEl>
                                          </p:spTgt>
                                        </p:tgtEl>
                                        <p:attrNameLst>
                                          <p:attrName>style.visibility</p:attrName>
                                        </p:attrNameLst>
                                      </p:cBhvr>
                                      <p:to>
                                        <p:strVal val="visible"/>
                                      </p:to>
                                    </p:set>
                                    <p:animEffect transition="in" filter="fade">
                                      <p:cBhvr>
                                        <p:cTn id="14" dur="500"/>
                                        <p:tgtEl>
                                          <p:spTgt spid="535555">
                                            <p:txEl>
                                              <p:pRg st="1" end="1"/>
                                            </p:txEl>
                                          </p:spTgt>
                                        </p:tgtEl>
                                      </p:cBhvr>
                                    </p:animEffect>
                                    <p:anim calcmode="lin" valueType="num">
                                      <p:cBhvr>
                                        <p:cTn id="15" dur="500" fill="hold"/>
                                        <p:tgtEl>
                                          <p:spTgt spid="53555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53555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35555">
                                            <p:txEl>
                                              <p:pRg st="2" end="2"/>
                                            </p:txEl>
                                          </p:spTgt>
                                        </p:tgtEl>
                                        <p:attrNameLst>
                                          <p:attrName>style.visibility</p:attrName>
                                        </p:attrNameLst>
                                      </p:cBhvr>
                                      <p:to>
                                        <p:strVal val="visible"/>
                                      </p:to>
                                    </p:set>
                                    <p:animEffect transition="in" filter="fade">
                                      <p:cBhvr>
                                        <p:cTn id="21" dur="500"/>
                                        <p:tgtEl>
                                          <p:spTgt spid="535555">
                                            <p:txEl>
                                              <p:pRg st="2" end="2"/>
                                            </p:txEl>
                                          </p:spTgt>
                                        </p:tgtEl>
                                      </p:cBhvr>
                                    </p:animEffect>
                                    <p:anim calcmode="lin" valueType="num">
                                      <p:cBhvr>
                                        <p:cTn id="22" dur="500" fill="hold"/>
                                        <p:tgtEl>
                                          <p:spTgt spid="53555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5555">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55" grpId="0" build="p"/>
    </p:bldLst>
  </p:timing>
</p:sld>
</file>

<file path=ppt/slides/slide1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6579" name="Rectangle 3"/>
          <p:cNvSpPr>
            <a:spLocks noGrp="1" noChangeArrowheads="1"/>
          </p:cNvSpPr>
          <p:nvPr>
            <p:ph idx="1"/>
          </p:nvPr>
        </p:nvSpPr>
        <p:spPr>
          <a:xfrm>
            <a:off x="323528" y="1988840"/>
            <a:ext cx="8568952" cy="4608810"/>
          </a:xfrm>
        </p:spPr>
        <p:txBody>
          <a:bodyPr>
            <a:normAutofit/>
          </a:bodyPr>
          <a:lstStyle/>
          <a:p>
            <a:pPr marL="274320" indent="-274320" algn="r" rtl="1" eaLnBrk="1" fontAlgn="auto" hangingPunct="1">
              <a:spcAft>
                <a:spcPts val="0"/>
              </a:spcAft>
              <a:buClr>
                <a:srgbClr val="FF0000"/>
              </a:buClr>
              <a:buFontTx/>
              <a:buBlip>
                <a:blip r:embed="rId2"/>
              </a:buBlip>
              <a:defRPr/>
            </a:pPr>
            <a:r>
              <a:rPr lang="fa-IR" dirty="0" smtClean="0">
                <a:cs typeface="B Lotus" pitchFamily="2" charset="-78"/>
              </a:rPr>
              <a:t>ي</a:t>
            </a:r>
            <a:r>
              <a:rPr lang="ar-SA" dirty="0" smtClean="0">
                <a:cs typeface="B Lotus" pitchFamily="2" charset="-78"/>
              </a:rPr>
              <a:t>ک آزمايشگاه مرکزي در فواصل زماني مشخصي يک ماده نمونه با ويژگيهاي شناخته شده معتبر را بين تمام آزمايشگاه‌ها توزيع مي‌نمايد و هر آزمايشگاه به روش خود آزمون مورد نظر را روي نمونه انجام مي‌دهد</a:t>
            </a:r>
            <a:r>
              <a:rPr lang="en-US" dirty="0" smtClean="0">
                <a:cs typeface="B Lotus" pitchFamily="2" charset="-78"/>
              </a:rPr>
              <a:t>.</a:t>
            </a:r>
          </a:p>
          <a:p>
            <a:pPr marL="274320" indent="-274320" algn="r" rtl="1" eaLnBrk="1" fontAlgn="auto" hangingPunct="1">
              <a:spcAft>
                <a:spcPts val="0"/>
              </a:spcAft>
              <a:buClr>
                <a:srgbClr val="FF0000"/>
              </a:buClr>
              <a:buFontTx/>
              <a:buBlip>
                <a:blip r:embed="rId2"/>
              </a:buBlip>
              <a:defRPr/>
            </a:pPr>
            <a:r>
              <a:rPr lang="ar-SA" dirty="0" smtClean="0">
                <a:cs typeface="B Lotus" pitchFamily="2" charset="-78"/>
              </a:rPr>
              <a:t>نتايج مجدداً به آزمايشگاه مرکزي گزارش مي‌شود</a:t>
            </a:r>
            <a:r>
              <a:rPr lang="en-US" dirty="0" smtClean="0">
                <a:cs typeface="B Lotus" pitchFamily="2" charset="-78"/>
              </a:rPr>
              <a:t> </a:t>
            </a:r>
          </a:p>
          <a:p>
            <a:pPr marL="274320" indent="-274320" algn="r" rtl="1" eaLnBrk="1" fontAlgn="auto" hangingPunct="1">
              <a:spcAft>
                <a:spcPts val="0"/>
              </a:spcAft>
              <a:buClr>
                <a:srgbClr val="FF0000"/>
              </a:buClr>
              <a:buFontTx/>
              <a:buBlip>
                <a:blip r:embed="rId2"/>
              </a:buBlip>
              <a:defRPr/>
            </a:pPr>
            <a:r>
              <a:rPr lang="ar-SA" dirty="0" smtClean="0">
                <a:cs typeface="B Lotus" pitchFamily="2" charset="-78"/>
              </a:rPr>
              <a:t>اين آزمايشگاه نتايج را از نظر آماري ارزيابي نموده و مجدداً آنها را براي تمام آزمايشگاه‌ها ارسال مي‌نمايد.</a:t>
            </a:r>
            <a:r>
              <a:rPr lang="en-US" dirty="0" smtClean="0">
                <a:cs typeface="B Lotus" pitchFamily="2" charset="-78"/>
              </a:rPr>
              <a:t> </a:t>
            </a:r>
          </a:p>
          <a:p>
            <a:pPr marL="274320" indent="-274320" algn="r" rtl="1" eaLnBrk="1" fontAlgn="auto" hangingPunct="1">
              <a:spcAft>
                <a:spcPts val="0"/>
              </a:spcAft>
              <a:buClr>
                <a:srgbClr val="FF0000"/>
              </a:buClr>
              <a:buFontTx/>
              <a:buBlip>
                <a:blip r:embed="rId2"/>
              </a:buBlip>
              <a:defRPr/>
            </a:pPr>
            <a:r>
              <a:rPr lang="ar-SA" dirty="0" smtClean="0">
                <a:cs typeface="B Lotus" pitchFamily="2" charset="-78"/>
              </a:rPr>
              <a:t>آزمايشگاه‌ها با مقايسه نتايج خود با داده‌هاي بدست آمده از ساير آزمايشگاه‌ها و در صورت وجود نتايج ضعيف‌تر از سايرين، اقدام به بهبود و پايش پيشرفت خود مي‌نمايند.</a:t>
            </a:r>
            <a:r>
              <a:rPr lang="en-US" dirty="0" smtClean="0">
                <a:cs typeface="B Lotus" pitchFamily="2" charset="-78"/>
              </a:rPr>
              <a:t> </a:t>
            </a:r>
          </a:p>
          <a:p>
            <a:pPr marL="274320" indent="-274320" algn="r" rtl="1" eaLnBrk="1" fontAlgn="auto" hangingPunct="1">
              <a:spcAft>
                <a:spcPts val="0"/>
              </a:spcAft>
              <a:buClr>
                <a:srgbClr val="FF0000"/>
              </a:buClr>
              <a:buFontTx/>
              <a:buBlip>
                <a:blip r:embed="rId2"/>
              </a:buBlip>
              <a:defRPr/>
            </a:pPr>
            <a:r>
              <a:rPr lang="ar-SA" dirty="0" smtClean="0">
                <a:cs typeface="B Lotus" pitchFamily="2" charset="-78"/>
              </a:rPr>
              <a:t>به طور خلاصه برنامه‌هاي آزمون کفايت تخصصي به منظور ارزيابي صلاحيت آزمايشگاه‌ها طراحي مي‌شود.</a:t>
            </a:r>
            <a:r>
              <a:rPr lang="en-US" dirty="0" smtClean="0">
                <a:cs typeface="B Lotus" pitchFamily="2" charset="-78"/>
              </a:rPr>
              <a:t>  </a:t>
            </a:r>
          </a:p>
        </p:txBody>
      </p:sp>
      <p:sp>
        <p:nvSpPr>
          <p:cNvPr id="5" name="Rectangle 4"/>
          <p:cNvSpPr/>
          <p:nvPr/>
        </p:nvSpPr>
        <p:spPr>
          <a:xfrm>
            <a:off x="2567484" y="469794"/>
            <a:ext cx="4254690" cy="707886"/>
          </a:xfrm>
          <a:prstGeom prst="rect">
            <a:avLst/>
          </a:prstGeom>
          <a:noFill/>
        </p:spPr>
        <p:txBody>
          <a:bodyPr wrap="none">
            <a:spAutoFit/>
          </a:bodyPr>
          <a:lstStyle/>
          <a:p>
            <a:pPr algn="ctr">
              <a:defRPr/>
            </a:pPr>
            <a:r>
              <a:rPr lang="fa-IR" sz="4000" kern="10" dirty="0">
                <a:ln w="1905">
                  <a:solidFill>
                    <a:sysClr val="windowText" lastClr="000000"/>
                  </a:solidFill>
                </a:ln>
                <a:solidFill>
                  <a:srgbClr val="00CC00"/>
                </a:solidFill>
                <a:effectLst>
                  <a:innerShdw blurRad="69850" dist="43180" dir="5400000">
                    <a:srgbClr val="000000">
                      <a:alpha val="65000"/>
                    </a:srgbClr>
                  </a:innerShdw>
                </a:effectLst>
                <a:cs typeface="Titr Mazar"/>
              </a:rPr>
              <a:t>آزمون کفايت تخصصي</a:t>
            </a:r>
            <a:endParaRPr lang="fa-IR" sz="4000" dirty="0">
              <a:ln w="1905">
                <a:solidFill>
                  <a:sysClr val="windowText" lastClr="000000"/>
                </a:solidFill>
              </a:ln>
              <a:solidFill>
                <a:srgbClr val="00CC00"/>
              </a:solidFill>
              <a:effectLst>
                <a:innerShdw blurRad="69850" dist="43180" dir="5400000">
                  <a:srgbClr val="000000">
                    <a:alpha val="65000"/>
                  </a:srgbClr>
                </a:innerShdw>
              </a:effectLst>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36579">
                                            <p:txEl>
                                              <p:pRg st="0" end="0"/>
                                            </p:txEl>
                                          </p:spTgt>
                                        </p:tgtEl>
                                        <p:attrNameLst>
                                          <p:attrName>style.visibility</p:attrName>
                                        </p:attrNameLst>
                                      </p:cBhvr>
                                      <p:to>
                                        <p:strVal val="visible"/>
                                      </p:to>
                                    </p:set>
                                    <p:anim calcmode="lin" valueType="num">
                                      <p:cBhvr>
                                        <p:cTn id="7" dur="500" fill="hold"/>
                                        <p:tgtEl>
                                          <p:spTgt spid="5365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3657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3657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36579">
                                            <p:txEl>
                                              <p:pRg st="1" end="1"/>
                                            </p:txEl>
                                          </p:spTgt>
                                        </p:tgtEl>
                                        <p:attrNameLst>
                                          <p:attrName>style.visibility</p:attrName>
                                        </p:attrNameLst>
                                      </p:cBhvr>
                                      <p:to>
                                        <p:strVal val="visible"/>
                                      </p:to>
                                    </p:set>
                                    <p:anim calcmode="lin" valueType="num">
                                      <p:cBhvr>
                                        <p:cTn id="14" dur="500" fill="hold"/>
                                        <p:tgtEl>
                                          <p:spTgt spid="53657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3657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3657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36579">
                                            <p:txEl>
                                              <p:pRg st="2" end="2"/>
                                            </p:txEl>
                                          </p:spTgt>
                                        </p:tgtEl>
                                        <p:attrNameLst>
                                          <p:attrName>style.visibility</p:attrName>
                                        </p:attrNameLst>
                                      </p:cBhvr>
                                      <p:to>
                                        <p:strVal val="visible"/>
                                      </p:to>
                                    </p:set>
                                    <p:anim calcmode="lin" valueType="num">
                                      <p:cBhvr>
                                        <p:cTn id="21" dur="500" fill="hold"/>
                                        <p:tgtEl>
                                          <p:spTgt spid="53657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3657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3657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536579">
                                            <p:txEl>
                                              <p:pRg st="3" end="3"/>
                                            </p:txEl>
                                          </p:spTgt>
                                        </p:tgtEl>
                                        <p:attrNameLst>
                                          <p:attrName>style.visibility</p:attrName>
                                        </p:attrNameLst>
                                      </p:cBhvr>
                                      <p:to>
                                        <p:strVal val="visible"/>
                                      </p:to>
                                    </p:set>
                                    <p:anim calcmode="lin" valueType="num">
                                      <p:cBhvr>
                                        <p:cTn id="28" dur="500" fill="hold"/>
                                        <p:tgtEl>
                                          <p:spTgt spid="53657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3657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3657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536579">
                                            <p:txEl>
                                              <p:pRg st="4" end="4"/>
                                            </p:txEl>
                                          </p:spTgt>
                                        </p:tgtEl>
                                        <p:attrNameLst>
                                          <p:attrName>style.visibility</p:attrName>
                                        </p:attrNameLst>
                                      </p:cBhvr>
                                      <p:to>
                                        <p:strVal val="visible"/>
                                      </p:to>
                                    </p:set>
                                    <p:anim calcmode="lin" valueType="num">
                                      <p:cBhvr>
                                        <p:cTn id="35" dur="500" fill="hold"/>
                                        <p:tgtEl>
                                          <p:spTgt spid="536579">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36579">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36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79" grpId="0" build="p"/>
    </p:bldLst>
  </p:timing>
</p:sld>
</file>

<file path=ppt/slides/slide1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7603" name="Rectangle 3"/>
          <p:cNvSpPr>
            <a:spLocks noGrp="1" noChangeArrowheads="1"/>
          </p:cNvSpPr>
          <p:nvPr>
            <p:ph idx="1"/>
          </p:nvPr>
        </p:nvSpPr>
        <p:spPr>
          <a:xfrm>
            <a:off x="1259632" y="2204864"/>
            <a:ext cx="7570043" cy="4132436"/>
          </a:xfrm>
        </p:spPr>
        <p:txBody>
          <a:bodyPr>
            <a:normAutofit/>
          </a:bodyPr>
          <a:lstStyle/>
          <a:p>
            <a:pPr indent="-1588" algn="r" rtl="1">
              <a:lnSpc>
                <a:spcPct val="200000"/>
              </a:lnSpc>
              <a:buFontTx/>
              <a:buBlip>
                <a:blip r:embed="rId2"/>
              </a:buBlip>
              <a:defRPr/>
            </a:pPr>
            <a:r>
              <a:rPr lang="fa-IR" dirty="0" smtClean="0">
                <a:cs typeface="B Lotus" pitchFamily="2" charset="-78"/>
              </a:rPr>
              <a:t>هدف اوليه آزمون‌هاي کفايت تخصصي </a:t>
            </a:r>
            <a:r>
              <a:rPr lang="en-US" dirty="0" smtClean="0">
                <a:cs typeface="B Lotus" pitchFamily="2" charset="-78"/>
              </a:rPr>
              <a:t>(PT)</a:t>
            </a:r>
            <a:r>
              <a:rPr lang="fa-IR" dirty="0" smtClean="0">
                <a:cs typeface="B Lotus" pitchFamily="2" charset="-78"/>
              </a:rPr>
              <a:t>، کمک به آزمايشگاه‌ها به منظور شناسايي و رفع هر نوع مغايرت و گرايش غير قابل قبول در نتايج گزارش شده ايشان، مي‌باشد. </a:t>
            </a:r>
          </a:p>
          <a:p>
            <a:pPr indent="-1588" algn="r" rtl="1">
              <a:lnSpc>
                <a:spcPct val="200000"/>
              </a:lnSpc>
              <a:buFontTx/>
              <a:buBlip>
                <a:blip r:embed="rId2"/>
              </a:buBlip>
              <a:defRPr/>
            </a:pPr>
            <a:r>
              <a:rPr lang="fa-IR" dirty="0" smtClean="0">
                <a:cs typeface="B Lotus" pitchFamily="2" charset="-78"/>
              </a:rPr>
              <a:t> اين آزمون‌ها به آزمايشگاه کمک مي‌نمايد تا تغييرات مقتضي را در روش‌هاي آزمون خود، اعمال نمايد. نمي‌توان هدف ديگري براي آزمون‌هاي کفايت تخصصي متصور بود ولي با اين وجود، از نتايج اين برنامه‌ها مي‌توان براي مقاصد ديگر نيز استفاده نمود.</a:t>
            </a:r>
            <a:endParaRPr lang="en-US" dirty="0">
              <a:cs typeface="B Lotus" pitchFamily="2" charset="-78"/>
            </a:endParaRPr>
          </a:p>
        </p:txBody>
      </p:sp>
      <p:sp>
        <p:nvSpPr>
          <p:cNvPr id="5" name="Rectangle 4"/>
          <p:cNvSpPr/>
          <p:nvPr/>
        </p:nvSpPr>
        <p:spPr>
          <a:xfrm>
            <a:off x="2567484" y="469794"/>
            <a:ext cx="4254690" cy="707886"/>
          </a:xfrm>
          <a:prstGeom prst="rect">
            <a:avLst/>
          </a:prstGeom>
          <a:noFill/>
        </p:spPr>
        <p:txBody>
          <a:bodyPr wrap="none">
            <a:spAutoFit/>
          </a:bodyPr>
          <a:lstStyle/>
          <a:p>
            <a:pPr algn="ctr">
              <a:defRPr/>
            </a:pPr>
            <a:r>
              <a:rPr lang="fa-IR" sz="4000" kern="10" dirty="0">
                <a:ln w="1905">
                  <a:solidFill>
                    <a:sysClr val="windowText" lastClr="000000"/>
                  </a:solidFill>
                </a:ln>
                <a:solidFill>
                  <a:srgbClr val="00CC00"/>
                </a:solidFill>
                <a:effectLst>
                  <a:innerShdw blurRad="69850" dist="43180" dir="5400000">
                    <a:srgbClr val="000000">
                      <a:alpha val="65000"/>
                    </a:srgbClr>
                  </a:innerShdw>
                </a:effectLst>
                <a:cs typeface="Titr Mazar"/>
              </a:rPr>
              <a:t>آزمون کفايت تخصصي</a:t>
            </a:r>
            <a:endParaRPr lang="fa-IR" sz="4000" dirty="0">
              <a:ln w="1905">
                <a:solidFill>
                  <a:sysClr val="windowText" lastClr="000000"/>
                </a:solidFill>
              </a:ln>
              <a:solidFill>
                <a:srgbClr val="00CC00"/>
              </a:solidFill>
              <a:effectLst>
                <a:innerShdw blurRad="69850" dist="43180" dir="5400000">
                  <a:srgbClr val="000000">
                    <a:alpha val="65000"/>
                  </a:srgbClr>
                </a:innerShdw>
              </a:effectLs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37603">
                                            <p:txEl>
                                              <p:pRg st="0" end="0"/>
                                            </p:txEl>
                                          </p:spTgt>
                                        </p:tgtEl>
                                        <p:attrNameLst>
                                          <p:attrName>style.visibility</p:attrName>
                                        </p:attrNameLst>
                                      </p:cBhvr>
                                      <p:to>
                                        <p:strVal val="visible"/>
                                      </p:to>
                                    </p:set>
                                    <p:animEffect transition="in" filter="fade">
                                      <p:cBhvr>
                                        <p:cTn id="7" dur="1000"/>
                                        <p:tgtEl>
                                          <p:spTgt spid="537603">
                                            <p:txEl>
                                              <p:pRg st="0" end="0"/>
                                            </p:txEl>
                                          </p:spTgt>
                                        </p:tgtEl>
                                      </p:cBhvr>
                                    </p:animEffect>
                                    <p:anim calcmode="lin" valueType="num">
                                      <p:cBhvr>
                                        <p:cTn id="8" dur="1000" fill="hold"/>
                                        <p:tgtEl>
                                          <p:spTgt spid="5376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7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37603">
                                            <p:txEl>
                                              <p:pRg st="1" end="1"/>
                                            </p:txEl>
                                          </p:spTgt>
                                        </p:tgtEl>
                                        <p:attrNameLst>
                                          <p:attrName>style.visibility</p:attrName>
                                        </p:attrNameLst>
                                      </p:cBhvr>
                                      <p:to>
                                        <p:strVal val="visible"/>
                                      </p:to>
                                    </p:set>
                                    <p:animEffect transition="in" filter="fade">
                                      <p:cBhvr>
                                        <p:cTn id="14" dur="1000"/>
                                        <p:tgtEl>
                                          <p:spTgt spid="537603">
                                            <p:txEl>
                                              <p:pRg st="1" end="1"/>
                                            </p:txEl>
                                          </p:spTgt>
                                        </p:tgtEl>
                                      </p:cBhvr>
                                    </p:animEffect>
                                    <p:anim calcmode="lin" valueType="num">
                                      <p:cBhvr>
                                        <p:cTn id="15" dur="1000" fill="hold"/>
                                        <p:tgtEl>
                                          <p:spTgt spid="53760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3760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3" grpId="0" build="p"/>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Content Placeholder 2"/>
          <p:cNvSpPr>
            <a:spLocks noGrp="1"/>
          </p:cNvSpPr>
          <p:nvPr>
            <p:ph idx="1"/>
          </p:nvPr>
        </p:nvSpPr>
        <p:spPr>
          <a:xfrm>
            <a:off x="642910" y="1643062"/>
            <a:ext cx="8007378" cy="6572283"/>
          </a:xfrm>
        </p:spPr>
        <p:txBody>
          <a:bodyPr>
            <a:normAutofit/>
          </a:bodyPr>
          <a:lstStyle/>
          <a:p>
            <a:pPr algn="r" rtl="1">
              <a:lnSpc>
                <a:spcPct val="200000"/>
              </a:lnSpc>
              <a:buFontTx/>
              <a:buBlip>
                <a:blip r:embed="rId2"/>
              </a:buBlip>
              <a:defRPr/>
            </a:pPr>
            <a:r>
              <a:rPr lang="fa-IR" sz="2800" dirty="0" smtClean="0">
                <a:cs typeface="B Lotus" pitchFamily="2" charset="-78"/>
              </a:rPr>
              <a:t>آزمون کفايت تخصصي </a:t>
            </a:r>
            <a:r>
              <a:rPr lang="en-US" sz="2800" dirty="0" smtClean="0">
                <a:cs typeface="B Lotus" pitchFamily="2" charset="-78"/>
              </a:rPr>
              <a:t>(PT)</a:t>
            </a:r>
            <a:r>
              <a:rPr lang="fa-IR" sz="2800" dirty="0" smtClean="0">
                <a:cs typeface="B Lotus" pitchFamily="2" charset="-78"/>
              </a:rPr>
              <a:t>، اطمينان لازم را در خصوص صحت نتايج براي آزمايشگاه و مشتريان آن، فراهم مي‌نمايد.</a:t>
            </a:r>
          </a:p>
          <a:p>
            <a:pPr algn="r" rtl="1">
              <a:lnSpc>
                <a:spcPct val="200000"/>
              </a:lnSpc>
              <a:buFontTx/>
              <a:buBlip>
                <a:blip r:embed="rId2"/>
              </a:buBlip>
              <a:defRPr/>
            </a:pPr>
            <a:r>
              <a:rPr lang="fa-IR" sz="2800" dirty="0" smtClean="0">
                <a:cs typeface="B Lotus" pitchFamily="2" charset="-78"/>
              </a:rPr>
              <a:t> </a:t>
            </a:r>
            <a:r>
              <a:rPr lang="en-US" sz="2800" dirty="0" smtClean="0">
                <a:cs typeface="B Lotus" pitchFamily="2" charset="-78"/>
              </a:rPr>
              <a:t>PT</a:t>
            </a:r>
            <a:r>
              <a:rPr lang="fa-IR" sz="2800" dirty="0" smtClean="0">
                <a:cs typeface="B Lotus" pitchFamily="2" charset="-78"/>
              </a:rPr>
              <a:t> نشان مي‌دهد که آزمون‌هاي آزمايشگاه در استانداردهاي بالايي انجام شده و زماني که به صورت منظم در اين برنامه‌هاي مشارکت شود، ابزاري براي نشان دادن موارد زير مي‌باشد:</a:t>
            </a:r>
            <a:endParaRPr lang="en-US" sz="2800" dirty="0" smtClean="0">
              <a:cs typeface="B Lotus" pitchFamily="2" charset="-78"/>
            </a:endParaRPr>
          </a:p>
        </p:txBody>
      </p:sp>
      <p:sp>
        <p:nvSpPr>
          <p:cNvPr id="6" name="Rectangle 5"/>
          <p:cNvSpPr/>
          <p:nvPr/>
        </p:nvSpPr>
        <p:spPr>
          <a:xfrm>
            <a:off x="2567484" y="469794"/>
            <a:ext cx="4254690" cy="707886"/>
          </a:xfrm>
          <a:prstGeom prst="rect">
            <a:avLst/>
          </a:prstGeom>
          <a:noFill/>
        </p:spPr>
        <p:txBody>
          <a:bodyPr wrap="none">
            <a:spAutoFit/>
          </a:bodyPr>
          <a:lstStyle/>
          <a:p>
            <a:pPr algn="ctr">
              <a:defRPr/>
            </a:pPr>
            <a:r>
              <a:rPr lang="fa-IR" sz="4000" kern="10" dirty="0">
                <a:ln w="1905">
                  <a:solidFill>
                    <a:sysClr val="windowText" lastClr="000000"/>
                  </a:solidFill>
                </a:ln>
                <a:solidFill>
                  <a:srgbClr val="00CC00"/>
                </a:solidFill>
                <a:effectLst>
                  <a:innerShdw blurRad="69850" dist="43180" dir="5400000">
                    <a:srgbClr val="000000">
                      <a:alpha val="65000"/>
                    </a:srgbClr>
                  </a:innerShdw>
                </a:effectLst>
                <a:cs typeface="Titr Mazar"/>
              </a:rPr>
              <a:t>آزمون کفايت تخصصي</a:t>
            </a:r>
            <a:endParaRPr lang="fa-IR" sz="4000" dirty="0">
              <a:ln w="1905">
                <a:solidFill>
                  <a:sysClr val="windowText" lastClr="000000"/>
                </a:solidFill>
              </a:ln>
              <a:solidFill>
                <a:srgbClr val="00CC00"/>
              </a:solidFill>
              <a:effectLst>
                <a:innerShdw blurRad="69850" dist="43180" dir="5400000">
                  <a:srgbClr val="000000">
                    <a:alpha val="65000"/>
                  </a:srgbClr>
                </a:innerShdw>
              </a:effectLst>
            </a:endParaRPr>
          </a:p>
        </p:txBody>
      </p:sp>
    </p:spTree>
  </p:cSld>
  <p:clrMapOvr>
    <a:masterClrMapping/>
  </p:clrMapOvr>
  <p:transition spd="slow">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Content Placeholder 2"/>
          <p:cNvSpPr>
            <a:spLocks noGrp="1"/>
          </p:cNvSpPr>
          <p:nvPr>
            <p:ph idx="1"/>
          </p:nvPr>
        </p:nvSpPr>
        <p:spPr>
          <a:xfrm>
            <a:off x="1115616" y="2492896"/>
            <a:ext cx="7611616" cy="3793505"/>
          </a:xfrm>
        </p:spPr>
        <p:txBody>
          <a:bodyPr/>
          <a:lstStyle/>
          <a:p>
            <a:pPr algn="r" rtl="1" eaLnBrk="1" hangingPunct="1">
              <a:defRPr/>
            </a:pPr>
            <a:r>
              <a:rPr lang="ar-SA" dirty="0" smtClean="0">
                <a:cs typeface="B Lotus" pitchFamily="2" charset="-78"/>
              </a:rPr>
              <a:t>گرايش تفاوت بين ميانگين </a:t>
            </a:r>
            <a:r>
              <a:rPr lang="fa-IR" dirty="0" smtClean="0">
                <a:cs typeface="B Lotus" pitchFamily="2" charset="-78"/>
              </a:rPr>
              <a:t>مشاهده</a:t>
            </a:r>
            <a:r>
              <a:rPr lang="ar-SA" dirty="0" smtClean="0">
                <a:cs typeface="B Lotus" pitchFamily="2" charset="-78"/>
              </a:rPr>
              <a:t> شده نتايج اندازه‌گيري از مقدار مرجع است.</a:t>
            </a:r>
            <a:endParaRPr lang="en-US" dirty="0" smtClean="0">
              <a:cs typeface="B Lotus" pitchFamily="2" charset="-78"/>
            </a:endParaRPr>
          </a:p>
          <a:p>
            <a:pPr algn="r" rtl="1" eaLnBrk="1" hangingPunct="1">
              <a:defRPr/>
            </a:pPr>
            <a:r>
              <a:rPr lang="ar-SA" dirty="0" smtClean="0">
                <a:cs typeface="B Lotus" pitchFamily="2" charset="-78"/>
              </a:rPr>
              <a:t>مقدار مرجع، مقداري است كه به عنوان مقدار توافق شده شاخصه مورد اندازه‌گيري شناخته مي‌شود. مقدار مرجع ممكن است با ميانگين‌گيري از اندازه‌گيري‌هاي متمادي با استاندارد سطح بالاتري (مثلاً يك آزمايشگاه اندازه‌گيري دقيق) بدست آيد.</a:t>
            </a:r>
            <a:endParaRPr lang="en-US" dirty="0" smtClean="0">
              <a:cs typeface="B Lotus" pitchFamily="2" charset="-78"/>
            </a:endParaRPr>
          </a:p>
        </p:txBody>
      </p:sp>
      <p:sp>
        <p:nvSpPr>
          <p:cNvPr id="5" name="Rectangle 4"/>
          <p:cNvSpPr/>
          <p:nvPr/>
        </p:nvSpPr>
        <p:spPr>
          <a:xfrm>
            <a:off x="3526659" y="319669"/>
            <a:ext cx="2614833" cy="707886"/>
          </a:xfrm>
          <a:prstGeom prst="rect">
            <a:avLst/>
          </a:prstGeom>
          <a:noFill/>
        </p:spPr>
        <p:txBody>
          <a:bodyPr>
            <a:spAutoFit/>
          </a:bodyPr>
          <a:lstStyle/>
          <a:p>
            <a:pPr algn="ctr" rtl="1">
              <a:defRPr/>
            </a:pPr>
            <a:r>
              <a:rPr lang="fa-IR" sz="4000" dirty="0">
                <a:ln w="900" cmpd="sng">
                  <a:solidFill>
                    <a:sysClr val="windowText" lastClr="000000">
                      <a:alpha val="55000"/>
                    </a:sysClr>
                  </a:solidFill>
                  <a:prstDash val="solid"/>
                </a:ln>
                <a:solidFill>
                  <a:srgbClr val="FF5050"/>
                </a:solidFill>
                <a:effectLst>
                  <a:innerShdw blurRad="101600" dist="76200" dir="5400000">
                    <a:schemeClr val="accent1">
                      <a:satMod val="190000"/>
                      <a:tint val="100000"/>
                      <a:alpha val="74000"/>
                    </a:schemeClr>
                  </a:innerShdw>
                </a:effectLst>
                <a:cs typeface="Titr" pitchFamily="2" charset="-78"/>
              </a:rPr>
              <a:t>گـرايـش</a:t>
            </a:r>
          </a:p>
        </p:txBody>
      </p:sp>
    </p:spTree>
  </p:cSld>
  <p:clrMapOvr>
    <a:masterClrMapping/>
  </p:clrMapOvr>
  <p:transition spd="slow">
    <p:zoom dir="in"/>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5" name="Content Placeholder 2"/>
          <p:cNvSpPr>
            <a:spLocks noGrp="1"/>
          </p:cNvSpPr>
          <p:nvPr>
            <p:ph idx="1"/>
          </p:nvPr>
        </p:nvSpPr>
        <p:spPr>
          <a:xfrm>
            <a:off x="1475656" y="1988840"/>
            <a:ext cx="7325444" cy="3391198"/>
          </a:xfrm>
        </p:spPr>
        <p:txBody>
          <a:bodyPr>
            <a:normAutofit fontScale="92500" lnSpcReduction="10000"/>
          </a:bodyPr>
          <a:lstStyle/>
          <a:p>
            <a:pPr algn="r" rtl="1">
              <a:lnSpc>
                <a:spcPct val="200000"/>
              </a:lnSpc>
              <a:buFontTx/>
              <a:buBlip>
                <a:blip r:embed="rId2"/>
              </a:buBlip>
              <a:defRPr/>
            </a:pPr>
            <a:r>
              <a:rPr lang="fa-IR" dirty="0" smtClean="0">
                <a:cs typeface="B Lotus" pitchFamily="2" charset="-78"/>
              </a:rPr>
              <a:t>نشان دادن درستي (صحت) نتايج</a:t>
            </a:r>
            <a:endParaRPr lang="en-US" dirty="0" smtClean="0">
              <a:cs typeface="B Lotus" pitchFamily="2" charset="-78"/>
            </a:endParaRPr>
          </a:p>
          <a:p>
            <a:pPr algn="r" rtl="1">
              <a:lnSpc>
                <a:spcPct val="200000"/>
              </a:lnSpc>
              <a:buFontTx/>
              <a:buBlip>
                <a:blip r:embed="rId2"/>
              </a:buBlip>
              <a:defRPr/>
            </a:pPr>
            <a:r>
              <a:rPr lang="fa-IR" dirty="0" smtClean="0">
                <a:cs typeface="B Lotus" pitchFamily="2" charset="-78"/>
              </a:rPr>
              <a:t>بررسي کارايي برنامه‌هاي کنترل کيفيت</a:t>
            </a:r>
            <a:endParaRPr lang="en-US" dirty="0" smtClean="0">
              <a:cs typeface="B Lotus" pitchFamily="2" charset="-78"/>
            </a:endParaRPr>
          </a:p>
          <a:p>
            <a:pPr algn="r" rtl="1">
              <a:lnSpc>
                <a:spcPct val="200000"/>
              </a:lnSpc>
              <a:buFontTx/>
              <a:buBlip>
                <a:blip r:embed="rId2"/>
              </a:buBlip>
              <a:defRPr/>
            </a:pPr>
            <a:r>
              <a:rPr lang="fa-IR" dirty="0" smtClean="0">
                <a:cs typeface="B Lotus" pitchFamily="2" charset="-78"/>
              </a:rPr>
              <a:t>انتخاب روش‌هاي بهينه</a:t>
            </a:r>
            <a:endParaRPr lang="en-US" dirty="0" smtClean="0">
              <a:cs typeface="B Lotus" pitchFamily="2" charset="-78"/>
            </a:endParaRPr>
          </a:p>
          <a:p>
            <a:pPr algn="r" rtl="1">
              <a:lnSpc>
                <a:spcPct val="200000"/>
              </a:lnSpc>
              <a:buFontTx/>
              <a:buBlip>
                <a:blip r:embed="rId2"/>
              </a:buBlip>
              <a:defRPr/>
            </a:pPr>
            <a:r>
              <a:rPr lang="fa-IR" dirty="0" smtClean="0">
                <a:cs typeface="B Lotus" pitchFamily="2" charset="-78"/>
              </a:rPr>
              <a:t>نگهداري و حفظ کيفيت آزمون‌ها</a:t>
            </a:r>
            <a:endParaRPr lang="en-US" dirty="0" smtClean="0">
              <a:cs typeface="B Lotus" pitchFamily="2" charset="-78"/>
            </a:endParaRPr>
          </a:p>
          <a:p>
            <a:pPr algn="r" rtl="1">
              <a:lnSpc>
                <a:spcPct val="200000"/>
              </a:lnSpc>
              <a:buFontTx/>
              <a:buBlip>
                <a:blip r:embed="rId2"/>
              </a:buBlip>
              <a:defRPr/>
            </a:pPr>
            <a:r>
              <a:rPr lang="fa-IR" dirty="0" smtClean="0">
                <a:cs typeface="B Lotus" pitchFamily="2" charset="-78"/>
              </a:rPr>
              <a:t>مقايسه نتايج با ساير سازمان‌ها</a:t>
            </a:r>
          </a:p>
        </p:txBody>
      </p:sp>
    </p:spTree>
  </p:cSld>
  <p:clrMapOvr>
    <a:masterClrMapping/>
  </p:clrMapOvr>
  <p:transition spd="slow">
    <p:zoom/>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Content Placeholder 2"/>
          <p:cNvSpPr>
            <a:spLocks noGrp="1"/>
          </p:cNvSpPr>
          <p:nvPr>
            <p:ph idx="1"/>
          </p:nvPr>
        </p:nvSpPr>
        <p:spPr>
          <a:xfrm>
            <a:off x="107504" y="2060848"/>
            <a:ext cx="8501509" cy="4230415"/>
          </a:xfrm>
        </p:spPr>
        <p:txBody>
          <a:bodyPr/>
          <a:lstStyle/>
          <a:p>
            <a:pPr algn="r" rtl="1">
              <a:lnSpc>
                <a:spcPct val="200000"/>
              </a:lnSpc>
              <a:buFontTx/>
              <a:buBlip>
                <a:blip r:embed="rId2"/>
              </a:buBlip>
              <a:defRPr/>
            </a:pPr>
            <a:r>
              <a:rPr lang="fa-IR" sz="2000" dirty="0" smtClean="0">
                <a:cs typeface="B Lotus" pitchFamily="2" charset="-78"/>
              </a:rPr>
              <a:t>نمونه‌هاي مجهول به همراه فرم‌هاي ثبت نتايج توسط سازمان‌دهنده آزمون کفايت تخصصي </a:t>
            </a:r>
            <a:r>
              <a:rPr lang="en-US" sz="2000" dirty="0" smtClean="0">
                <a:cs typeface="B Lotus" pitchFamily="2" charset="-78"/>
              </a:rPr>
              <a:t>(PT)</a:t>
            </a:r>
            <a:r>
              <a:rPr lang="fa-IR" sz="2000" dirty="0" smtClean="0">
                <a:cs typeface="B Lotus" pitchFamily="2" charset="-78"/>
              </a:rPr>
              <a:t> براي آزمايشگاه‌ها ارسال مي‌شود.</a:t>
            </a:r>
            <a:endParaRPr lang="en-US" sz="2000" dirty="0" smtClean="0">
              <a:cs typeface="B Lotus" pitchFamily="2" charset="-78"/>
            </a:endParaRPr>
          </a:p>
          <a:p>
            <a:pPr algn="r" rtl="1">
              <a:lnSpc>
                <a:spcPct val="200000"/>
              </a:lnSpc>
              <a:buFontTx/>
              <a:buBlip>
                <a:blip r:embed="rId2"/>
              </a:buBlip>
              <a:defRPr/>
            </a:pPr>
            <a:r>
              <a:rPr lang="fa-IR" sz="2000" dirty="0" smtClean="0">
                <a:cs typeface="B Lotus" pitchFamily="2" charset="-78"/>
              </a:rPr>
              <a:t>آزمايشگاه مشارکت‌کننده، آزمون‌هاي مورد نياز را روي نمونه‌ها انجام داده و نتايج را در فرم‌هاي مربوطه، ثبت مي‌نمايد.</a:t>
            </a:r>
            <a:endParaRPr lang="en-US" sz="2000" dirty="0" smtClean="0">
              <a:cs typeface="B Lotus" pitchFamily="2" charset="-78"/>
            </a:endParaRPr>
          </a:p>
          <a:p>
            <a:pPr algn="r" rtl="1">
              <a:lnSpc>
                <a:spcPct val="200000"/>
              </a:lnSpc>
              <a:buFontTx/>
              <a:buBlip>
                <a:blip r:embed="rId2"/>
              </a:buBlip>
              <a:defRPr/>
            </a:pPr>
            <a:r>
              <a:rPr lang="fa-IR" sz="2000" dirty="0" smtClean="0">
                <a:cs typeface="B Lotus" pitchFamily="2" charset="-78"/>
              </a:rPr>
              <a:t>سازمان‌دهنده آزمون کفايت تخصصي، نتايج را تجزيه و تحليل نموده و نزديکي ميان نتايج آنها با مقدار قابل قبول را گزارش مي‌نمايد.</a:t>
            </a:r>
            <a:endParaRPr lang="en-US" sz="2000" dirty="0" smtClean="0">
              <a:cs typeface="B Lotus" pitchFamily="2" charset="-78"/>
            </a:endParaRPr>
          </a:p>
        </p:txBody>
      </p:sp>
      <p:sp>
        <p:nvSpPr>
          <p:cNvPr id="4" name="Rectangle 3"/>
          <p:cNvSpPr/>
          <p:nvPr/>
        </p:nvSpPr>
        <p:spPr>
          <a:xfrm>
            <a:off x="1802140" y="456147"/>
            <a:ext cx="5894562" cy="646331"/>
          </a:xfrm>
          <a:prstGeom prst="rect">
            <a:avLst/>
          </a:prstGeom>
          <a:noFill/>
        </p:spPr>
        <p:txBody>
          <a:bodyPr wrap="none">
            <a:spAutoFit/>
          </a:bodyPr>
          <a:lstStyle/>
          <a:p>
            <a:pPr algn="ctr" rtl="1">
              <a:defRPr/>
            </a:pPr>
            <a:r>
              <a:rPr lang="fa-IR" sz="3600" cap="all" dirty="0">
                <a:ln w="9000" cmpd="sng">
                  <a:solidFill>
                    <a:sysClr val="windowText" lastClr="000000"/>
                  </a:solidFill>
                  <a:prstDash val="solid"/>
                </a:ln>
                <a:solidFill>
                  <a:srgbClr val="FF9900"/>
                </a:solidFill>
                <a:effectLst>
                  <a:reflection blurRad="12700" stA="28000" endPos="45000" dist="1000" dir="5400000" sy="-100000" algn="bl" rotWithShape="0"/>
                </a:effectLst>
                <a:cs typeface="Titr" pitchFamily="2" charset="-78"/>
              </a:rPr>
              <a:t>فرايند آزمون کفايت تخصصي </a:t>
            </a:r>
            <a:r>
              <a:rPr lang="en-US" sz="3600" cap="all" dirty="0">
                <a:ln w="9000" cmpd="sng">
                  <a:solidFill>
                    <a:sysClr val="windowText" lastClr="000000"/>
                  </a:solidFill>
                  <a:prstDash val="solid"/>
                </a:ln>
                <a:solidFill>
                  <a:srgbClr val="FF9900"/>
                </a:solidFill>
                <a:effectLst>
                  <a:reflection blurRad="12700" stA="28000" endPos="45000" dist="1000" dir="5400000" sy="-100000" algn="bl" rotWithShape="0"/>
                </a:effectLst>
                <a:cs typeface="Titr" pitchFamily="2" charset="-78"/>
              </a:rPr>
              <a:t>(PT)</a:t>
            </a:r>
            <a:endParaRPr lang="fa-IR" sz="3600" cap="all" dirty="0">
              <a:ln w="9000" cmpd="sng">
                <a:solidFill>
                  <a:sysClr val="windowText" lastClr="000000"/>
                </a:solidFill>
                <a:prstDash val="solid"/>
              </a:ln>
              <a:solidFill>
                <a:srgbClr val="FF9900"/>
              </a:solidFill>
              <a:effectLst>
                <a:reflection blurRad="12700" stA="28000" endPos="45000" dist="1000" dir="5400000" sy="-100000" algn="bl" rotWithShape="0"/>
              </a:effectLst>
              <a:cs typeface="Titr" pitchFamily="2" charset="-78"/>
            </a:endParaRPr>
          </a:p>
        </p:txBody>
      </p:sp>
    </p:spTree>
  </p:cSld>
  <p:clrMapOvr>
    <a:masterClrMapping/>
  </p:clrMapOvr>
  <p:transition spd="slow">
    <p:circl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3" name="Content Placeholder 2"/>
          <p:cNvSpPr>
            <a:spLocks noGrp="1"/>
          </p:cNvSpPr>
          <p:nvPr>
            <p:ph idx="1"/>
          </p:nvPr>
        </p:nvSpPr>
        <p:spPr>
          <a:xfrm>
            <a:off x="1187624" y="2420887"/>
            <a:ext cx="7615064" cy="3489375"/>
          </a:xfrm>
        </p:spPr>
        <p:txBody>
          <a:bodyPr>
            <a:normAutofit/>
          </a:bodyPr>
          <a:lstStyle/>
          <a:p>
            <a:pPr indent="-1588" algn="r" rtl="1">
              <a:lnSpc>
                <a:spcPct val="200000"/>
              </a:lnSpc>
              <a:buFontTx/>
              <a:buNone/>
              <a:defRPr/>
            </a:pPr>
            <a:r>
              <a:rPr lang="fa-IR" dirty="0" smtClean="0">
                <a:cs typeface="B Lotus" pitchFamily="2" charset="-78"/>
              </a:rPr>
              <a:t>اگرچه مشارکت در برنامه‌هاي آزمون کفايت تخصصي، براي آزمايشگاه‌ها، ابزاري جهت برآورده کردن الزامات مراجع اعتباردهي </a:t>
            </a:r>
            <a:r>
              <a:rPr lang="en-US" dirty="0" smtClean="0">
                <a:cs typeface="B Lotus" pitchFamily="2" charset="-78"/>
              </a:rPr>
              <a:t>(Accreditation Body)</a:t>
            </a:r>
            <a:r>
              <a:rPr lang="fa-IR" dirty="0" smtClean="0">
                <a:cs typeface="B Lotus" pitchFamily="2" charset="-78"/>
              </a:rPr>
              <a:t> است، ساير مزاياي مشارکت در يک برنامه </a:t>
            </a:r>
            <a:r>
              <a:rPr lang="en-US" dirty="0" smtClean="0">
                <a:cs typeface="B Lotus" pitchFamily="2" charset="-78"/>
              </a:rPr>
              <a:t>PT</a:t>
            </a:r>
            <a:r>
              <a:rPr lang="fa-IR" dirty="0" smtClean="0">
                <a:cs typeface="B Lotus" pitchFamily="2" charset="-78"/>
              </a:rPr>
              <a:t> با طراحي و سازماندهي مناسب، شامل موارد زير مي‌باشد:</a:t>
            </a:r>
            <a:endParaRPr lang="en-US" dirty="0" smtClean="0">
              <a:cs typeface="B Lotus" pitchFamily="2" charset="-78"/>
            </a:endParaRPr>
          </a:p>
        </p:txBody>
      </p:sp>
      <p:sp>
        <p:nvSpPr>
          <p:cNvPr id="4" name="Rectangle 3"/>
          <p:cNvSpPr/>
          <p:nvPr/>
        </p:nvSpPr>
        <p:spPr>
          <a:xfrm>
            <a:off x="1526708" y="469794"/>
            <a:ext cx="5817619" cy="615553"/>
          </a:xfrm>
          <a:prstGeom prst="rect">
            <a:avLst/>
          </a:prstGeom>
          <a:noFill/>
        </p:spPr>
        <p:txBody>
          <a:bodyPr wrap="none">
            <a:spAutoFit/>
          </a:bodyPr>
          <a:lstStyle/>
          <a:p>
            <a:pPr algn="ctr" rtl="1">
              <a:defRPr/>
            </a:pPr>
            <a:r>
              <a:rPr lang="fa-IR" sz="3400" b="0" dirty="0">
                <a:ln w="10541" cmpd="sng">
                  <a:solidFill>
                    <a:sysClr val="windowText" lastClr="000000"/>
                  </a:solidFill>
                  <a:prstDash val="solid"/>
                </a:ln>
                <a:solidFill>
                  <a:srgbClr val="FF0000"/>
                </a:solidFill>
                <a:cs typeface="Titr" pitchFamily="2" charset="-78"/>
              </a:rPr>
              <a:t>مزايـای آزمـون کفـايت تخصـصي</a:t>
            </a:r>
          </a:p>
        </p:txBody>
      </p:sp>
      <p:pic>
        <p:nvPicPr>
          <p:cNvPr id="281604" name="Picture 4" descr="C:\Users\SONY\Pictures\Various\target-orange.jpg"/>
          <p:cNvPicPr>
            <a:picLocks noChangeAspect="1" noChangeArrowheads="1"/>
          </p:cNvPicPr>
          <p:nvPr/>
        </p:nvPicPr>
        <p:blipFill>
          <a:blip r:embed="rId2"/>
          <a:srcRect/>
          <a:stretch>
            <a:fillRect/>
          </a:stretch>
        </p:blipFill>
        <p:spPr bwMode="auto">
          <a:xfrm>
            <a:off x="7545388" y="249238"/>
            <a:ext cx="1379537" cy="1379537"/>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204864"/>
            <a:ext cx="8650163" cy="5581854"/>
          </a:xfrm>
        </p:spPr>
        <p:txBody>
          <a:bodyPr>
            <a:normAutofit/>
          </a:bodyPr>
          <a:lstStyle/>
          <a:p>
            <a:pPr algn="r" rtl="1">
              <a:spcAft>
                <a:spcPts val="1800"/>
              </a:spcAft>
              <a:buFontTx/>
              <a:buBlip>
                <a:blip r:embed="rId2"/>
              </a:buBlip>
              <a:defRPr/>
            </a:pPr>
            <a:r>
              <a:rPr lang="fa-IR" dirty="0" smtClean="0">
                <a:cs typeface="B Lotus" pitchFamily="2" charset="-78"/>
              </a:rPr>
              <a:t>هدف اصلي آزمون‌هاي </a:t>
            </a:r>
            <a:r>
              <a:rPr lang="en-US" dirty="0" smtClean="0">
                <a:cs typeface="B Lotus" pitchFamily="2" charset="-78"/>
              </a:rPr>
              <a:t>PT</a:t>
            </a:r>
            <a:r>
              <a:rPr lang="fa-IR" dirty="0" smtClean="0">
                <a:cs typeface="B Lotus" pitchFamily="2" charset="-78"/>
              </a:rPr>
              <a:t>، ارزيابي عملکرد آزمايشگاه‌ در انجام آزمون‌ها و کاليبراسيون‌ها مي‌باشد. بسياري از آزمايشگاه‌ها امکان مقايسه داده‌ها و نتايج خود را با ساير آزمايشگاه‌ها ندارند. در اين شرايط، احتمال اينکه نتايج توليد شده توسط آزمايشگاه داراي خطا، گرايش و يا اختلاف معنادار در مقايسه با ساير آزمايشگا‌ه‌هاي مشابه باشد، وجود دارد. مشارکت در آزمون‌هاي </a:t>
            </a:r>
            <a:r>
              <a:rPr lang="en-US" dirty="0" smtClean="0">
                <a:cs typeface="B Lotus" pitchFamily="2" charset="-78"/>
              </a:rPr>
              <a:t>PT</a:t>
            </a:r>
            <a:r>
              <a:rPr lang="fa-IR" dirty="0" smtClean="0">
                <a:cs typeface="B Lotus" pitchFamily="2" charset="-78"/>
              </a:rPr>
              <a:t> امکان مقايسه عملکرد آزمايشگاه را با يک ماده مرجع و با ساير آزمايشگاه‌ها فراهم مي‌کند.</a:t>
            </a:r>
            <a:endParaRPr lang="en-US" dirty="0" smtClean="0">
              <a:cs typeface="B Lotus" pitchFamily="2" charset="-78"/>
            </a:endParaRPr>
          </a:p>
          <a:p>
            <a:pPr algn="r" rtl="1">
              <a:spcAft>
                <a:spcPts val="1800"/>
              </a:spcAft>
              <a:buFontTx/>
              <a:buBlip>
                <a:blip r:embed="rId2"/>
              </a:buBlip>
              <a:defRPr/>
            </a:pPr>
            <a:r>
              <a:rPr lang="fa-IR" dirty="0" smtClean="0">
                <a:cs typeface="B Lotus" pitchFamily="2" charset="-78"/>
              </a:rPr>
              <a:t>اگر آزمايشگاه به طور مداوم در برنامه‌هاي آزمون کفايت تخصصي مشارکت داشته باشد، امکان پايش و مقايسه مداوم داده‌هاي توليد شده در آزمايشگاه براي مديريت آزمايشگاه فراهم مي‌شود.</a:t>
            </a:r>
            <a:endParaRPr lang="en-US" dirty="0" smtClean="0">
              <a:cs typeface="B Lotus" pitchFamily="2" charset="-78"/>
            </a:endParaRPr>
          </a:p>
        </p:txBody>
      </p:sp>
      <p:sp>
        <p:nvSpPr>
          <p:cNvPr id="4" name="Rectangle 3"/>
          <p:cNvSpPr/>
          <p:nvPr/>
        </p:nvSpPr>
        <p:spPr>
          <a:xfrm>
            <a:off x="2390017" y="319670"/>
            <a:ext cx="5182830" cy="630942"/>
          </a:xfrm>
          <a:prstGeom prst="rect">
            <a:avLst/>
          </a:prstGeom>
          <a:noFill/>
        </p:spPr>
        <p:txBody>
          <a:bodyPr wrap="none">
            <a:spAutoFit/>
          </a:bodyPr>
          <a:lstStyle/>
          <a:p>
            <a:pPr algn="ctr">
              <a:defRPr/>
            </a:pPr>
            <a:r>
              <a:rPr lang="fa-IR" sz="3500" spc="50" dirty="0">
                <a:ln w="12700" cmpd="sng">
                  <a:solidFill>
                    <a:sysClr val="windowText" lastClr="000000"/>
                  </a:solidFill>
                  <a:prstDash val="solid"/>
                </a:ln>
                <a:solidFill>
                  <a:srgbClr val="D60093"/>
                </a:solidFill>
                <a:effectLst>
                  <a:glow rad="53100">
                    <a:schemeClr val="accent6">
                      <a:satMod val="180000"/>
                      <a:alpha val="30000"/>
                    </a:schemeClr>
                  </a:glow>
                </a:effectLst>
                <a:cs typeface="Titr" pitchFamily="2" charset="-78"/>
              </a:rPr>
              <a:t>تاييد عملکرد مناسب آزمايشگاه</a:t>
            </a:r>
          </a:p>
        </p:txBody>
      </p:sp>
    </p:spTree>
  </p:cSld>
  <p:clrMapOvr>
    <a:masterClrMapping/>
  </p:clrMapOvr>
  <p:transition spd="slow">
    <p:circl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204864"/>
            <a:ext cx="8038728" cy="3718099"/>
          </a:xfrm>
        </p:spPr>
        <p:txBody>
          <a:bodyPr>
            <a:normAutofit/>
          </a:bodyPr>
          <a:lstStyle/>
          <a:p>
            <a:pPr algn="r" rtl="1">
              <a:buFontTx/>
              <a:buBlip>
                <a:blip r:embed="rId2"/>
              </a:buBlip>
              <a:defRPr/>
            </a:pPr>
            <a:r>
              <a:rPr lang="fa-IR" dirty="0" smtClean="0">
                <a:cs typeface="B Lotus" pitchFamily="2" charset="-78"/>
              </a:rPr>
              <a:t>اگر نتايج آزمايشگاه در برنامه‌هاي آزمون کفايت تخصصي رضايت‌بخش نباشد، آزمايشگاه اقدام به شناسايي دلايل بالقوه خطا و انجام اصلاحات لازم جهت رفع آن‌ها مي‌‌نمايد. </a:t>
            </a:r>
          </a:p>
          <a:p>
            <a:pPr algn="r" rtl="1">
              <a:buFontTx/>
              <a:buBlip>
                <a:blip r:embed="rId2"/>
              </a:buBlip>
              <a:defRPr/>
            </a:pPr>
            <a:r>
              <a:rPr lang="fa-IR" dirty="0" smtClean="0">
                <a:cs typeface="B Lotus" pitchFamily="2" charset="-78"/>
              </a:rPr>
              <a:t>در صورت عدم مشارکت در برنامه‌هاي آزمون کفايت تخصصي، اين خطاها بدون اينکه شناسايي شوند و اقدامات اصلاحي مناسب در ارتباط با آن‌‌ها صورت پذيرد در آزمايشگاه باقي مي‌مانند. </a:t>
            </a:r>
          </a:p>
          <a:p>
            <a:pPr algn="r" rtl="1">
              <a:buFontTx/>
              <a:buBlip>
                <a:blip r:embed="rId2"/>
              </a:buBlip>
              <a:defRPr/>
            </a:pPr>
            <a:r>
              <a:rPr lang="fa-IR" dirty="0" smtClean="0">
                <a:cs typeface="B Lotus" pitchFamily="2" charset="-78"/>
              </a:rPr>
              <a:t>وجود خطاهاي شناسايي نشده در آزمايشگاه باعث توليد نتايج ضعيف توسط آزمايشگاه، ايجاد نارضايتي مديران، مشتريان و ساير دينفعان آزمايشگاه و از دست دادن اعتبار آزمايشگاه مي‌گردد.</a:t>
            </a:r>
            <a:endParaRPr lang="en-US" dirty="0" smtClean="0">
              <a:cs typeface="B Lotus" pitchFamily="2" charset="-78"/>
            </a:endParaRPr>
          </a:p>
        </p:txBody>
      </p:sp>
      <p:sp>
        <p:nvSpPr>
          <p:cNvPr id="4" name="Rectangle 3"/>
          <p:cNvSpPr/>
          <p:nvPr/>
        </p:nvSpPr>
        <p:spPr>
          <a:xfrm>
            <a:off x="899592" y="476672"/>
            <a:ext cx="6707285" cy="553998"/>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fa-IR" sz="3000" spc="150" dirty="0">
                <a:ln w="11430"/>
                <a:solidFill>
                  <a:srgbClr val="33CC33"/>
                </a:solidFill>
                <a:effectLst>
                  <a:outerShdw blurRad="25400" algn="tl" rotWithShape="0">
                    <a:srgbClr val="000000">
                      <a:alpha val="43000"/>
                    </a:srgbClr>
                  </a:outerShdw>
                </a:effectLst>
                <a:cs typeface="Titr" pitchFamily="2" charset="-78"/>
              </a:rPr>
              <a:t>شناسايي مشکلات آزمون‌ها و اندازه‌گيري‌ها</a:t>
            </a:r>
          </a:p>
        </p:txBody>
      </p:sp>
      <p:pic>
        <p:nvPicPr>
          <p:cNvPr id="283652" name="Picture 4" descr="C:\Users\SONY\Pictures\Various\OneSearchGlass.jpg"/>
          <p:cNvPicPr>
            <a:picLocks noChangeAspect="1" noChangeArrowheads="1"/>
          </p:cNvPicPr>
          <p:nvPr/>
        </p:nvPicPr>
        <p:blipFill>
          <a:blip r:embed="rId3"/>
          <a:srcRect/>
          <a:stretch>
            <a:fillRect/>
          </a:stretch>
        </p:blipFill>
        <p:spPr bwMode="auto">
          <a:xfrm>
            <a:off x="7854950" y="166688"/>
            <a:ext cx="1262063" cy="1263650"/>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Content Placeholder 2"/>
          <p:cNvSpPr>
            <a:spLocks noGrp="1"/>
          </p:cNvSpPr>
          <p:nvPr>
            <p:ph idx="1"/>
          </p:nvPr>
        </p:nvSpPr>
        <p:spPr>
          <a:xfrm>
            <a:off x="1475656" y="2276872"/>
            <a:ext cx="7242894" cy="3673078"/>
          </a:xfrm>
        </p:spPr>
        <p:txBody>
          <a:bodyPr>
            <a:normAutofit/>
          </a:bodyPr>
          <a:lstStyle/>
          <a:p>
            <a:pPr indent="-1588" algn="r" rtl="1">
              <a:lnSpc>
                <a:spcPct val="200000"/>
              </a:lnSpc>
              <a:buFontTx/>
              <a:buNone/>
              <a:defRPr/>
            </a:pPr>
            <a:r>
              <a:rPr lang="fa-IR" dirty="0" smtClean="0">
                <a:cs typeface="B Lotus" pitchFamily="2" charset="-78"/>
              </a:rPr>
              <a:t>مشارکت در آزمون‌هاي کفايت تخصصي مي‌تواند براي تاييد عملکرد روش‌هاي جديد، تغيير يافته و يا طراحي شده توسط آزمايشگاه مورد استفاده قرار گيرد. مشارکت در آزمون‌هاي کفايت تخصصي امکان مقايسه نتايج توليد شده در آزمايشگاه را با نتايج توليد شده در آزمايشگاه‌هاي ديگر و با روش‌هاي متفاوت فراهم مي‌آورد.</a:t>
            </a:r>
          </a:p>
        </p:txBody>
      </p:sp>
      <p:sp>
        <p:nvSpPr>
          <p:cNvPr id="4" name="Rectangle 3"/>
          <p:cNvSpPr/>
          <p:nvPr/>
        </p:nvSpPr>
        <p:spPr>
          <a:xfrm>
            <a:off x="3063570" y="387908"/>
            <a:ext cx="3207930" cy="646331"/>
          </a:xfrm>
          <a:prstGeom prst="rect">
            <a:avLst/>
          </a:prstGeom>
          <a:noFill/>
        </p:spPr>
        <p:txBody>
          <a:bodyPr wrap="none">
            <a:spAutoFit/>
          </a:bodyPr>
          <a:lstStyle/>
          <a:p>
            <a:pPr algn="ctr">
              <a:defRPr/>
            </a:pPr>
            <a:r>
              <a:rPr lang="fa-IR" sz="3600" spc="50" dirty="0">
                <a:ln w="12700" cmpd="sng">
                  <a:solidFill>
                    <a:sysClr val="windowText" lastClr="000000"/>
                  </a:solidFill>
                  <a:prstDash val="solid"/>
                </a:ln>
                <a:solidFill>
                  <a:srgbClr val="E64880"/>
                </a:solidFill>
                <a:effectLst>
                  <a:glow rad="53100">
                    <a:schemeClr val="accent6">
                      <a:satMod val="180000"/>
                      <a:alpha val="30000"/>
                    </a:schemeClr>
                  </a:glow>
                </a:effectLst>
                <a:cs typeface="Titr" pitchFamily="2" charset="-78"/>
              </a:rPr>
              <a:t>مقـايسه روش‌هـا</a:t>
            </a:r>
          </a:p>
        </p:txBody>
      </p:sp>
    </p:spTree>
  </p:cSld>
  <p:clrMapOvr>
    <a:masterClrMapping/>
  </p:clrMapOvr>
  <p:transition spd="slow">
    <p:wipe dir="u"/>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9" name="Content Placeholder 2"/>
          <p:cNvSpPr>
            <a:spLocks noGrp="1"/>
          </p:cNvSpPr>
          <p:nvPr>
            <p:ph idx="1"/>
          </p:nvPr>
        </p:nvSpPr>
        <p:spPr>
          <a:xfrm>
            <a:off x="1541463" y="1601788"/>
            <a:ext cx="7162800" cy="4038600"/>
          </a:xfrm>
        </p:spPr>
        <p:txBody>
          <a:bodyPr>
            <a:normAutofit/>
          </a:bodyPr>
          <a:lstStyle/>
          <a:p>
            <a:pPr marL="0" indent="0">
              <a:lnSpc>
                <a:spcPct val="200000"/>
              </a:lnSpc>
              <a:buFontTx/>
              <a:buNone/>
              <a:defRPr/>
            </a:pPr>
            <a:r>
              <a:rPr lang="fa-IR" dirty="0" smtClean="0">
                <a:cs typeface="B Lotus" pitchFamily="2" charset="-78"/>
              </a:rPr>
              <a:t>برخي از برنامه‌هاي آزمون کفايت تخصصي، اطلاعاتي در خصوص متدولوژي، تفسير داد‌ه‌‌ها و عدم‌قطعيت آزمون ارايه مي‌دهند. اين اطلاعات مي‌تواند به عنوان ابزار آموزشي براي کارکنان شرکت‌کننده در آزمون‌هاي کفايت تخصصي مورد استفاده قرار گيرد.</a:t>
            </a:r>
            <a:endParaRPr lang="en-US" dirty="0" smtClean="0">
              <a:cs typeface="B Lotus" pitchFamily="2" charset="-78"/>
            </a:endParaRPr>
          </a:p>
        </p:txBody>
      </p:sp>
      <p:sp>
        <p:nvSpPr>
          <p:cNvPr id="4" name="Rectangle 3"/>
          <p:cNvSpPr/>
          <p:nvPr/>
        </p:nvSpPr>
        <p:spPr>
          <a:xfrm>
            <a:off x="2913622" y="387908"/>
            <a:ext cx="3425939" cy="707886"/>
          </a:xfrm>
          <a:prstGeom prst="rect">
            <a:avLst/>
          </a:prstGeom>
          <a:noFill/>
        </p:spPr>
        <p:txBody>
          <a:bodyPr wrap="none">
            <a:spAutoFit/>
          </a:bodyPr>
          <a:lstStyle/>
          <a:p>
            <a:pPr algn="ctr">
              <a:defRPr/>
            </a:pPr>
            <a:r>
              <a:rPr lang="fa-IR" sz="4000" dirty="0">
                <a:ln w="10541" cmpd="sng">
                  <a:solidFill>
                    <a:sysClr val="windowText" lastClr="000000"/>
                  </a:solidFill>
                  <a:prstDash val="solid"/>
                </a:ln>
                <a:solidFill>
                  <a:srgbClr val="99CC00"/>
                </a:solidFill>
                <a:cs typeface="Titr" pitchFamily="2" charset="-78"/>
              </a:rPr>
              <a:t>آمـوزش پـرسنل</a:t>
            </a:r>
          </a:p>
        </p:txBody>
      </p:sp>
    </p:spTree>
  </p:cSld>
  <p:clrMapOvr>
    <a:masterClrMapping/>
  </p:clrMapOvr>
  <p:transition spd="slow">
    <p:pull dir="rd"/>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Content Placeholder 2"/>
          <p:cNvSpPr>
            <a:spLocks noGrp="1"/>
          </p:cNvSpPr>
          <p:nvPr>
            <p:ph idx="1"/>
          </p:nvPr>
        </p:nvSpPr>
        <p:spPr>
          <a:xfrm>
            <a:off x="539552" y="2420888"/>
            <a:ext cx="8042473" cy="5008639"/>
          </a:xfrm>
        </p:spPr>
        <p:txBody>
          <a:bodyPr>
            <a:normAutofit/>
          </a:bodyPr>
          <a:lstStyle/>
          <a:p>
            <a:pPr indent="-1588" algn="r" rtl="1">
              <a:lnSpc>
                <a:spcPct val="200000"/>
              </a:lnSpc>
              <a:buFontTx/>
              <a:buNone/>
              <a:defRPr/>
            </a:pPr>
            <a:r>
              <a:rPr lang="fa-IR" dirty="0" smtClean="0">
                <a:cs typeface="B Lotus" pitchFamily="2" charset="-78"/>
              </a:rPr>
              <a:t>اگر نتايج مشارکت در آزمون‌هاي </a:t>
            </a:r>
            <a:r>
              <a:rPr lang="en-US" dirty="0" smtClean="0">
                <a:cs typeface="B Lotus" pitchFamily="2" charset="-78"/>
              </a:rPr>
              <a:t>PT</a:t>
            </a:r>
            <a:r>
              <a:rPr lang="fa-IR" dirty="0" smtClean="0">
                <a:cs typeface="B Lotus" pitchFamily="2" charset="-78"/>
              </a:rPr>
              <a:t> رضايت‌بخش نباشد، فرصت شناسايي نواحي بهبود براي ارتقاي عملکرد آزمايشگاه‌ فراهم مي‌شود. مواردي از قبيل آموزش کارکنان، استفاده از روش‌هاي جديد، کاليبراسيون يا اصلاح تجهيزات، مي‌توانند از خروجي‌هاي برنامه‌هاي </a:t>
            </a:r>
            <a:r>
              <a:rPr lang="en-US" dirty="0" smtClean="0">
                <a:cs typeface="B Lotus" pitchFamily="2" charset="-78"/>
              </a:rPr>
              <a:t>PT</a:t>
            </a:r>
            <a:r>
              <a:rPr lang="fa-IR" dirty="0" smtClean="0">
                <a:cs typeface="B Lotus" pitchFamily="2" charset="-78"/>
              </a:rPr>
              <a:t> باشند.</a:t>
            </a:r>
            <a:endParaRPr lang="en-US" dirty="0" smtClean="0">
              <a:cs typeface="B Lotus" pitchFamily="2" charset="-78"/>
            </a:endParaRPr>
          </a:p>
        </p:txBody>
      </p:sp>
      <p:sp>
        <p:nvSpPr>
          <p:cNvPr id="4" name="Rectangle 3"/>
          <p:cNvSpPr/>
          <p:nvPr/>
        </p:nvSpPr>
        <p:spPr>
          <a:xfrm>
            <a:off x="3227009" y="333316"/>
            <a:ext cx="2799164" cy="630942"/>
          </a:xfrm>
          <a:prstGeom prst="rect">
            <a:avLst/>
          </a:prstGeom>
          <a:noFill/>
        </p:spPr>
        <p:txBody>
          <a:bodyPr wrap="none">
            <a:spAutoFit/>
          </a:bodyPr>
          <a:lstStyle/>
          <a:p>
            <a:pPr algn="ctr">
              <a:defRPr/>
            </a:pPr>
            <a:r>
              <a:rPr lang="fa-IR" sz="3500" dirty="0">
                <a:ln w="31550" cmpd="sng">
                  <a:solidFill>
                    <a:sysClr val="windowText" lastClr="000000"/>
                  </a:solidFill>
                  <a:prstDash val="solid"/>
                </a:ln>
                <a:solidFill>
                  <a:srgbClr val="00CC00"/>
                </a:solidFill>
                <a:effectLst>
                  <a:outerShdw blurRad="50800" dist="40000" dir="5400000" algn="tl" rotWithShape="0">
                    <a:srgbClr val="000000">
                      <a:shade val="5000"/>
                      <a:satMod val="120000"/>
                      <a:alpha val="33000"/>
                    </a:srgbClr>
                  </a:outerShdw>
                </a:effectLst>
                <a:cs typeface="Titr" pitchFamily="2" charset="-78"/>
              </a:rPr>
              <a:t>بهبـود عملکـرد</a:t>
            </a:r>
          </a:p>
        </p:txBody>
      </p:sp>
      <p:pic>
        <p:nvPicPr>
          <p:cNvPr id="291844" name="Picture 4" descr="C:\Users\SONY\Pictures\Various\solo-puzzle-rounded-red-new-0402.gif"/>
          <p:cNvPicPr>
            <a:picLocks noChangeAspect="1" noChangeArrowheads="1"/>
          </p:cNvPicPr>
          <p:nvPr/>
        </p:nvPicPr>
        <p:blipFill>
          <a:blip r:embed="rId2"/>
          <a:srcRect/>
          <a:stretch>
            <a:fillRect/>
          </a:stretch>
        </p:blipFill>
        <p:spPr bwMode="auto">
          <a:xfrm>
            <a:off x="7232650" y="352425"/>
            <a:ext cx="1528763" cy="12430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heel spokes="3"/>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7" name="Content Placeholder 2"/>
          <p:cNvSpPr>
            <a:spLocks noGrp="1"/>
          </p:cNvSpPr>
          <p:nvPr>
            <p:ph idx="1"/>
          </p:nvPr>
        </p:nvSpPr>
        <p:spPr>
          <a:xfrm>
            <a:off x="323528" y="2564903"/>
            <a:ext cx="8506147" cy="3548559"/>
          </a:xfrm>
        </p:spPr>
        <p:txBody>
          <a:bodyPr>
            <a:normAutofit/>
          </a:bodyPr>
          <a:lstStyle/>
          <a:p>
            <a:pPr indent="-1588" algn="r" rtl="1">
              <a:lnSpc>
                <a:spcPct val="200000"/>
              </a:lnSpc>
              <a:buFontTx/>
              <a:buNone/>
              <a:defRPr/>
            </a:pPr>
            <a:r>
              <a:rPr lang="fa-IR" dirty="0" smtClean="0">
                <a:cs typeface="B Lotus" pitchFamily="2" charset="-78"/>
              </a:rPr>
              <a:t>عملکرد موفقيت‌آميز در آزمون‌هاي کفايت تخصصي باعث افزايش اعتماد در کارکنان آزمايشگاه و مديران مي‌شود. همچنين آگاهي مشتريان و ساير دينفعان از پايش منظم نتايج آزمايشگاه از طريق مشارکت در برنامه‌هاي </a:t>
            </a:r>
            <a:r>
              <a:rPr lang="en-US" dirty="0" smtClean="0">
                <a:cs typeface="B Lotus" pitchFamily="2" charset="-78"/>
              </a:rPr>
              <a:t>PT</a:t>
            </a:r>
            <a:r>
              <a:rPr lang="fa-IR" dirty="0" smtClean="0">
                <a:cs typeface="B Lotus" pitchFamily="2" charset="-78"/>
              </a:rPr>
              <a:t>، باعث افزايش اعتماد آن‌ها به آزمايشگاه مي‌شود.</a:t>
            </a:r>
            <a:endParaRPr lang="en-US" dirty="0" smtClean="0">
              <a:cs typeface="B Lotus" pitchFamily="2" charset="-78"/>
            </a:endParaRPr>
          </a:p>
          <a:p>
            <a:pPr algn="r" rtl="1">
              <a:lnSpc>
                <a:spcPct val="200000"/>
              </a:lnSpc>
              <a:defRPr/>
            </a:pPr>
            <a:endParaRPr lang="fa-IR" dirty="0" smtClean="0">
              <a:cs typeface="B Lotus" pitchFamily="2" charset="-78"/>
            </a:endParaRPr>
          </a:p>
          <a:p>
            <a:pPr algn="r" rtl="1">
              <a:lnSpc>
                <a:spcPct val="200000"/>
              </a:lnSpc>
              <a:defRPr/>
            </a:pPr>
            <a:endParaRPr lang="fa-IR" dirty="0" smtClean="0">
              <a:cs typeface="B Lotus" pitchFamily="2" charset="-78"/>
            </a:endParaRPr>
          </a:p>
        </p:txBody>
      </p:sp>
      <p:sp>
        <p:nvSpPr>
          <p:cNvPr id="4" name="Rectangle 3"/>
          <p:cNvSpPr/>
          <p:nvPr/>
        </p:nvSpPr>
        <p:spPr>
          <a:xfrm>
            <a:off x="1298583" y="510738"/>
            <a:ext cx="6859570" cy="507831"/>
          </a:xfrm>
          <a:prstGeom prst="rect">
            <a:avLst/>
          </a:prstGeom>
          <a:noFill/>
        </p:spPr>
        <p:txBody>
          <a:bodyPr wrap="none">
            <a:spAutoFit/>
          </a:bodyPr>
          <a:lstStyle/>
          <a:p>
            <a:pPr algn="ctr" rtl="1">
              <a:defRPr/>
            </a:pPr>
            <a:r>
              <a:rPr lang="fa-IR" sz="2700" b="0" dirty="0">
                <a:ln w="1905">
                  <a:solidFill>
                    <a:sysClr val="windowText" lastClr="000000"/>
                  </a:solidFill>
                </a:ln>
                <a:solidFill>
                  <a:srgbClr val="FFCC00"/>
                </a:solidFill>
                <a:effectLst>
                  <a:innerShdw blurRad="69850" dist="43180" dir="5400000">
                    <a:srgbClr val="000000">
                      <a:alpha val="65000"/>
                    </a:srgbClr>
                  </a:innerShdw>
                </a:effectLst>
                <a:cs typeface="Titr" pitchFamily="2" charset="-78"/>
              </a:rPr>
              <a:t>ايجاد اعتماد در کارکنان، مديريت و مشتريان آزمايشگاه</a:t>
            </a:r>
          </a:p>
        </p:txBody>
      </p:sp>
    </p:spTree>
  </p:cSld>
  <p:clrMapOvr>
    <a:masterClrMapping/>
  </p:clrMapOvr>
  <p:transition spd="slow">
    <p:diamond/>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Content Placeholder 2"/>
          <p:cNvSpPr>
            <a:spLocks noGrp="1"/>
          </p:cNvSpPr>
          <p:nvPr>
            <p:ph idx="1"/>
          </p:nvPr>
        </p:nvSpPr>
        <p:spPr>
          <a:xfrm>
            <a:off x="1282700" y="1574800"/>
            <a:ext cx="7505700" cy="4389438"/>
          </a:xfrm>
        </p:spPr>
        <p:txBody>
          <a:bodyPr>
            <a:normAutofit/>
          </a:bodyPr>
          <a:lstStyle/>
          <a:p>
            <a:pPr marL="53975" indent="0">
              <a:lnSpc>
                <a:spcPct val="200000"/>
              </a:lnSpc>
              <a:buFontTx/>
              <a:buNone/>
              <a:defRPr/>
            </a:pPr>
            <a:r>
              <a:rPr lang="fa-IR" dirty="0" smtClean="0">
                <a:cs typeface="B Lotus" pitchFamily="2" charset="-78"/>
              </a:rPr>
              <a:t>در برنامه‌هايي که نمونه به اندازه کافي موجود باشد، آزمايشگاه مي‌تواند نمونه ارسال شده را بين اپراتورهاي مختلف در آزمايشگاه توزيع کند و در نتيجه امکان مقايسه عملکرد اپراتورها با يک ماده مرجع براي آزمايشگاه فراهم مي‌شود.</a:t>
            </a:r>
            <a:endParaRPr lang="en-US" dirty="0" smtClean="0">
              <a:cs typeface="B Lotus" pitchFamily="2" charset="-78"/>
            </a:endParaRPr>
          </a:p>
          <a:p>
            <a:pPr>
              <a:defRPr/>
            </a:pPr>
            <a:endParaRPr lang="fa-IR" dirty="0" smtClean="0">
              <a:cs typeface="B Lotus" pitchFamily="2" charset="-78"/>
            </a:endParaRPr>
          </a:p>
        </p:txBody>
      </p:sp>
      <p:sp>
        <p:nvSpPr>
          <p:cNvPr id="4" name="Rectangle 3"/>
          <p:cNvSpPr/>
          <p:nvPr/>
        </p:nvSpPr>
        <p:spPr>
          <a:xfrm>
            <a:off x="2714516" y="497091"/>
            <a:ext cx="4397358" cy="584775"/>
          </a:xfrm>
          <a:prstGeom prst="rect">
            <a:avLst/>
          </a:prstGeom>
          <a:noFill/>
        </p:spPr>
        <p:txBody>
          <a:bodyPr wrap="none">
            <a:spAutoFit/>
          </a:bodyPr>
          <a:lstStyle/>
          <a:p>
            <a:pPr algn="ctr" rtl="1">
              <a:defRPr/>
            </a:pPr>
            <a:r>
              <a:rPr lang="fa-IR" sz="3200" dirty="0">
                <a:ln w="1905">
                  <a:solidFill>
                    <a:sysClr val="windowText" lastClr="000000"/>
                  </a:solidFill>
                </a:ln>
                <a:solidFill>
                  <a:srgbClr val="FF33CC"/>
                </a:solidFill>
                <a:effectLst>
                  <a:innerShdw blurRad="69850" dist="43180" dir="5400000">
                    <a:srgbClr val="000000">
                      <a:alpha val="65000"/>
                    </a:srgbClr>
                  </a:innerShdw>
                </a:effectLst>
                <a:cs typeface="Titr" pitchFamily="2" charset="-78"/>
              </a:rPr>
              <a:t>مقايسه توانمندي‌‌هاي کارکنان</a:t>
            </a:r>
          </a:p>
        </p:txBody>
      </p:sp>
      <p:pic>
        <p:nvPicPr>
          <p:cNvPr id="293892" name="Picture 4" descr="C:\Users\SONY\Pictures\Laboratory\training.jpg"/>
          <p:cNvPicPr>
            <a:picLocks noChangeAspect="1" noChangeArrowheads="1"/>
          </p:cNvPicPr>
          <p:nvPr/>
        </p:nvPicPr>
        <p:blipFill>
          <a:blip r:embed="rId2"/>
          <a:srcRect/>
          <a:stretch>
            <a:fillRect/>
          </a:stretch>
        </p:blipFill>
        <p:spPr bwMode="auto">
          <a:xfrm>
            <a:off x="1855788" y="4487863"/>
            <a:ext cx="3027362" cy="15144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7356" y="2143116"/>
            <a:ext cx="5786477" cy="923330"/>
          </a:xfrm>
          <a:prstGeom prst="rect">
            <a:avLst/>
          </a:prstGeom>
          <a:effectLst>
            <a:glow rad="101600">
              <a:schemeClr val="accent4">
                <a:satMod val="175000"/>
                <a:alpha val="40000"/>
              </a:schemeClr>
            </a:glow>
            <a:reflection blurRad="6350" stA="50000" endA="275" endPos="40000" dist="101600" dir="5400000" sy="-100000" algn="bl" rotWithShape="0"/>
          </a:effectLst>
          <a:scene3d>
            <a:camera prst="orthographicFront">
              <a:rot lat="0" lon="0" rev="0"/>
            </a:camera>
            <a:lightRig rig="contrasting" dir="t">
              <a:rot lat="0" lon="0" rev="4500000"/>
            </a:lightRig>
          </a:scene3d>
          <a:sp3d>
            <a:bevelT prst="relaxedInset"/>
          </a:sp3d>
        </p:spPr>
        <p:txBody>
          <a:bodyPr wrap="square">
            <a:spAutoFit/>
            <a:sp3d contourW="6350" prstMaterial="metal">
              <a:bevelT w="127000" h="31750" prst="relaxedInset"/>
              <a:contourClr>
                <a:schemeClr val="accent1">
                  <a:shade val="75000"/>
                </a:schemeClr>
              </a:contourClr>
            </a:sp3d>
          </a:bodyPr>
          <a:lstStyle/>
          <a:p>
            <a:pPr algn="ctr">
              <a:defRPr/>
            </a:pPr>
            <a:r>
              <a:rPr lang="fa-IR" sz="5400" b="1" kern="10" cap="all" dirty="0" smtClean="0">
                <a:ln w="0">
                  <a:solidFill>
                    <a:schemeClr val="accent1">
                      <a:lumMod val="60000"/>
                      <a:lumOff val="4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Lotus" pitchFamily="2" charset="-78"/>
              </a:rPr>
              <a:t>تعاريف علم اندازه‌شناسي</a:t>
            </a:r>
            <a:endParaRPr lang="fa-IR" sz="5400" b="1" kern="10" cap="all" dirty="0">
              <a:ln w="0">
                <a:solidFill>
                  <a:schemeClr val="accent1">
                    <a:lumMod val="60000"/>
                    <a:lumOff val="4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Lotus"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2276872"/>
            <a:ext cx="7420818" cy="3509566"/>
          </a:xfrm>
        </p:spPr>
        <p:txBody>
          <a:bodyPr>
            <a:normAutofit/>
          </a:bodyPr>
          <a:lstStyle/>
          <a:p>
            <a:pPr algn="r" rtl="1">
              <a:lnSpc>
                <a:spcPct val="200000"/>
              </a:lnSpc>
              <a:defRPr/>
            </a:pPr>
            <a:r>
              <a:rPr lang="ar-SA" dirty="0" smtClean="0">
                <a:cs typeface="B Lotus" pitchFamily="2" charset="-78"/>
              </a:rPr>
              <a:t>گرايش غالباً به عنوان تخميني از "درستي </a:t>
            </a:r>
            <a:r>
              <a:rPr lang="en-US" dirty="0" smtClean="0">
                <a:cs typeface="B Lotus" pitchFamily="2" charset="-78"/>
              </a:rPr>
              <a:t>(accuracy)</a:t>
            </a:r>
            <a:r>
              <a:rPr lang="ar-SA" dirty="0" smtClean="0">
                <a:cs typeface="B Lotus" pitchFamily="2" charset="-78"/>
              </a:rPr>
              <a:t>" نيز به كار مي‌رود. از آنجا كه در محاورات روزمره و متون، "درستي" معاني گوناگوني دارد، بكارگيري آن به عنوان جانشيني براي گرايش توصيه نمي‌شود.</a:t>
            </a:r>
            <a:endParaRPr lang="fa-IR" dirty="0" smtClean="0">
              <a:cs typeface="B Lotus" pitchFamily="2" charset="-78"/>
            </a:endParaRPr>
          </a:p>
        </p:txBody>
      </p:sp>
      <p:sp>
        <p:nvSpPr>
          <p:cNvPr id="4" name="Rectangle 3"/>
          <p:cNvSpPr/>
          <p:nvPr/>
        </p:nvSpPr>
        <p:spPr>
          <a:xfrm>
            <a:off x="3526659" y="319669"/>
            <a:ext cx="2614833" cy="707886"/>
          </a:xfrm>
          <a:prstGeom prst="rect">
            <a:avLst/>
          </a:prstGeom>
          <a:noFill/>
        </p:spPr>
        <p:txBody>
          <a:bodyPr>
            <a:spAutoFit/>
          </a:bodyPr>
          <a:lstStyle/>
          <a:p>
            <a:pPr algn="ctr">
              <a:defRPr/>
            </a:pPr>
            <a:r>
              <a:rPr lang="fa-IR" sz="4000" dirty="0">
                <a:ln w="900" cmpd="sng">
                  <a:solidFill>
                    <a:sysClr val="windowText" lastClr="000000">
                      <a:alpha val="55000"/>
                    </a:sysClr>
                  </a:solidFill>
                  <a:prstDash val="solid"/>
                </a:ln>
                <a:solidFill>
                  <a:srgbClr val="FF5050"/>
                </a:solidFill>
                <a:effectLst>
                  <a:innerShdw blurRad="101600" dist="76200" dir="5400000">
                    <a:schemeClr val="accent1">
                      <a:satMod val="190000"/>
                      <a:tint val="100000"/>
                      <a:alpha val="74000"/>
                    </a:schemeClr>
                  </a:innerShdw>
                </a:effectLst>
                <a:cs typeface="Titr" pitchFamily="2" charset="-78"/>
              </a:rPr>
              <a:t>گـرايـش</a:t>
            </a:r>
          </a:p>
        </p:txBody>
      </p:sp>
    </p:spTree>
  </p:cSld>
  <p:clrMapOvr>
    <a:masterClrMapping/>
  </p:clrMapOvr>
  <p:transition spd="slow">
    <p:wipe dir="u"/>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Content Placeholder 2"/>
          <p:cNvSpPr>
            <a:spLocks noGrp="1"/>
          </p:cNvSpPr>
          <p:nvPr>
            <p:ph idx="1"/>
          </p:nvPr>
        </p:nvSpPr>
        <p:spPr>
          <a:xfrm>
            <a:off x="1365250" y="1574800"/>
            <a:ext cx="7162800" cy="4038600"/>
          </a:xfrm>
        </p:spPr>
        <p:txBody>
          <a:bodyPr/>
          <a:lstStyle/>
          <a:p>
            <a:pPr indent="-1588">
              <a:lnSpc>
                <a:spcPct val="200000"/>
              </a:lnSpc>
              <a:buFontTx/>
              <a:buNone/>
              <a:defRPr/>
            </a:pPr>
            <a:r>
              <a:rPr lang="fa-IR" sz="2300" dirty="0" smtClean="0">
                <a:cs typeface="B Lotus" pitchFamily="2" charset="-78"/>
              </a:rPr>
              <a:t>در آزمون‌هاي کفايت تخصصي، نمونه‌هاي مرجع با ثبات براي شرکت‌کنندگان ارسال مي‌شود. در برخي برنامه‌ها، حجم نمونه‌‌هاي ارسالي به اندازه‌اي است که بخش استفاده نشده اين مواد مي‌تواند براي انجام فعاليت‌هاي کنترل کيفيت داخلي مورد استفاده قرار گيرد.</a:t>
            </a:r>
            <a:endParaRPr lang="en-US" sz="2300" dirty="0" smtClean="0">
              <a:cs typeface="B Lotus" pitchFamily="2" charset="-78"/>
            </a:endParaRPr>
          </a:p>
        </p:txBody>
      </p:sp>
      <p:sp>
        <p:nvSpPr>
          <p:cNvPr id="4" name="Rectangle 3"/>
          <p:cNvSpPr/>
          <p:nvPr/>
        </p:nvSpPr>
        <p:spPr>
          <a:xfrm>
            <a:off x="1502022" y="892875"/>
            <a:ext cx="7040710" cy="446276"/>
          </a:xfrm>
          <a:prstGeom prst="rect">
            <a:avLst/>
          </a:prstGeom>
          <a:noFill/>
        </p:spPr>
        <p:txBody>
          <a:bodyPr wrap="none">
            <a:spAutoFit/>
          </a:bodyPr>
          <a:lstStyle/>
          <a:p>
            <a:pPr algn="ctr" rtl="1">
              <a:defRPr/>
            </a:pPr>
            <a:r>
              <a:rPr lang="fa-IR" sz="23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tr" pitchFamily="2" charset="-78"/>
              </a:rPr>
              <a:t>دسترسي به مواد مرجع براي انجام فعاليت‌هاي کنترل کيفيت داخلي</a:t>
            </a:r>
          </a:p>
        </p:txBody>
      </p:sp>
      <p:pic>
        <p:nvPicPr>
          <p:cNvPr id="294916" name="Picture 4" descr="C:\Users\SONY\Pictures\Laboratory\mmc4.png"/>
          <p:cNvPicPr>
            <a:picLocks noChangeAspect="1" noChangeArrowheads="1"/>
          </p:cNvPicPr>
          <p:nvPr/>
        </p:nvPicPr>
        <p:blipFill>
          <a:blip r:embed="rId2"/>
          <a:srcRect/>
          <a:stretch>
            <a:fillRect/>
          </a:stretch>
        </p:blipFill>
        <p:spPr bwMode="auto">
          <a:xfrm>
            <a:off x="744538" y="4298950"/>
            <a:ext cx="2193925" cy="17065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zoom/>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Content Placeholder 2"/>
          <p:cNvSpPr>
            <a:spLocks noGrp="1"/>
          </p:cNvSpPr>
          <p:nvPr>
            <p:ph idx="1"/>
          </p:nvPr>
        </p:nvSpPr>
        <p:spPr>
          <a:xfrm>
            <a:off x="1446213" y="1628775"/>
            <a:ext cx="7162800" cy="4038600"/>
          </a:xfrm>
        </p:spPr>
        <p:txBody>
          <a:bodyPr/>
          <a:lstStyle/>
          <a:p>
            <a:pPr marL="0" indent="0">
              <a:lnSpc>
                <a:spcPct val="200000"/>
              </a:lnSpc>
              <a:buFontTx/>
              <a:buNone/>
              <a:defRPr/>
            </a:pPr>
            <a:r>
              <a:rPr lang="fa-IR" dirty="0" smtClean="0">
                <a:cs typeface="B Lotus" pitchFamily="2" charset="-78"/>
              </a:rPr>
              <a:t>با توجه به طراحي آزمون‌هاي کفايت تخصصي، برخي از اين برنامه‌ها مي‌تواند در تعيين دقت (تکرارپذيري و تجديدپذيري) و صحت روش‌ها مورد استفاده قرار گيرد.</a:t>
            </a:r>
          </a:p>
        </p:txBody>
      </p:sp>
      <p:sp>
        <p:nvSpPr>
          <p:cNvPr id="4" name="Rectangle 3"/>
          <p:cNvSpPr/>
          <p:nvPr/>
        </p:nvSpPr>
        <p:spPr>
          <a:xfrm>
            <a:off x="2526964" y="660864"/>
            <a:ext cx="4772461" cy="584775"/>
          </a:xfrm>
          <a:prstGeom prst="rect">
            <a:avLst/>
          </a:prstGeom>
          <a:noFill/>
        </p:spPr>
        <p:txBody>
          <a:bodyPr wrap="none">
            <a:spAutoFit/>
          </a:bodyPr>
          <a:lstStyle/>
          <a:p>
            <a:pPr algn="ctr">
              <a:defRPr/>
            </a:pPr>
            <a:r>
              <a:rPr lang="fa-IR" sz="3200" cap="all" dirty="0">
                <a:ln w="9000" cmpd="sng">
                  <a:solidFill>
                    <a:schemeClr val="accent4">
                      <a:shade val="50000"/>
                      <a:satMod val="120000"/>
                    </a:schemeClr>
                  </a:solidFill>
                  <a:prstDash val="solid"/>
                </a:ln>
                <a:solidFill>
                  <a:srgbClr val="66FF33"/>
                </a:solidFill>
                <a:effectLst>
                  <a:reflection blurRad="12700" stA="28000" endPos="45000" dist="1000" dir="5400000" sy="-100000" algn="bl" rotWithShape="0"/>
                </a:effectLst>
                <a:cs typeface="Titr" pitchFamily="2" charset="-78"/>
              </a:rPr>
              <a:t>تعيين دقـت و صحـت روش‌هـا</a:t>
            </a:r>
          </a:p>
        </p:txBody>
      </p:sp>
    </p:spTree>
  </p:cSld>
  <p:clrMapOvr>
    <a:masterClrMapping/>
  </p:clrMapOvr>
  <p:transition spd="slow">
    <p:wheel/>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3" name="Content Placeholder 2"/>
          <p:cNvSpPr>
            <a:spLocks noGrp="1"/>
          </p:cNvSpPr>
          <p:nvPr>
            <p:ph idx="1"/>
          </p:nvPr>
        </p:nvSpPr>
        <p:spPr>
          <a:xfrm>
            <a:off x="428596" y="1874838"/>
            <a:ext cx="8316942" cy="6483384"/>
          </a:xfrm>
        </p:spPr>
        <p:txBody>
          <a:bodyPr/>
          <a:lstStyle/>
          <a:p>
            <a:pPr indent="-1588">
              <a:lnSpc>
                <a:spcPct val="200000"/>
              </a:lnSpc>
              <a:buFontTx/>
              <a:buNone/>
              <a:defRPr/>
            </a:pPr>
            <a:r>
              <a:rPr lang="fa-IR" dirty="0" smtClean="0">
                <a:cs typeface="B Lotus" pitchFamily="2" charset="-78"/>
              </a:rPr>
              <a:t>عملکرد مناسب و رضايت‌بخش در آزمون‌هاي کفايت تخصصي و يا انجام اقدامات اصلاحي مناسب در آزمايشگاه پس از عملکرد ضعيف در آزمون‌هاي کفايت تخصصي، باعث اطمينان و اعتماد مراجع تاييد صلاحيت و مراجع قانوني به نتايج و داده‌هاي توليد شده در آزمايشگاه مي‌شود.</a:t>
            </a:r>
            <a:endParaRPr lang="en-US" dirty="0" smtClean="0">
              <a:cs typeface="B Lotus" pitchFamily="2" charset="-78"/>
            </a:endParaRPr>
          </a:p>
        </p:txBody>
      </p:sp>
      <p:sp>
        <p:nvSpPr>
          <p:cNvPr id="4" name="Rectangle 3"/>
          <p:cNvSpPr/>
          <p:nvPr/>
        </p:nvSpPr>
        <p:spPr>
          <a:xfrm>
            <a:off x="639481" y="497090"/>
            <a:ext cx="8340746" cy="553998"/>
          </a:xfrm>
          <a:prstGeom prst="rect">
            <a:avLst/>
          </a:prstGeom>
          <a:noFill/>
        </p:spPr>
        <p:txBody>
          <a:bodyPr wrap="none">
            <a:spAutoFit/>
          </a:bodyPr>
          <a:lstStyle/>
          <a:p>
            <a:pPr algn="ctr" rtl="1">
              <a:defRPr/>
            </a:pPr>
            <a:r>
              <a:rPr lang="fa-IR" sz="3000" dirty="0">
                <a:ln w="31550" cmpd="sng">
                  <a:solidFill>
                    <a:schemeClr val="tx1">
                      <a:lumMod val="50000"/>
                    </a:schemeClr>
                  </a:solidFill>
                  <a:prstDash val="solid"/>
                </a:ln>
                <a:solidFill>
                  <a:srgbClr val="FFCC00"/>
                </a:solidFill>
                <a:effectLst>
                  <a:outerShdw blurRad="50800" dist="40000" dir="5400000" algn="tl" rotWithShape="0">
                    <a:srgbClr val="000000">
                      <a:shade val="5000"/>
                      <a:satMod val="120000"/>
                      <a:alpha val="33000"/>
                    </a:srgbClr>
                  </a:outerShdw>
                </a:effectLst>
                <a:cs typeface="Titr" pitchFamily="2" charset="-78"/>
              </a:rPr>
              <a:t>برآورده کردن الزامات مراجع قانوني و مراجع تاييد صلاحيت</a:t>
            </a:r>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Content Placeholder 2"/>
          <p:cNvSpPr>
            <a:spLocks noGrp="1"/>
          </p:cNvSpPr>
          <p:nvPr>
            <p:ph idx="1"/>
          </p:nvPr>
        </p:nvSpPr>
        <p:spPr>
          <a:xfrm>
            <a:off x="1691679" y="2708920"/>
            <a:ext cx="6890345" cy="2917180"/>
          </a:xfrm>
        </p:spPr>
        <p:txBody>
          <a:bodyPr/>
          <a:lstStyle/>
          <a:p>
            <a:pPr algn="r" rtl="1">
              <a:buFontTx/>
              <a:buBlip>
                <a:blip r:embed="rId2"/>
              </a:buBlip>
              <a:defRPr/>
            </a:pPr>
            <a:r>
              <a:rPr lang="fa-IR" dirty="0" smtClean="0">
                <a:cs typeface="B Lotus" pitchFamily="2" charset="-78"/>
              </a:rPr>
              <a:t>موقعيت جغرافيايي</a:t>
            </a:r>
            <a:endParaRPr lang="en-US" dirty="0" smtClean="0">
              <a:cs typeface="B Lotus" pitchFamily="2" charset="-78"/>
            </a:endParaRPr>
          </a:p>
          <a:p>
            <a:pPr algn="r" rtl="1">
              <a:buFontTx/>
              <a:buBlip>
                <a:blip r:embed="rId2"/>
              </a:buBlip>
              <a:defRPr/>
            </a:pPr>
            <a:r>
              <a:rPr lang="fa-IR" dirty="0" smtClean="0">
                <a:cs typeface="B Lotus" pitchFamily="2" charset="-78"/>
              </a:rPr>
              <a:t>هزينه</a:t>
            </a:r>
            <a:endParaRPr lang="en-US" dirty="0" smtClean="0">
              <a:cs typeface="B Lotus" pitchFamily="2" charset="-78"/>
            </a:endParaRPr>
          </a:p>
          <a:p>
            <a:pPr algn="r" rtl="1">
              <a:buFontTx/>
              <a:buBlip>
                <a:blip r:embed="rId2"/>
              </a:buBlip>
              <a:defRPr/>
            </a:pPr>
            <a:r>
              <a:rPr lang="fa-IR" dirty="0" smtClean="0">
                <a:cs typeface="B Lotus" pitchFamily="2" charset="-78"/>
              </a:rPr>
              <a:t>تضاد منافع</a:t>
            </a:r>
            <a:endParaRPr lang="en-US" dirty="0" smtClean="0">
              <a:cs typeface="B Lotus" pitchFamily="2" charset="-78"/>
            </a:endParaRPr>
          </a:p>
          <a:p>
            <a:pPr algn="r" rtl="1">
              <a:buFontTx/>
              <a:buBlip>
                <a:blip r:embed="rId2"/>
              </a:buBlip>
              <a:defRPr/>
            </a:pPr>
            <a:r>
              <a:rPr lang="fa-IR" dirty="0" smtClean="0">
                <a:cs typeface="B Lotus" pitchFamily="2" charset="-78"/>
              </a:rPr>
              <a:t>زمان</a:t>
            </a:r>
            <a:endParaRPr lang="en-US" dirty="0" smtClean="0">
              <a:cs typeface="B Lotus" pitchFamily="2" charset="-78"/>
            </a:endParaRPr>
          </a:p>
          <a:p>
            <a:pPr algn="r" rtl="1">
              <a:buFontTx/>
              <a:buBlip>
                <a:blip r:embed="rId2"/>
              </a:buBlip>
              <a:defRPr/>
            </a:pPr>
            <a:r>
              <a:rPr lang="fa-IR" dirty="0" smtClean="0">
                <a:cs typeface="B Lotus" pitchFamily="2" charset="-78"/>
              </a:rPr>
              <a:t>محرمانه بودن</a:t>
            </a:r>
            <a:endParaRPr lang="en-US" dirty="0" smtClean="0">
              <a:cs typeface="B Lotus" pitchFamily="2" charset="-78"/>
            </a:endParaRPr>
          </a:p>
        </p:txBody>
      </p:sp>
      <p:sp>
        <p:nvSpPr>
          <p:cNvPr id="4" name="Rectangle 3"/>
          <p:cNvSpPr/>
          <p:nvPr/>
        </p:nvSpPr>
        <p:spPr>
          <a:xfrm>
            <a:off x="881325" y="565330"/>
            <a:ext cx="7872668" cy="446276"/>
          </a:xfrm>
          <a:prstGeom prst="rect">
            <a:avLst/>
          </a:prstGeom>
          <a:noFill/>
        </p:spPr>
        <p:txBody>
          <a:bodyPr wrap="none">
            <a:spAutoFit/>
          </a:bodyPr>
          <a:lstStyle/>
          <a:p>
            <a:pPr algn="just" rtl="1">
              <a:defRPr/>
            </a:pPr>
            <a:r>
              <a:rPr lang="fa-IR" sz="23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ملاحظات مربوط به انتخاب فراهم کننده خدمات آزمون‌هاي کفايت تخصصي</a:t>
            </a:r>
          </a:p>
        </p:txBody>
      </p:sp>
    </p:spTree>
  </p:cSld>
  <p:clrMapOvr>
    <a:masterClrMapping/>
  </p:clrMapOvr>
  <p:transition spd="slow">
    <p:wheel spokes="3"/>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Content Placeholder 2"/>
          <p:cNvSpPr>
            <a:spLocks noGrp="1"/>
          </p:cNvSpPr>
          <p:nvPr>
            <p:ph idx="1"/>
          </p:nvPr>
        </p:nvSpPr>
        <p:spPr>
          <a:xfrm>
            <a:off x="323528" y="2060848"/>
            <a:ext cx="8506147" cy="4271690"/>
          </a:xfrm>
        </p:spPr>
        <p:txBody>
          <a:bodyPr>
            <a:normAutofit/>
          </a:bodyPr>
          <a:lstStyle/>
          <a:p>
            <a:pPr algn="r" rtl="1">
              <a:buFontTx/>
              <a:buNone/>
              <a:defRPr/>
            </a:pPr>
            <a:r>
              <a:rPr lang="en-US" dirty="0" smtClean="0">
                <a:cs typeface="B Lotus" pitchFamily="2" charset="-78"/>
              </a:rPr>
              <a:t>PT Body</a:t>
            </a:r>
            <a:r>
              <a:rPr lang="fa-IR" dirty="0" smtClean="0">
                <a:cs typeface="B Lotus" pitchFamily="2" charset="-78"/>
              </a:rPr>
              <a:t> بايد هنگام طراحي و توسعه برنامه آزمون موارد زير را مشخص کند:</a:t>
            </a:r>
            <a:endParaRPr lang="en-US" dirty="0" smtClean="0">
              <a:cs typeface="B Lotus" pitchFamily="2" charset="-78"/>
            </a:endParaRPr>
          </a:p>
          <a:p>
            <a:pPr algn="r" rtl="1">
              <a:buFontTx/>
              <a:buBlip>
                <a:blip r:embed="rId2"/>
              </a:buBlip>
              <a:defRPr/>
            </a:pPr>
            <a:r>
              <a:rPr lang="fa-IR" dirty="0" smtClean="0">
                <a:cs typeface="B Lotus" pitchFamily="2" charset="-78"/>
              </a:rPr>
              <a:t>ماهيت و هدف آزمون</a:t>
            </a:r>
            <a:endParaRPr lang="en-US" dirty="0" smtClean="0">
              <a:cs typeface="B Lotus" pitchFamily="2" charset="-78"/>
            </a:endParaRPr>
          </a:p>
          <a:p>
            <a:pPr algn="r" rtl="1">
              <a:buFontTx/>
              <a:buBlip>
                <a:blip r:embed="rId2"/>
              </a:buBlip>
              <a:defRPr/>
            </a:pPr>
            <a:r>
              <a:rPr lang="fa-IR" dirty="0" smtClean="0">
                <a:cs typeface="B Lotus" pitchFamily="2" charset="-78"/>
              </a:rPr>
              <a:t>اطلاعات لجستيکي و پشتيباني</a:t>
            </a:r>
            <a:endParaRPr lang="en-US" dirty="0" smtClean="0">
              <a:cs typeface="B Lotus" pitchFamily="2" charset="-78"/>
            </a:endParaRPr>
          </a:p>
          <a:p>
            <a:pPr algn="r" rtl="1">
              <a:buFontTx/>
              <a:buBlip>
                <a:blip r:embed="rId2"/>
              </a:buBlip>
              <a:defRPr/>
            </a:pPr>
            <a:r>
              <a:rPr lang="fa-IR" dirty="0" smtClean="0">
                <a:cs typeface="B Lotus" pitchFamily="2" charset="-78"/>
              </a:rPr>
              <a:t>زمانبندي ارسال و اطلاعات حمل</a:t>
            </a:r>
            <a:endParaRPr lang="en-US" dirty="0" smtClean="0">
              <a:cs typeface="B Lotus" pitchFamily="2" charset="-78"/>
            </a:endParaRPr>
          </a:p>
          <a:p>
            <a:pPr algn="r" rtl="1">
              <a:buFontTx/>
              <a:buBlip>
                <a:blip r:embed="rId2"/>
              </a:buBlip>
              <a:defRPr/>
            </a:pPr>
            <a:r>
              <a:rPr lang="fa-IR" dirty="0" smtClean="0">
                <a:cs typeface="B Lotus" pitchFamily="2" charset="-78"/>
              </a:rPr>
              <a:t>مشخصات نمونه آزمون (آماده‌سازي، جابجايي، عدم‌قطعيت و ...)</a:t>
            </a:r>
            <a:endParaRPr lang="en-US" dirty="0" smtClean="0">
              <a:cs typeface="B Lotus" pitchFamily="2" charset="-78"/>
            </a:endParaRPr>
          </a:p>
          <a:p>
            <a:pPr algn="r" rtl="1">
              <a:buFontTx/>
              <a:buBlip>
                <a:blip r:embed="rId2"/>
              </a:buBlip>
              <a:defRPr/>
            </a:pPr>
            <a:r>
              <a:rPr lang="fa-IR" dirty="0" smtClean="0">
                <a:cs typeface="B Lotus" pitchFamily="2" charset="-78"/>
              </a:rPr>
              <a:t>اطلاعات مربوط به جمع‌آوري داده‌ها و روش‌هاي اجرايي مرتبط</a:t>
            </a:r>
            <a:endParaRPr lang="en-US" dirty="0" smtClean="0">
              <a:cs typeface="B Lotus" pitchFamily="2" charset="-78"/>
            </a:endParaRPr>
          </a:p>
          <a:p>
            <a:pPr algn="r" rtl="1">
              <a:buFontTx/>
              <a:buBlip>
                <a:blip r:embed="rId2"/>
              </a:buBlip>
              <a:defRPr/>
            </a:pPr>
            <a:r>
              <a:rPr lang="fa-IR" dirty="0" smtClean="0">
                <a:cs typeface="B Lotus" pitchFamily="2" charset="-78"/>
              </a:rPr>
              <a:t>الزامات گزارش‌دهي و تحليل</a:t>
            </a:r>
            <a:endParaRPr lang="en-US" dirty="0" smtClean="0">
              <a:cs typeface="B Lotus" pitchFamily="2" charset="-78"/>
            </a:endParaRPr>
          </a:p>
        </p:txBody>
      </p:sp>
      <p:sp>
        <p:nvSpPr>
          <p:cNvPr id="4" name="Rectangle 3"/>
          <p:cNvSpPr/>
          <p:nvPr/>
        </p:nvSpPr>
        <p:spPr>
          <a:xfrm>
            <a:off x="4009298" y="319669"/>
            <a:ext cx="1261884" cy="923330"/>
          </a:xfrm>
          <a:prstGeom prst="rect">
            <a:avLst/>
          </a:prstGeom>
          <a:noFill/>
        </p:spPr>
        <p:txBody>
          <a:bodyPr wrap="none">
            <a:spAutoFit/>
          </a:bodyPr>
          <a:lstStyle/>
          <a:p>
            <a:pPr algn="ctr">
              <a:defRPr/>
            </a:pPr>
            <a:r>
              <a:rPr lang="en-US" sz="5400" cap="all" dirty="0">
                <a:ln w="9000" cmpd="sng">
                  <a:solidFill>
                    <a:schemeClr val="accent4">
                      <a:shade val="50000"/>
                      <a:satMod val="120000"/>
                    </a:schemeClr>
                  </a:solidFill>
                  <a:prstDash val="solid"/>
                </a:ln>
                <a:solidFill>
                  <a:srgbClr val="FF3399"/>
                </a:solidFill>
                <a:effectLst>
                  <a:reflection blurRad="12700" stA="28000" endPos="45000" dist="1000" dir="5400000" sy="-100000" algn="bl" rotWithShape="0"/>
                </a:effectLst>
              </a:rPr>
              <a:t>PT</a:t>
            </a:r>
            <a:r>
              <a:rPr lang="fa-IR" sz="5400" cap="all" dirty="0">
                <a:ln w="9000" cmpd="sng">
                  <a:solidFill>
                    <a:schemeClr val="accent4">
                      <a:shade val="50000"/>
                      <a:satMod val="120000"/>
                    </a:schemeClr>
                  </a:solidFill>
                  <a:prstDash val="solid"/>
                </a:ln>
                <a:solidFill>
                  <a:srgbClr val="FF3399"/>
                </a:solidFill>
                <a:effectLst>
                  <a:reflection blurRad="12700" stA="28000" endPos="45000" dist="1000" dir="5400000" sy="-100000" algn="bl" rotWithShape="0"/>
                </a:effectLst>
              </a:rPr>
              <a:t> </a:t>
            </a:r>
          </a:p>
        </p:txBody>
      </p:sp>
    </p:spTree>
  </p:cSld>
  <p:clrMapOvr>
    <a:masterClrMapping/>
  </p:clrMapOvr>
  <p:transition spd="slow">
    <p:circl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Content Placeholder 2"/>
          <p:cNvSpPr>
            <a:spLocks noGrp="1"/>
          </p:cNvSpPr>
          <p:nvPr>
            <p:ph idx="1"/>
          </p:nvPr>
        </p:nvSpPr>
        <p:spPr>
          <a:xfrm>
            <a:off x="1475655" y="2852936"/>
            <a:ext cx="7120657" cy="3152577"/>
          </a:xfrm>
        </p:spPr>
        <p:txBody>
          <a:bodyPr>
            <a:normAutofit/>
          </a:bodyPr>
          <a:lstStyle/>
          <a:p>
            <a:pPr algn="r" rtl="1">
              <a:lnSpc>
                <a:spcPct val="250000"/>
              </a:lnSpc>
              <a:buFontTx/>
              <a:buBlip>
                <a:blip r:embed="rId2"/>
              </a:buBlip>
              <a:defRPr/>
            </a:pPr>
            <a:r>
              <a:rPr lang="fa-IR" dirty="0" smtClean="0">
                <a:cs typeface="B Lotus" pitchFamily="2" charset="-78"/>
              </a:rPr>
              <a:t>طراحي و توسعه برنامه‌هاي </a:t>
            </a:r>
            <a:r>
              <a:rPr lang="en-US" dirty="0" smtClean="0">
                <a:cs typeface="B Lotus" pitchFamily="2" charset="-78"/>
              </a:rPr>
              <a:t>PT</a:t>
            </a:r>
            <a:r>
              <a:rPr lang="fa-IR" dirty="0" smtClean="0">
                <a:cs typeface="B Lotus" pitchFamily="2" charset="-78"/>
              </a:rPr>
              <a:t> معمولاً تحت نظر يک مشاور فني انجام مي‌شود. </a:t>
            </a:r>
          </a:p>
          <a:p>
            <a:pPr algn="r" rtl="1">
              <a:lnSpc>
                <a:spcPct val="250000"/>
              </a:lnSpc>
              <a:buFontTx/>
              <a:buBlip>
                <a:blip r:embed="rId2"/>
              </a:buBlip>
              <a:defRPr/>
            </a:pPr>
            <a:r>
              <a:rPr lang="fa-IR" dirty="0" smtClean="0">
                <a:cs typeface="B Lotus" pitchFamily="2" charset="-78"/>
              </a:rPr>
              <a:t>مشاورين فني پاسخگوي سوالات مشارکت‌کنندگان مي‌باشند، پايش و بازنگري نتايج آزمون را انجام داده و هر مشکل پيش‌بيني نشده‌اي را مشخص مي‌کنند.</a:t>
            </a:r>
            <a:endParaRPr lang="en-US" dirty="0" smtClean="0">
              <a:cs typeface="B Lotus" pitchFamily="2" charset="-78"/>
            </a:endParaRPr>
          </a:p>
        </p:txBody>
      </p:sp>
      <p:sp>
        <p:nvSpPr>
          <p:cNvPr id="4" name="Rectangle 3"/>
          <p:cNvSpPr/>
          <p:nvPr/>
        </p:nvSpPr>
        <p:spPr>
          <a:xfrm>
            <a:off x="4050241" y="401556"/>
            <a:ext cx="1261884" cy="923330"/>
          </a:xfrm>
          <a:prstGeom prst="rect">
            <a:avLst/>
          </a:prstGeom>
          <a:noFill/>
        </p:spPr>
        <p:txBody>
          <a:bodyPr wrap="none">
            <a:spAutoFit/>
          </a:bodyPr>
          <a:lstStyle/>
          <a:p>
            <a:pPr algn="ctr">
              <a:defRPr/>
            </a:pPr>
            <a:r>
              <a:rPr lang="en-US" sz="5400" cap="all" dirty="0">
                <a:ln w="9000" cmpd="sng">
                  <a:solidFill>
                    <a:schemeClr val="accent4">
                      <a:shade val="50000"/>
                      <a:satMod val="120000"/>
                    </a:schemeClr>
                  </a:solidFill>
                  <a:prstDash val="solid"/>
                </a:ln>
                <a:solidFill>
                  <a:srgbClr val="FF3399"/>
                </a:solidFill>
                <a:effectLst>
                  <a:reflection blurRad="12700" stA="28000" endPos="45000" dist="1000" dir="5400000" sy="-100000" algn="bl" rotWithShape="0"/>
                </a:effectLst>
              </a:rPr>
              <a:t>PT</a:t>
            </a:r>
            <a:r>
              <a:rPr lang="fa-IR" sz="5400" cap="all" dirty="0">
                <a:ln w="9000" cmpd="sng">
                  <a:solidFill>
                    <a:schemeClr val="accent4">
                      <a:shade val="50000"/>
                      <a:satMod val="120000"/>
                    </a:schemeClr>
                  </a:solidFill>
                  <a:prstDash val="solid"/>
                </a:ln>
                <a:solidFill>
                  <a:srgbClr val="FF3399"/>
                </a:solidFill>
                <a:effectLst>
                  <a:reflection blurRad="12700" stA="28000" endPos="45000" dist="1000" dir="5400000" sy="-100000" algn="bl" rotWithShape="0"/>
                </a:effectLst>
              </a:rPr>
              <a:t> </a:t>
            </a:r>
          </a:p>
        </p:txBody>
      </p:sp>
    </p:spTree>
  </p:cSld>
  <p:clrMapOvr>
    <a:masterClrMapping/>
  </p:clrMapOvr>
  <p:transition spd="slow">
    <p:circl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3747" name="Rectangle 3"/>
          <p:cNvSpPr>
            <a:spLocks noGrp="1" noChangeArrowheads="1"/>
          </p:cNvSpPr>
          <p:nvPr>
            <p:ph idx="1"/>
          </p:nvPr>
        </p:nvSpPr>
        <p:spPr>
          <a:xfrm>
            <a:off x="1544638" y="1582738"/>
            <a:ext cx="7189787" cy="4114800"/>
          </a:xfrm>
        </p:spPr>
        <p:txBody>
          <a:bodyPr>
            <a:normAutofit/>
          </a:bodyPr>
          <a:lstStyle/>
          <a:p>
            <a:pPr marL="274320" indent="-274320" algn="r" rtl="1" eaLnBrk="1" fontAlgn="auto" hangingPunct="1">
              <a:lnSpc>
                <a:spcPct val="200000"/>
              </a:lnSpc>
              <a:spcAft>
                <a:spcPts val="0"/>
              </a:spcAft>
              <a:buFontTx/>
              <a:buNone/>
              <a:defRPr/>
            </a:pPr>
            <a:r>
              <a:rPr lang="ar-SA" sz="2100" dirty="0" smtClean="0">
                <a:cs typeface="B Lotus" pitchFamily="2" charset="-78"/>
              </a:rPr>
              <a:t>روش معمول براي نشان دادن نتايج در يک دور </a:t>
            </a:r>
            <a:r>
              <a:rPr lang="en-US" sz="2100" dirty="0" smtClean="0">
                <a:cs typeface="B Lotus" pitchFamily="2" charset="-78"/>
              </a:rPr>
              <a:t>PT</a:t>
            </a:r>
            <a:r>
              <a:rPr lang="ar-SA" sz="2100" dirty="0" smtClean="0">
                <a:cs typeface="B Lotus" pitchFamily="2" charset="-78"/>
              </a:rPr>
              <a:t>، تبديل نتايج اندازه‌گيري هر آزمايشگاه، </a:t>
            </a:r>
            <a:r>
              <a:rPr lang="en-US" sz="2100" dirty="0" smtClean="0">
                <a:cs typeface="B Lotus" pitchFamily="2" charset="-78"/>
              </a:rPr>
              <a:t>x</a:t>
            </a:r>
            <a:r>
              <a:rPr lang="ar-SA" sz="2100" dirty="0" smtClean="0">
                <a:cs typeface="B Lotus" pitchFamily="2" charset="-78"/>
              </a:rPr>
              <a:t>، به امتياز آزمايشگاه و محاسبه </a:t>
            </a:r>
            <a:r>
              <a:rPr lang="en-US" sz="2100" dirty="0" smtClean="0">
                <a:cs typeface="B Lotus" pitchFamily="2" charset="-78"/>
              </a:rPr>
              <a:t>z-score</a:t>
            </a:r>
            <a:r>
              <a:rPr lang="ar-SA" sz="2100" dirty="0" smtClean="0">
                <a:cs typeface="B Lotus" pitchFamily="2" charset="-78"/>
              </a:rPr>
              <a:t> مي‌باشد</a:t>
            </a:r>
            <a:r>
              <a:rPr lang="en-US" sz="2100" dirty="0" smtClean="0">
                <a:cs typeface="B Lotus" pitchFamily="2" charset="-78"/>
              </a:rPr>
              <a:t> </a:t>
            </a:r>
            <a:endParaRPr lang="fa-IR" sz="2100" dirty="0" smtClean="0">
              <a:cs typeface="B Lotus" pitchFamily="2" charset="-78"/>
            </a:endParaRPr>
          </a:p>
        </p:txBody>
      </p:sp>
      <p:sp>
        <p:nvSpPr>
          <p:cNvPr id="71684" name="Rectangle 5"/>
          <p:cNvSpPr>
            <a:spLocks noChangeArrowheads="1"/>
          </p:cNvSpPr>
          <p:nvPr/>
        </p:nvSpPr>
        <p:spPr bwMode="auto">
          <a:xfrm>
            <a:off x="0" y="3224213"/>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71682" name="Object 4"/>
          <p:cNvGraphicFramePr>
            <a:graphicFrameLocks noChangeAspect="1"/>
          </p:cNvGraphicFramePr>
          <p:nvPr/>
        </p:nvGraphicFramePr>
        <p:xfrm>
          <a:off x="1111250" y="3133725"/>
          <a:ext cx="1946275" cy="981075"/>
        </p:xfrm>
        <a:graphic>
          <a:graphicData uri="http://schemas.openxmlformats.org/presentationml/2006/ole">
            <mc:AlternateContent xmlns:mc="http://schemas.openxmlformats.org/markup-compatibility/2006">
              <mc:Choice xmlns:v="urn:schemas-microsoft-com:vml" Requires="v">
                <p:oleObj spid="_x0000_s72784" name="Equation" r:id="rId3" imgW="710891" imgH="406224" progId="Equation.3">
                  <p:embed/>
                </p:oleObj>
              </mc:Choice>
              <mc:Fallback>
                <p:oleObj name="Equation" r:id="rId3" imgW="710891" imgH="406224"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250" y="3133725"/>
                        <a:ext cx="1946275" cy="98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3750" name="Rectangle 6"/>
          <p:cNvSpPr>
            <a:spLocks noChangeArrowheads="1"/>
          </p:cNvSpPr>
          <p:nvPr/>
        </p:nvSpPr>
        <p:spPr bwMode="auto">
          <a:xfrm>
            <a:off x="3030538" y="4395788"/>
            <a:ext cx="5316537" cy="1198562"/>
          </a:xfrm>
          <a:prstGeom prst="rect">
            <a:avLst/>
          </a:prstGeom>
          <a:noFill/>
          <a:ln w="9525">
            <a:noFill/>
            <a:miter lim="800000"/>
            <a:headEnd/>
            <a:tailEnd/>
          </a:ln>
          <a:effectLst/>
        </p:spPr>
        <p:txBody>
          <a:bodyPr anchor="ctr">
            <a:spAutoFit/>
          </a:bodyPr>
          <a:lstStyle/>
          <a:p>
            <a:pPr algn="just" rtl="1">
              <a:lnSpc>
                <a:spcPct val="150000"/>
              </a:lnSpc>
              <a:defRPr/>
            </a:pPr>
            <a:r>
              <a:rPr lang="ar-SA" sz="2500" b="0" dirty="0">
                <a:solidFill>
                  <a:schemeClr val="tx1">
                    <a:lumMod val="50000"/>
                  </a:schemeClr>
                </a:solidFill>
                <a:cs typeface="Lotus" pitchFamily="2" charset="-78"/>
              </a:rPr>
              <a:t>مقدار تخصيص داده شده  = </a:t>
            </a:r>
            <a:r>
              <a:rPr lang="en-US" sz="2500" b="0" dirty="0">
                <a:solidFill>
                  <a:schemeClr val="tx1">
                    <a:lumMod val="50000"/>
                  </a:schemeClr>
                </a:solidFill>
                <a:cs typeface="Lotus" pitchFamily="2" charset="-78"/>
              </a:rPr>
              <a:t>x</a:t>
            </a:r>
            <a:r>
              <a:rPr lang="en-US" sz="2500" b="0" baseline="-25000" dirty="0">
                <a:solidFill>
                  <a:schemeClr val="tx1">
                    <a:lumMod val="50000"/>
                  </a:schemeClr>
                </a:solidFill>
                <a:cs typeface="Lotus" pitchFamily="2" charset="-78"/>
              </a:rPr>
              <a:t>a</a:t>
            </a:r>
          </a:p>
          <a:p>
            <a:pPr algn="just" rtl="1">
              <a:lnSpc>
                <a:spcPct val="150000"/>
              </a:lnSpc>
              <a:defRPr/>
            </a:pPr>
            <a:r>
              <a:rPr lang="ar-SA" sz="2500" b="0" dirty="0">
                <a:solidFill>
                  <a:schemeClr val="tx1">
                    <a:lumMod val="50000"/>
                  </a:schemeClr>
                </a:solidFill>
                <a:cs typeface="Lotus" pitchFamily="2" charset="-78"/>
              </a:rPr>
              <a:t>انحراف استاندارد هدف  = </a:t>
            </a:r>
            <a:r>
              <a:rPr lang="el-GR" sz="2500" b="0" dirty="0">
                <a:solidFill>
                  <a:schemeClr val="tx1">
                    <a:lumMod val="50000"/>
                  </a:schemeClr>
                </a:solidFill>
                <a:cs typeface="Lotus" pitchFamily="2" charset="-78"/>
              </a:rPr>
              <a:t>σ </a:t>
            </a:r>
          </a:p>
        </p:txBody>
      </p:sp>
      <p:sp>
        <p:nvSpPr>
          <p:cNvPr id="9" name="WordArt 15"/>
          <p:cNvSpPr>
            <a:spLocks noChangeArrowheads="1" noChangeShapeType="1" noTextEdit="1"/>
          </p:cNvSpPr>
          <p:nvPr/>
        </p:nvSpPr>
        <p:spPr bwMode="auto">
          <a:xfrm>
            <a:off x="3275463" y="539561"/>
            <a:ext cx="3039328" cy="497669"/>
          </a:xfrm>
          <a:prstGeom prst="rect">
            <a:avLst/>
          </a:prstGeom>
        </p:spPr>
        <p:txBody>
          <a:bodyPr wrap="none" fromWordArt="1">
            <a:prstTxWarp prst="textPlain">
              <a:avLst>
                <a:gd name="adj" fmla="val 50000"/>
              </a:avLst>
            </a:prstTxWarp>
          </a:bodyPr>
          <a:lstStyle/>
          <a:p>
            <a:pPr algn="ctr" rtl="1">
              <a:defRPr/>
            </a:pPr>
            <a:r>
              <a:rPr lang="fa-IR" sz="3600"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a:rPr>
              <a:t>تجزيه و تحليل نتايج</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43747">
                                            <p:txEl>
                                              <p:pRg st="0" end="0"/>
                                            </p:txEl>
                                          </p:spTgt>
                                        </p:tgtEl>
                                        <p:attrNameLst>
                                          <p:attrName>style.visibility</p:attrName>
                                        </p:attrNameLst>
                                      </p:cBhvr>
                                      <p:to>
                                        <p:strVal val="visible"/>
                                      </p:to>
                                    </p:set>
                                    <p:anim calcmode="lin" valueType="num">
                                      <p:cBhvr>
                                        <p:cTn id="7" dur="500" fill="hold"/>
                                        <p:tgtEl>
                                          <p:spTgt spid="5437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437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43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7" grpId="0" build="p"/>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1" name="Rectangle 3"/>
          <p:cNvSpPr>
            <a:spLocks noGrp="1" noChangeArrowheads="1"/>
          </p:cNvSpPr>
          <p:nvPr>
            <p:ph idx="1"/>
          </p:nvPr>
        </p:nvSpPr>
        <p:spPr>
          <a:xfrm>
            <a:off x="1331639" y="1628800"/>
            <a:ext cx="7580585" cy="4625950"/>
          </a:xfrm>
        </p:spPr>
        <p:txBody>
          <a:bodyPr>
            <a:normAutofit/>
          </a:bodyPr>
          <a:lstStyle/>
          <a:p>
            <a:pPr marL="274320" indent="-274320" algn="r" rtl="1" eaLnBrk="1" fontAlgn="auto" hangingPunct="1">
              <a:lnSpc>
                <a:spcPct val="200000"/>
              </a:lnSpc>
              <a:spcAft>
                <a:spcPts val="0"/>
              </a:spcAft>
              <a:buFontTx/>
              <a:buNone/>
              <a:defRPr/>
            </a:pPr>
            <a:r>
              <a:rPr lang="fa-IR" sz="2300" dirty="0" smtClean="0">
                <a:cs typeface="B Lotus" pitchFamily="2" charset="-78"/>
              </a:rPr>
              <a:t>تفسير نتايج </a:t>
            </a:r>
            <a:r>
              <a:rPr lang="en-US" sz="2300" dirty="0" smtClean="0">
                <a:cs typeface="B Lotus" pitchFamily="2" charset="-78"/>
              </a:rPr>
              <a:t>PT</a:t>
            </a:r>
            <a:r>
              <a:rPr lang="fa-IR" sz="2300" dirty="0" smtClean="0">
                <a:cs typeface="B Lotus" pitchFamily="2" charset="-78"/>
              </a:rPr>
              <a:t> پس از محاسبه شاخص </a:t>
            </a:r>
            <a:r>
              <a:rPr lang="en-US" sz="2300" dirty="0" smtClean="0">
                <a:cs typeface="B Lotus" pitchFamily="2" charset="-78"/>
              </a:rPr>
              <a:t>z-score</a:t>
            </a:r>
            <a:r>
              <a:rPr lang="fa-IR" sz="2300" dirty="0" smtClean="0">
                <a:cs typeface="B Lotus" pitchFamily="2" charset="-78"/>
              </a:rPr>
              <a:t> و با توجه به مقدار </a:t>
            </a:r>
            <a:r>
              <a:rPr lang="en-US" sz="2300" dirty="0" smtClean="0">
                <a:cs typeface="B Lotus" pitchFamily="2" charset="-78"/>
              </a:rPr>
              <a:t>z-score</a:t>
            </a:r>
            <a:r>
              <a:rPr lang="fa-IR" sz="2300" dirty="0" smtClean="0">
                <a:cs typeface="B Lotus" pitchFamily="2" charset="-78"/>
              </a:rPr>
              <a:t> بدست آمده به شکل زير انجام مي‌شود:</a:t>
            </a:r>
            <a:endParaRPr lang="en-US" sz="2300" dirty="0" smtClean="0">
              <a:cs typeface="B Lotus" pitchFamily="2" charset="-78"/>
            </a:endParaRPr>
          </a:p>
        </p:txBody>
      </p:sp>
      <p:sp>
        <p:nvSpPr>
          <p:cNvPr id="72710" name="AutoShape 4"/>
          <p:cNvSpPr>
            <a:spLocks/>
          </p:cNvSpPr>
          <p:nvPr/>
        </p:nvSpPr>
        <p:spPr bwMode="auto">
          <a:xfrm>
            <a:off x="1236663" y="2768600"/>
            <a:ext cx="431800" cy="2447925"/>
          </a:xfrm>
          <a:prstGeom prst="leftBrace">
            <a:avLst>
              <a:gd name="adj1" fmla="val 47243"/>
              <a:gd name="adj2" fmla="val 50000"/>
            </a:avLst>
          </a:prstGeom>
          <a:noFill/>
          <a:ln w="28575">
            <a:solidFill>
              <a:srgbClr val="000000"/>
            </a:solidFill>
            <a:round/>
            <a:headEnd/>
            <a:tailEnd/>
          </a:ln>
        </p:spPr>
        <p:txBody>
          <a:bodyPr/>
          <a:lstStyle/>
          <a:p>
            <a:pPr algn="l"/>
            <a:endParaRPr lang="fa-IR"/>
          </a:p>
        </p:txBody>
      </p:sp>
      <p:sp>
        <p:nvSpPr>
          <p:cNvPr id="72711" name="Rectangle 6"/>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72706" name="Object 5"/>
          <p:cNvGraphicFramePr>
            <a:graphicFrameLocks noChangeAspect="1"/>
          </p:cNvGraphicFramePr>
          <p:nvPr/>
        </p:nvGraphicFramePr>
        <p:xfrm>
          <a:off x="1785938" y="2805113"/>
          <a:ext cx="935037" cy="614362"/>
        </p:xfrm>
        <a:graphic>
          <a:graphicData uri="http://schemas.openxmlformats.org/presentationml/2006/ole">
            <mc:AlternateContent xmlns:mc="http://schemas.openxmlformats.org/markup-compatibility/2006">
              <mc:Choice xmlns:v="urn:schemas-microsoft-com:vml" Requires="v">
                <p:oleObj spid="_x0000_s73964" name="Equation" r:id="rId3" imgW="393529" imgH="253890" progId="Equation.3">
                  <p:embed/>
                </p:oleObj>
              </mc:Choice>
              <mc:Fallback>
                <p:oleObj name="Equation" r:id="rId3" imgW="393529" imgH="25389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938" y="2805113"/>
                        <a:ext cx="935037" cy="614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12" name="Rectangle 8"/>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72707" name="Object 7"/>
          <p:cNvGraphicFramePr>
            <a:graphicFrameLocks noChangeAspect="1"/>
          </p:cNvGraphicFramePr>
          <p:nvPr/>
        </p:nvGraphicFramePr>
        <p:xfrm>
          <a:off x="1752600" y="3768725"/>
          <a:ext cx="1081088" cy="449263"/>
        </p:xfrm>
        <a:graphic>
          <a:graphicData uri="http://schemas.openxmlformats.org/presentationml/2006/ole">
            <mc:AlternateContent xmlns:mc="http://schemas.openxmlformats.org/markup-compatibility/2006">
              <mc:Choice xmlns:v="urn:schemas-microsoft-com:vml" Requires="v">
                <p:oleObj spid="_x0000_s73965" name="Equation" r:id="rId5" imgW="622030" imgH="253890" progId="Equation.3">
                  <p:embed/>
                </p:oleObj>
              </mc:Choice>
              <mc:Fallback>
                <p:oleObj name="Equation" r:id="rId5" imgW="622030" imgH="25389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768725"/>
                        <a:ext cx="1081088"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13" name="Rectangle 10"/>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72708" name="Object 9"/>
          <p:cNvGraphicFramePr>
            <a:graphicFrameLocks noChangeAspect="1"/>
          </p:cNvGraphicFramePr>
          <p:nvPr/>
        </p:nvGraphicFramePr>
        <p:xfrm>
          <a:off x="1785938" y="4614863"/>
          <a:ext cx="792162" cy="522287"/>
        </p:xfrm>
        <a:graphic>
          <a:graphicData uri="http://schemas.openxmlformats.org/presentationml/2006/ole">
            <mc:AlternateContent xmlns:mc="http://schemas.openxmlformats.org/markup-compatibility/2006">
              <mc:Choice xmlns:v="urn:schemas-microsoft-com:vml" Requires="v">
                <p:oleObj spid="_x0000_s73966" name="Equation" r:id="rId7" imgW="393529" imgH="253890" progId="Equation.3">
                  <p:embed/>
                </p:oleObj>
              </mc:Choice>
              <mc:Fallback>
                <p:oleObj name="Equation" r:id="rId7" imgW="393529" imgH="25389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5938" y="4614863"/>
                        <a:ext cx="792162" cy="522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4779" name="Rectangle 11"/>
          <p:cNvSpPr>
            <a:spLocks noChangeArrowheads="1"/>
          </p:cNvSpPr>
          <p:nvPr/>
        </p:nvSpPr>
        <p:spPr bwMode="auto">
          <a:xfrm>
            <a:off x="2955925" y="2868613"/>
            <a:ext cx="1381125" cy="400050"/>
          </a:xfrm>
          <a:prstGeom prst="rect">
            <a:avLst/>
          </a:prstGeom>
          <a:noFill/>
          <a:ln w="9525">
            <a:noFill/>
            <a:miter lim="800000"/>
            <a:headEnd/>
            <a:tailEnd/>
          </a:ln>
          <a:effectLst/>
        </p:spPr>
        <p:txBody>
          <a:bodyPr wrap="none" anchor="ctr">
            <a:spAutoFit/>
          </a:bodyPr>
          <a:lstStyle/>
          <a:p>
            <a:pPr rtl="1">
              <a:defRPr/>
            </a:pPr>
            <a:r>
              <a:rPr lang="en-US" sz="2000" b="0" dirty="0">
                <a:solidFill>
                  <a:schemeClr val="tx1">
                    <a:lumMod val="50000"/>
                  </a:schemeClr>
                </a:solidFill>
                <a:cs typeface="Lotus" pitchFamily="2" charset="-78"/>
              </a:rPr>
              <a:t> </a:t>
            </a:r>
            <a:r>
              <a:rPr lang="ar-SA" sz="2000" b="0" dirty="0">
                <a:solidFill>
                  <a:schemeClr val="tx1">
                    <a:lumMod val="50000"/>
                  </a:schemeClr>
                </a:solidFill>
                <a:cs typeface="Lotus" pitchFamily="2" charset="-78"/>
              </a:rPr>
              <a:t>رضايت‌بخش</a:t>
            </a:r>
            <a:r>
              <a:rPr lang="en-US" sz="2000" b="0" dirty="0">
                <a:solidFill>
                  <a:schemeClr val="tx1">
                    <a:lumMod val="50000"/>
                  </a:schemeClr>
                </a:solidFill>
                <a:cs typeface="Lotus" pitchFamily="2" charset="-78"/>
              </a:rPr>
              <a:t> </a:t>
            </a:r>
          </a:p>
        </p:txBody>
      </p:sp>
      <p:sp>
        <p:nvSpPr>
          <p:cNvPr id="544780" name="Rectangle 12"/>
          <p:cNvSpPr>
            <a:spLocks noChangeArrowheads="1"/>
          </p:cNvSpPr>
          <p:nvPr/>
        </p:nvSpPr>
        <p:spPr bwMode="auto">
          <a:xfrm>
            <a:off x="2981325" y="3783013"/>
            <a:ext cx="1316038" cy="400050"/>
          </a:xfrm>
          <a:prstGeom prst="rect">
            <a:avLst/>
          </a:prstGeom>
          <a:noFill/>
          <a:ln w="9525">
            <a:noFill/>
            <a:miter lim="800000"/>
            <a:headEnd/>
            <a:tailEnd/>
          </a:ln>
          <a:effectLst/>
        </p:spPr>
        <p:txBody>
          <a:bodyPr wrap="none" anchor="ctr">
            <a:spAutoFit/>
          </a:bodyPr>
          <a:lstStyle/>
          <a:p>
            <a:pPr rtl="1">
              <a:defRPr/>
            </a:pPr>
            <a:r>
              <a:rPr lang="ar-SA" sz="2000" b="0" dirty="0">
                <a:solidFill>
                  <a:schemeClr val="tx1">
                    <a:lumMod val="50000"/>
                  </a:schemeClr>
                </a:solidFill>
                <a:cs typeface="Lotus" pitchFamily="2" charset="-78"/>
              </a:rPr>
              <a:t>سوال بر انگيز</a:t>
            </a:r>
            <a:r>
              <a:rPr lang="en-US" sz="2000" b="0" dirty="0">
                <a:solidFill>
                  <a:schemeClr val="tx1">
                    <a:lumMod val="50000"/>
                  </a:schemeClr>
                </a:solidFill>
                <a:cs typeface="Lotus" pitchFamily="2" charset="-78"/>
              </a:rPr>
              <a:t> </a:t>
            </a:r>
          </a:p>
        </p:txBody>
      </p:sp>
      <p:sp>
        <p:nvSpPr>
          <p:cNvPr id="544781" name="Rectangle 13"/>
          <p:cNvSpPr>
            <a:spLocks noChangeArrowheads="1"/>
          </p:cNvSpPr>
          <p:nvPr/>
        </p:nvSpPr>
        <p:spPr bwMode="auto">
          <a:xfrm>
            <a:off x="2943225" y="4756150"/>
            <a:ext cx="1323975" cy="400050"/>
          </a:xfrm>
          <a:prstGeom prst="rect">
            <a:avLst/>
          </a:prstGeom>
          <a:noFill/>
          <a:ln w="9525">
            <a:noFill/>
            <a:miter lim="800000"/>
            <a:headEnd/>
            <a:tailEnd/>
          </a:ln>
          <a:effectLst/>
        </p:spPr>
        <p:txBody>
          <a:bodyPr wrap="none" anchor="ctr">
            <a:spAutoFit/>
          </a:bodyPr>
          <a:lstStyle/>
          <a:p>
            <a:pPr algn="l">
              <a:defRPr/>
            </a:pPr>
            <a:r>
              <a:rPr lang="ar-SA" sz="2000" b="0" dirty="0">
                <a:solidFill>
                  <a:schemeClr val="tx1">
                    <a:lumMod val="50000"/>
                  </a:schemeClr>
                </a:solidFill>
                <a:cs typeface="Lotus" pitchFamily="2" charset="-78"/>
              </a:rPr>
              <a:t>غير قابل قبول</a:t>
            </a:r>
            <a:r>
              <a:rPr lang="en-US" sz="2000" b="0" dirty="0">
                <a:solidFill>
                  <a:schemeClr val="tx1">
                    <a:lumMod val="50000"/>
                  </a:schemeClr>
                </a:solidFill>
                <a:cs typeface="Lotus" pitchFamily="2" charset="-78"/>
              </a:rPr>
              <a:t> </a:t>
            </a:r>
          </a:p>
        </p:txBody>
      </p:sp>
      <p:sp>
        <p:nvSpPr>
          <p:cNvPr id="544782" name="Rectangle 14"/>
          <p:cNvSpPr>
            <a:spLocks noChangeArrowheads="1"/>
          </p:cNvSpPr>
          <p:nvPr/>
        </p:nvSpPr>
        <p:spPr bwMode="auto">
          <a:xfrm>
            <a:off x="695325" y="5181600"/>
            <a:ext cx="8189913" cy="1016000"/>
          </a:xfrm>
          <a:prstGeom prst="rect">
            <a:avLst/>
          </a:prstGeom>
          <a:noFill/>
          <a:ln w="9525">
            <a:noFill/>
            <a:miter lim="800000"/>
            <a:headEnd/>
            <a:tailEnd/>
          </a:ln>
          <a:effectLst/>
        </p:spPr>
        <p:txBody>
          <a:bodyPr anchor="ctr">
            <a:spAutoFit/>
          </a:bodyPr>
          <a:lstStyle/>
          <a:p>
            <a:pPr algn="justLow" rtl="1">
              <a:lnSpc>
                <a:spcPct val="150000"/>
              </a:lnSpc>
              <a:defRPr/>
            </a:pPr>
            <a:r>
              <a:rPr lang="ar-SA" sz="2000" b="0" dirty="0">
                <a:solidFill>
                  <a:schemeClr val="tx1">
                    <a:lumMod val="50000"/>
                  </a:schemeClr>
                </a:solidFill>
                <a:cs typeface="Lotus" pitchFamily="2" charset="-78"/>
              </a:rPr>
              <a:t>در بعضي موارد (مانند مقايسات بين آزمايشگاهي) مقدار </a:t>
            </a:r>
            <a:r>
              <a:rPr lang="en-US" sz="2000" b="0" dirty="0">
                <a:solidFill>
                  <a:schemeClr val="tx1">
                    <a:lumMod val="50000"/>
                  </a:schemeClr>
                </a:solidFill>
                <a:cs typeface="Lotus" pitchFamily="2" charset="-78"/>
              </a:rPr>
              <a:t>x</a:t>
            </a:r>
            <a:r>
              <a:rPr lang="en-US" sz="2000" b="0" baseline="-25000" dirty="0">
                <a:solidFill>
                  <a:schemeClr val="tx1">
                    <a:lumMod val="50000"/>
                  </a:schemeClr>
                </a:solidFill>
                <a:cs typeface="Lotus" pitchFamily="2" charset="-78"/>
              </a:rPr>
              <a:t>a</a:t>
            </a:r>
            <a:r>
              <a:rPr lang="ar-SA" sz="2000" b="0" dirty="0">
                <a:solidFill>
                  <a:schemeClr val="tx1">
                    <a:lumMod val="50000"/>
                  </a:schemeClr>
                </a:solidFill>
                <a:cs typeface="Lotus" pitchFamily="2" charset="-78"/>
              </a:rPr>
              <a:t> از ميانگين مقادير آزمايشگاهها بدست مي‌آيد.</a:t>
            </a:r>
          </a:p>
        </p:txBody>
      </p:sp>
      <p:sp>
        <p:nvSpPr>
          <p:cNvPr id="74767" name="WordArt 15"/>
          <p:cNvSpPr>
            <a:spLocks noChangeArrowheads="1" noChangeShapeType="1" noTextEdit="1"/>
          </p:cNvSpPr>
          <p:nvPr/>
        </p:nvSpPr>
        <p:spPr bwMode="auto">
          <a:xfrm>
            <a:off x="3275463" y="539561"/>
            <a:ext cx="3039328" cy="497669"/>
          </a:xfrm>
          <a:prstGeom prst="rect">
            <a:avLst/>
          </a:prstGeom>
        </p:spPr>
        <p:txBody>
          <a:bodyPr wrap="none" fromWordArt="1">
            <a:prstTxWarp prst="textPlain">
              <a:avLst>
                <a:gd name="adj" fmla="val 50000"/>
              </a:avLst>
            </a:prstTxWarp>
          </a:bodyPr>
          <a:lstStyle/>
          <a:p>
            <a:pPr algn="ctr" rtl="1">
              <a:defRPr/>
            </a:pPr>
            <a:r>
              <a:rPr lang="fa-IR" sz="3600"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a:rPr>
              <a:t>تجزيه و تحليل نتايج</a:t>
            </a:r>
          </a:p>
        </p:txBody>
      </p:sp>
    </p:spTree>
  </p:cSld>
  <p:clrMapOvr>
    <a:masterClrMapping/>
  </p:clrMapOvr>
  <p:transition spd="slow">
    <p:pull dir="lu"/>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938" name="WordArt 4"/>
          <p:cNvSpPr>
            <a:spLocks noChangeArrowheads="1" noChangeShapeType="1" noTextEdit="1"/>
          </p:cNvSpPr>
          <p:nvPr/>
        </p:nvSpPr>
        <p:spPr bwMode="auto">
          <a:xfrm>
            <a:off x="2446338" y="2019300"/>
            <a:ext cx="5224462" cy="1884363"/>
          </a:xfrm>
          <a:prstGeom prst="rect">
            <a:avLst/>
          </a:prstGeom>
        </p:spPr>
        <p:txBody>
          <a:bodyPr wrap="none" fromWordArt="1">
            <a:prstTxWarp prst="textPlain">
              <a:avLst>
                <a:gd name="adj" fmla="val 50000"/>
              </a:avLst>
            </a:prstTxWarp>
          </a:bodyPr>
          <a:lstStyle/>
          <a:p>
            <a:pPr algn="ctr" rtl="1"/>
            <a:r>
              <a:rPr lang="fa-IR" sz="3600" kern="10" dirty="0" smtClean="0">
                <a:ln w="9525">
                  <a:solidFill>
                    <a:schemeClr val="tx1"/>
                  </a:solidFill>
                  <a:round/>
                  <a:headEnd/>
                  <a:tailEnd/>
                </a:ln>
                <a:solidFill>
                  <a:srgbClr val="FFCC00"/>
                </a:solidFill>
                <a:effectLst>
                  <a:outerShdw dist="35921" dir="2700000" algn="ctr" rotWithShape="0">
                    <a:srgbClr val="C0C0C0">
                      <a:alpha val="79999"/>
                    </a:srgbClr>
                  </a:outerShdw>
                </a:effectLst>
                <a:latin typeface="Titr"/>
              </a:rPr>
              <a:t>یک چند زکودکی به استاد شدیم </a:t>
            </a:r>
          </a:p>
          <a:p>
            <a:pPr algn="ctr" rtl="1"/>
            <a:r>
              <a:rPr lang="fa-IR" sz="3600" kern="10" dirty="0" smtClean="0">
                <a:ln w="9525">
                  <a:solidFill>
                    <a:schemeClr val="tx1"/>
                  </a:solidFill>
                  <a:round/>
                  <a:headEnd/>
                  <a:tailEnd/>
                </a:ln>
                <a:solidFill>
                  <a:srgbClr val="FFCC00"/>
                </a:solidFill>
                <a:effectLst>
                  <a:outerShdw dist="35921" dir="2700000" algn="ctr" rotWithShape="0">
                    <a:srgbClr val="C0C0C0">
                      <a:alpha val="79999"/>
                    </a:srgbClr>
                  </a:outerShdw>
                </a:effectLst>
                <a:latin typeface="Titr"/>
              </a:rPr>
              <a:t>یک چند زاستادی خود شاد شدیم </a:t>
            </a:r>
          </a:p>
          <a:p>
            <a:pPr algn="ctr" rtl="1"/>
            <a:r>
              <a:rPr lang="fa-IR" sz="3600" kern="10" dirty="0" smtClean="0">
                <a:ln w="9525">
                  <a:solidFill>
                    <a:schemeClr val="tx1"/>
                  </a:solidFill>
                  <a:round/>
                  <a:headEnd/>
                  <a:tailEnd/>
                </a:ln>
                <a:solidFill>
                  <a:srgbClr val="FFCC00"/>
                </a:solidFill>
                <a:effectLst>
                  <a:outerShdw dist="35921" dir="2700000" algn="ctr" rotWithShape="0">
                    <a:srgbClr val="C0C0C0">
                      <a:alpha val="79999"/>
                    </a:srgbClr>
                  </a:outerShdw>
                </a:effectLst>
                <a:latin typeface="Titr"/>
              </a:rPr>
              <a:t>پایان سخن شنو که بر ما چه رسید </a:t>
            </a:r>
          </a:p>
          <a:p>
            <a:pPr algn="ctr" rtl="1"/>
            <a:r>
              <a:rPr lang="fa-IR" sz="3600" kern="10" smtClean="0">
                <a:ln w="9525">
                  <a:solidFill>
                    <a:schemeClr val="tx1"/>
                  </a:solidFill>
                  <a:round/>
                  <a:headEnd/>
                  <a:tailEnd/>
                </a:ln>
                <a:solidFill>
                  <a:srgbClr val="FFCC00"/>
                </a:solidFill>
                <a:effectLst>
                  <a:outerShdw dist="35921" dir="2700000" algn="ctr" rotWithShape="0">
                    <a:srgbClr val="C0C0C0">
                      <a:alpha val="79999"/>
                    </a:srgbClr>
                  </a:outerShdw>
                </a:effectLst>
                <a:latin typeface="Titr"/>
              </a:rPr>
              <a:t>از خاک بر آمدیم وبر باد شدیم</a:t>
            </a:r>
            <a:endParaRPr lang="fa-IR" sz="3600" kern="10" dirty="0">
              <a:ln w="9525">
                <a:solidFill>
                  <a:schemeClr val="tx1"/>
                </a:solidFill>
                <a:round/>
                <a:headEnd/>
                <a:tailEnd/>
              </a:ln>
              <a:solidFill>
                <a:srgbClr val="FFCC00"/>
              </a:solidFill>
              <a:effectLst>
                <a:outerShdw dist="35921" dir="2700000" algn="ctr" rotWithShape="0">
                  <a:srgbClr val="C0C0C0">
                    <a:alpha val="79999"/>
                  </a:srgbClr>
                </a:outerShdw>
              </a:effectLst>
              <a:latin typeface="Titr"/>
            </a:endParaRPr>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a-IR"/>
          </a:p>
        </p:txBody>
      </p:sp>
      <p:graphicFrame>
        <p:nvGraphicFramePr>
          <p:cNvPr id="3074" name="Object 1"/>
          <p:cNvGraphicFramePr>
            <a:graphicFrameLocks noChangeAspect="1"/>
          </p:cNvGraphicFramePr>
          <p:nvPr>
            <p:extLst>
              <p:ext uri="{D42A27DB-BD31-4B8C-83A1-F6EECF244321}">
                <p14:modId xmlns:p14="http://schemas.microsoft.com/office/powerpoint/2010/main" val="4019394247"/>
              </p:ext>
            </p:extLst>
          </p:nvPr>
        </p:nvGraphicFramePr>
        <p:xfrm>
          <a:off x="2339752" y="1988840"/>
          <a:ext cx="4749800" cy="4268788"/>
        </p:xfrm>
        <a:graphic>
          <a:graphicData uri="http://schemas.openxmlformats.org/presentationml/2006/ole">
            <mc:AlternateContent xmlns:mc="http://schemas.openxmlformats.org/markup-compatibility/2006">
              <mc:Choice xmlns:v="urn:schemas-microsoft-com:vml" Requires="v">
                <p:oleObj spid="_x0000_s4176" name="Bitmap Image" r:id="rId3" imgW="4153480" imgH="3742857" progId="PBrush">
                  <p:embed/>
                </p:oleObj>
              </mc:Choice>
              <mc:Fallback>
                <p:oleObj name="Bitmap Image" r:id="rId3" imgW="4153480" imgH="3742857" progId="PBrus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1988840"/>
                        <a:ext cx="4749800" cy="426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3526659" y="319669"/>
            <a:ext cx="2614833" cy="707886"/>
          </a:xfrm>
          <a:prstGeom prst="rect">
            <a:avLst/>
          </a:prstGeom>
          <a:noFill/>
        </p:spPr>
        <p:txBody>
          <a:bodyPr>
            <a:spAutoFit/>
          </a:bodyPr>
          <a:lstStyle/>
          <a:p>
            <a:pPr algn="ctr" rtl="1">
              <a:defRPr/>
            </a:pPr>
            <a:r>
              <a:rPr lang="fa-IR" sz="4000" dirty="0">
                <a:ln w="900" cmpd="sng">
                  <a:solidFill>
                    <a:sysClr val="windowText" lastClr="000000">
                      <a:alpha val="55000"/>
                    </a:sysClr>
                  </a:solidFill>
                  <a:prstDash val="solid"/>
                </a:ln>
                <a:solidFill>
                  <a:srgbClr val="FF5050"/>
                </a:solidFill>
                <a:effectLst>
                  <a:innerShdw blurRad="101600" dist="76200" dir="5400000">
                    <a:schemeClr val="accent1">
                      <a:satMod val="190000"/>
                      <a:tint val="100000"/>
                      <a:alpha val="74000"/>
                    </a:schemeClr>
                  </a:innerShdw>
                </a:effectLst>
                <a:cs typeface="Titr" pitchFamily="2" charset="-78"/>
              </a:rPr>
              <a:t>گـرايـش</a:t>
            </a:r>
          </a:p>
        </p:txBody>
      </p:sp>
    </p:spTree>
  </p:cSld>
  <p:clrMapOvr>
    <a:masterClrMapping/>
  </p:clrMapOvr>
  <p:transition spd="slow">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Content Placeholder 2"/>
          <p:cNvSpPr>
            <a:spLocks noGrp="1"/>
          </p:cNvSpPr>
          <p:nvPr>
            <p:ph idx="1"/>
          </p:nvPr>
        </p:nvSpPr>
        <p:spPr>
          <a:xfrm>
            <a:off x="1403648" y="1916832"/>
            <a:ext cx="7133233" cy="1584176"/>
          </a:xfrm>
        </p:spPr>
        <p:txBody>
          <a:bodyPr>
            <a:normAutofit fontScale="70000" lnSpcReduction="20000"/>
          </a:bodyPr>
          <a:lstStyle/>
          <a:p>
            <a:pPr algn="r" rtl="1" eaLnBrk="1" hangingPunct="1">
              <a:lnSpc>
                <a:spcPct val="200000"/>
              </a:lnSpc>
              <a:defRPr/>
            </a:pPr>
            <a:r>
              <a:rPr lang="ar-SA" sz="2400" dirty="0" smtClean="0">
                <a:cs typeface="B Lotus" pitchFamily="2" charset="-78"/>
              </a:rPr>
              <a:t>براي محاسبه گرايش در يك سيستم اندازه‌گيري، يك نمونه شامل يك قطعه</a:t>
            </a:r>
            <a:r>
              <a:rPr lang="fa-IR" sz="2400" dirty="0" smtClean="0">
                <a:cs typeface="B Lotus" pitchFamily="2" charset="-78"/>
              </a:rPr>
              <a:t>،</a:t>
            </a:r>
            <a:r>
              <a:rPr lang="ar-SA" sz="2400" dirty="0" smtClean="0">
                <a:cs typeface="B Lotus" pitchFamily="2" charset="-78"/>
              </a:rPr>
              <a:t> </a:t>
            </a:r>
            <a:r>
              <a:rPr lang="en-US" sz="2400" dirty="0" smtClean="0">
                <a:cs typeface="B Lotus" pitchFamily="2" charset="-78"/>
              </a:rPr>
              <a:t>10</a:t>
            </a:r>
            <a:r>
              <a:rPr lang="ar-SA" sz="2400" dirty="0" smtClean="0">
                <a:cs typeface="B Lotus" pitchFamily="2" charset="-78"/>
              </a:rPr>
              <a:t> بار توسط يك آزمايشگر مورد آزمايش قرار گرفته است. مقادير </a:t>
            </a:r>
            <a:r>
              <a:rPr lang="en-US" sz="2400" dirty="0" smtClean="0">
                <a:cs typeface="B Lotus" pitchFamily="2" charset="-78"/>
              </a:rPr>
              <a:t>10</a:t>
            </a:r>
            <a:r>
              <a:rPr lang="ar-SA" sz="2400" dirty="0" smtClean="0">
                <a:cs typeface="B Lotus" pitchFamily="2" charset="-78"/>
              </a:rPr>
              <a:t> آزمايش در زير آمده است. مقدار مرجع معادل</a:t>
            </a:r>
            <a:r>
              <a:rPr lang="en-US" sz="2400" dirty="0" smtClean="0">
                <a:cs typeface="B Lotus" pitchFamily="2" charset="-78"/>
              </a:rPr>
              <a:t>0.800</a:t>
            </a:r>
            <a:r>
              <a:rPr lang="ar-SA" sz="2400" dirty="0" smtClean="0">
                <a:cs typeface="B Lotus" pitchFamily="2" charset="-78"/>
              </a:rPr>
              <a:t> ميلي‌متر ثبت شده است.</a:t>
            </a:r>
            <a:endParaRPr lang="en-US" sz="2400" dirty="0" smtClean="0">
              <a:cs typeface="B Lotus" pitchFamily="2" charset="-78"/>
            </a:endParaRPr>
          </a:p>
          <a:p>
            <a:pPr algn="r" rtl="1" eaLnBrk="1" hangingPunct="1">
              <a:lnSpc>
                <a:spcPct val="200000"/>
              </a:lnSpc>
              <a:buNone/>
              <a:defRPr/>
            </a:pPr>
            <a:endParaRPr lang="fa-IR" dirty="0" smtClean="0">
              <a:cs typeface="B Lotus"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1782371102"/>
              </p:ext>
            </p:extLst>
          </p:nvPr>
        </p:nvGraphicFramePr>
        <p:xfrm>
          <a:off x="1979712" y="3487991"/>
          <a:ext cx="5286411" cy="2400300"/>
        </p:xfrm>
        <a:graphic>
          <a:graphicData uri="http://schemas.openxmlformats.org/drawingml/2006/table">
            <a:tbl>
              <a:tblPr rtl="1"/>
              <a:tblGrid>
                <a:gridCol w="1758237">
                  <a:extLst>
                    <a:ext uri="{9D8B030D-6E8A-4147-A177-3AD203B41FA5}">
                      <a16:colId xmlns:a16="http://schemas.microsoft.com/office/drawing/2014/main" val="20000"/>
                    </a:ext>
                  </a:extLst>
                </a:gridCol>
                <a:gridCol w="1016482">
                  <a:extLst>
                    <a:ext uri="{9D8B030D-6E8A-4147-A177-3AD203B41FA5}">
                      <a16:colId xmlns:a16="http://schemas.microsoft.com/office/drawing/2014/main" val="20001"/>
                    </a:ext>
                  </a:extLst>
                </a:gridCol>
                <a:gridCol w="1622433">
                  <a:extLst>
                    <a:ext uri="{9D8B030D-6E8A-4147-A177-3AD203B41FA5}">
                      <a16:colId xmlns:a16="http://schemas.microsoft.com/office/drawing/2014/main" val="20002"/>
                    </a:ext>
                  </a:extLst>
                </a:gridCol>
                <a:gridCol w="889259">
                  <a:extLst>
                    <a:ext uri="{9D8B030D-6E8A-4147-A177-3AD203B41FA5}">
                      <a16:colId xmlns:a16="http://schemas.microsoft.com/office/drawing/2014/main" val="20003"/>
                    </a:ext>
                  </a:extLst>
                </a:gridCol>
              </a:tblGrid>
              <a:tr h="314328">
                <a:tc>
                  <a:txBody>
                    <a:bodyPr/>
                    <a:lstStyle/>
                    <a:p>
                      <a:pPr algn="ctr" rtl="1">
                        <a:lnSpc>
                          <a:spcPct val="150000"/>
                        </a:lnSpc>
                        <a:spcAft>
                          <a:spcPts val="0"/>
                        </a:spcAft>
                      </a:pPr>
                      <a:r>
                        <a:rPr lang="en-US" sz="2100" dirty="0">
                          <a:latin typeface="Times New Roman"/>
                          <a:ea typeface="Times New Roman"/>
                          <a:cs typeface="Lotus"/>
                        </a:rPr>
                        <a:t>0.80</a:t>
                      </a:r>
                      <a:endParaRPr lang="en-US" sz="2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2100" dirty="0">
                          <a:latin typeface="Times New Roman"/>
                          <a:ea typeface="Times New Roman"/>
                          <a:cs typeface="Lotus"/>
                        </a:rPr>
                        <a:t>X</a:t>
                      </a:r>
                      <a:r>
                        <a:rPr lang="en-US" sz="2100" baseline="-25000" dirty="0">
                          <a:latin typeface="Times New Roman"/>
                          <a:ea typeface="Times New Roman"/>
                          <a:cs typeface="Lotus"/>
                        </a:rPr>
                        <a:t>6</a:t>
                      </a:r>
                      <a:endParaRPr lang="en-US" sz="2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2100" dirty="0">
                          <a:latin typeface="Times New Roman"/>
                          <a:ea typeface="Times New Roman"/>
                          <a:cs typeface="Lotus"/>
                        </a:rPr>
                        <a:t>0.75</a:t>
                      </a:r>
                      <a:endParaRPr lang="en-US" sz="2100" dirty="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2100" dirty="0">
                          <a:latin typeface="Times New Roman"/>
                          <a:ea typeface="Times New Roman"/>
                          <a:cs typeface="Lotus"/>
                        </a:rPr>
                        <a:t>X</a:t>
                      </a:r>
                      <a:r>
                        <a:rPr lang="en-US" sz="2100" baseline="-25000" dirty="0">
                          <a:latin typeface="Times New Roman"/>
                          <a:ea typeface="Times New Roman"/>
                          <a:cs typeface="Lotus"/>
                        </a:rPr>
                        <a:t>1</a:t>
                      </a:r>
                      <a:endParaRPr lang="en-US" sz="2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4328">
                <a:tc>
                  <a:txBody>
                    <a:bodyPr/>
                    <a:lstStyle/>
                    <a:p>
                      <a:pPr algn="ctr" rtl="1">
                        <a:lnSpc>
                          <a:spcPct val="150000"/>
                        </a:lnSpc>
                        <a:spcAft>
                          <a:spcPts val="0"/>
                        </a:spcAft>
                      </a:pPr>
                      <a:r>
                        <a:rPr lang="en-US" sz="2100" dirty="0">
                          <a:latin typeface="Times New Roman"/>
                          <a:ea typeface="Times New Roman"/>
                          <a:cs typeface="Lotus"/>
                        </a:rPr>
                        <a:t>0.75</a:t>
                      </a:r>
                      <a:endParaRPr lang="en-US" sz="2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2100" dirty="0">
                          <a:latin typeface="Times New Roman"/>
                          <a:ea typeface="Times New Roman"/>
                          <a:cs typeface="Lotus"/>
                        </a:rPr>
                        <a:t>X</a:t>
                      </a:r>
                      <a:r>
                        <a:rPr lang="en-US" sz="2100" baseline="-25000" dirty="0">
                          <a:latin typeface="Times New Roman"/>
                          <a:ea typeface="Times New Roman"/>
                          <a:cs typeface="Lotus"/>
                        </a:rPr>
                        <a:t>7</a:t>
                      </a:r>
                      <a:endParaRPr lang="en-US" sz="2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2100" dirty="0">
                          <a:latin typeface="Times New Roman"/>
                          <a:ea typeface="Times New Roman"/>
                          <a:cs typeface="Lotus"/>
                        </a:rPr>
                        <a:t>0.75</a:t>
                      </a:r>
                      <a:endParaRPr lang="en-US" sz="2100" dirty="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2100" dirty="0">
                          <a:latin typeface="Times New Roman"/>
                          <a:ea typeface="Times New Roman"/>
                          <a:cs typeface="Lotus"/>
                        </a:rPr>
                        <a:t>X</a:t>
                      </a:r>
                      <a:r>
                        <a:rPr lang="en-US" sz="2100" baseline="-25000" dirty="0">
                          <a:latin typeface="Times New Roman"/>
                          <a:ea typeface="Times New Roman"/>
                          <a:cs typeface="Lotus"/>
                        </a:rPr>
                        <a:t>2</a:t>
                      </a:r>
                      <a:endParaRPr lang="en-US" sz="2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4328">
                <a:tc>
                  <a:txBody>
                    <a:bodyPr/>
                    <a:lstStyle/>
                    <a:p>
                      <a:pPr algn="ctr" rtl="1">
                        <a:lnSpc>
                          <a:spcPct val="150000"/>
                        </a:lnSpc>
                        <a:spcAft>
                          <a:spcPts val="0"/>
                        </a:spcAft>
                      </a:pPr>
                      <a:r>
                        <a:rPr lang="en-US" sz="2100" dirty="0">
                          <a:latin typeface="Times New Roman"/>
                          <a:ea typeface="Times New Roman"/>
                          <a:cs typeface="Lotus"/>
                        </a:rPr>
                        <a:t>0.75</a:t>
                      </a:r>
                      <a:endParaRPr lang="en-US" sz="2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2100" dirty="0">
                          <a:latin typeface="Times New Roman"/>
                          <a:ea typeface="Times New Roman"/>
                          <a:cs typeface="Lotus"/>
                        </a:rPr>
                        <a:t>X</a:t>
                      </a:r>
                      <a:r>
                        <a:rPr lang="en-US" sz="2100" baseline="-25000" dirty="0">
                          <a:latin typeface="Times New Roman"/>
                          <a:ea typeface="Times New Roman"/>
                          <a:cs typeface="Lotus"/>
                        </a:rPr>
                        <a:t>8</a:t>
                      </a:r>
                      <a:endParaRPr lang="en-US" sz="2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2100" dirty="0">
                          <a:latin typeface="Times New Roman"/>
                          <a:ea typeface="Times New Roman"/>
                          <a:cs typeface="Lotus"/>
                        </a:rPr>
                        <a:t>0.80</a:t>
                      </a:r>
                      <a:endParaRPr lang="en-US" sz="2100" dirty="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2100" dirty="0">
                          <a:latin typeface="Times New Roman"/>
                          <a:ea typeface="Times New Roman"/>
                          <a:cs typeface="Lotus"/>
                        </a:rPr>
                        <a:t>X</a:t>
                      </a:r>
                      <a:r>
                        <a:rPr lang="en-US" sz="2100" baseline="-25000" dirty="0">
                          <a:latin typeface="Times New Roman"/>
                          <a:ea typeface="Times New Roman"/>
                          <a:cs typeface="Lotus"/>
                        </a:rPr>
                        <a:t>3</a:t>
                      </a:r>
                      <a:endParaRPr lang="en-US" sz="2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4328">
                <a:tc>
                  <a:txBody>
                    <a:bodyPr/>
                    <a:lstStyle/>
                    <a:p>
                      <a:pPr algn="ctr" rtl="1">
                        <a:lnSpc>
                          <a:spcPct val="150000"/>
                        </a:lnSpc>
                        <a:spcAft>
                          <a:spcPts val="0"/>
                        </a:spcAft>
                      </a:pPr>
                      <a:r>
                        <a:rPr lang="en-US" sz="2100" dirty="0">
                          <a:latin typeface="Times New Roman"/>
                          <a:ea typeface="Times New Roman"/>
                          <a:cs typeface="Lotus"/>
                        </a:rPr>
                        <a:t>0.75</a:t>
                      </a:r>
                      <a:endParaRPr lang="en-US" sz="2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2100" dirty="0">
                          <a:latin typeface="Times New Roman"/>
                          <a:ea typeface="Times New Roman"/>
                          <a:cs typeface="Lotus"/>
                        </a:rPr>
                        <a:t>X</a:t>
                      </a:r>
                      <a:r>
                        <a:rPr lang="en-US" sz="2100" baseline="-25000" dirty="0">
                          <a:latin typeface="Times New Roman"/>
                          <a:ea typeface="Times New Roman"/>
                          <a:cs typeface="Lotus"/>
                        </a:rPr>
                        <a:t>9</a:t>
                      </a:r>
                      <a:endParaRPr lang="en-US" sz="2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2100" dirty="0">
                          <a:latin typeface="Times New Roman"/>
                          <a:ea typeface="Times New Roman"/>
                          <a:cs typeface="Lotus"/>
                        </a:rPr>
                        <a:t>0.80</a:t>
                      </a:r>
                      <a:endParaRPr lang="en-US" sz="2100" dirty="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2100" dirty="0">
                          <a:latin typeface="Times New Roman"/>
                          <a:ea typeface="Times New Roman"/>
                          <a:cs typeface="Lotus"/>
                        </a:rPr>
                        <a:t>X</a:t>
                      </a:r>
                      <a:r>
                        <a:rPr lang="en-US" sz="2100" baseline="-25000" dirty="0">
                          <a:latin typeface="Times New Roman"/>
                          <a:ea typeface="Times New Roman"/>
                          <a:cs typeface="Lotus"/>
                        </a:rPr>
                        <a:t>4</a:t>
                      </a:r>
                      <a:endParaRPr lang="en-US" sz="2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4328">
                <a:tc>
                  <a:txBody>
                    <a:bodyPr/>
                    <a:lstStyle/>
                    <a:p>
                      <a:pPr algn="ctr" rtl="1">
                        <a:lnSpc>
                          <a:spcPct val="150000"/>
                        </a:lnSpc>
                        <a:spcAft>
                          <a:spcPts val="0"/>
                        </a:spcAft>
                      </a:pPr>
                      <a:r>
                        <a:rPr lang="en-US" sz="2100" dirty="0">
                          <a:latin typeface="Times New Roman"/>
                          <a:ea typeface="Times New Roman"/>
                          <a:cs typeface="Lotus"/>
                        </a:rPr>
                        <a:t>0.70</a:t>
                      </a:r>
                      <a:endParaRPr lang="en-US" sz="2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2100" dirty="0">
                          <a:latin typeface="Times New Roman"/>
                          <a:ea typeface="Times New Roman"/>
                          <a:cs typeface="Lotus"/>
                        </a:rPr>
                        <a:t>X</a:t>
                      </a:r>
                      <a:r>
                        <a:rPr lang="en-US" sz="2100" baseline="-25000" dirty="0">
                          <a:latin typeface="Times New Roman"/>
                          <a:ea typeface="Times New Roman"/>
                          <a:cs typeface="Lotus"/>
                        </a:rPr>
                        <a:t>10</a:t>
                      </a:r>
                      <a:endParaRPr lang="en-US" sz="2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2100" dirty="0">
                          <a:latin typeface="Times New Roman"/>
                          <a:ea typeface="Times New Roman"/>
                          <a:cs typeface="Lotus"/>
                        </a:rPr>
                        <a:t>0.65</a:t>
                      </a:r>
                      <a:endParaRPr lang="en-US" sz="2100" dirty="0">
                        <a:latin typeface="Times New Roman"/>
                        <a:ea typeface="Times New Roman"/>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2100" dirty="0">
                          <a:latin typeface="Times New Roman"/>
                          <a:ea typeface="Times New Roman"/>
                          <a:cs typeface="Lotus"/>
                        </a:rPr>
                        <a:t>X</a:t>
                      </a:r>
                      <a:r>
                        <a:rPr lang="en-US" sz="2100" baseline="-25000" dirty="0">
                          <a:latin typeface="Times New Roman"/>
                          <a:ea typeface="Times New Roman"/>
                          <a:cs typeface="Lotus"/>
                        </a:rPr>
                        <a:t>5</a:t>
                      </a:r>
                      <a:endParaRPr lang="en-US" sz="2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Rectangle 6"/>
          <p:cNvSpPr/>
          <p:nvPr/>
        </p:nvSpPr>
        <p:spPr>
          <a:xfrm>
            <a:off x="3526659" y="319669"/>
            <a:ext cx="2614833" cy="707886"/>
          </a:xfrm>
          <a:prstGeom prst="rect">
            <a:avLst/>
          </a:prstGeom>
          <a:noFill/>
        </p:spPr>
        <p:txBody>
          <a:bodyPr>
            <a:spAutoFit/>
          </a:bodyPr>
          <a:lstStyle/>
          <a:p>
            <a:pPr algn="ctr" rtl="1">
              <a:defRPr/>
            </a:pPr>
            <a:r>
              <a:rPr lang="fa-IR" sz="4000" dirty="0">
                <a:ln w="900" cmpd="sng">
                  <a:solidFill>
                    <a:sysClr val="windowText" lastClr="000000">
                      <a:alpha val="55000"/>
                    </a:sysClr>
                  </a:solidFill>
                  <a:prstDash val="solid"/>
                </a:ln>
                <a:solidFill>
                  <a:srgbClr val="00CC00"/>
                </a:solidFill>
                <a:effectLst>
                  <a:innerShdw blurRad="101600" dist="76200" dir="5400000">
                    <a:schemeClr val="accent1">
                      <a:satMod val="190000"/>
                      <a:tint val="100000"/>
                      <a:alpha val="74000"/>
                    </a:schemeClr>
                  </a:innerShdw>
                </a:effectLst>
                <a:cs typeface="Titr" pitchFamily="2" charset="-78"/>
              </a:rPr>
              <a:t>مثـال</a:t>
            </a:r>
          </a:p>
        </p:txBody>
      </p:sp>
    </p:spTree>
  </p:cSld>
  <p:clrMapOvr>
    <a:masterClrMapping/>
  </p:clrMapOvr>
  <p:transition spd="slow">
    <p:split orient="vert"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ontent Placeholder 2"/>
          <p:cNvSpPr>
            <a:spLocks noGrp="1"/>
          </p:cNvSpPr>
          <p:nvPr>
            <p:ph idx="1"/>
          </p:nvPr>
        </p:nvSpPr>
        <p:spPr>
          <a:xfrm>
            <a:off x="1187624" y="2274888"/>
            <a:ext cx="7583314" cy="3994150"/>
          </a:xfrm>
        </p:spPr>
        <p:txBody>
          <a:bodyPr/>
          <a:lstStyle/>
          <a:p>
            <a:pPr algn="r" rtl="1" eaLnBrk="1" hangingPunct="1">
              <a:defRPr/>
            </a:pPr>
            <a:r>
              <a:rPr lang="ar-SA" dirty="0" smtClean="0">
                <a:cs typeface="B Lotus" pitchFamily="2" charset="-78"/>
              </a:rPr>
              <a:t>ميانگين كل قطعات محاسبه مي‌گردد:</a:t>
            </a:r>
            <a:endParaRPr lang="fa-IR" dirty="0" smtClean="0">
              <a:cs typeface="B Lotus" pitchFamily="2" charset="-78"/>
            </a:endParaRPr>
          </a:p>
          <a:p>
            <a:pPr eaLnBrk="1" hangingPunct="1">
              <a:defRPr/>
            </a:pPr>
            <a:endParaRPr lang="fa-IR" dirty="0" smtClean="0">
              <a:cs typeface="B Lotus" pitchFamily="2" charset="-78"/>
            </a:endParaRPr>
          </a:p>
          <a:p>
            <a:pPr eaLnBrk="1" hangingPunct="1">
              <a:defRPr/>
            </a:pPr>
            <a:endParaRPr lang="fa-IR" dirty="0" smtClean="0">
              <a:cs typeface="B Lotus" pitchFamily="2" charset="-78"/>
            </a:endParaRPr>
          </a:p>
          <a:p>
            <a:pPr eaLnBrk="1" hangingPunct="1">
              <a:defRPr/>
            </a:pPr>
            <a:endParaRPr lang="en-US" dirty="0" smtClean="0">
              <a:cs typeface="B Lotus" pitchFamily="2" charset="-78"/>
            </a:endParaRPr>
          </a:p>
          <a:p>
            <a:pPr eaLnBrk="1" hangingPunct="1">
              <a:defRPr/>
            </a:pPr>
            <a:endParaRPr lang="fa-IR" dirty="0" smtClean="0">
              <a:cs typeface="B Lotus" pitchFamily="2" charset="-78"/>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a-IR"/>
          </a:p>
        </p:txBody>
      </p:sp>
      <p:graphicFrame>
        <p:nvGraphicFramePr>
          <p:cNvPr id="4098" name="Object 1"/>
          <p:cNvGraphicFramePr>
            <a:graphicFrameLocks noChangeAspect="1"/>
          </p:cNvGraphicFramePr>
          <p:nvPr>
            <p:extLst>
              <p:ext uri="{D42A27DB-BD31-4B8C-83A1-F6EECF244321}">
                <p14:modId xmlns:p14="http://schemas.microsoft.com/office/powerpoint/2010/main" val="1086369503"/>
              </p:ext>
            </p:extLst>
          </p:nvPr>
        </p:nvGraphicFramePr>
        <p:xfrm>
          <a:off x="1547664" y="2870201"/>
          <a:ext cx="2416175" cy="938212"/>
        </p:xfrm>
        <a:graphic>
          <a:graphicData uri="http://schemas.openxmlformats.org/presentationml/2006/ole">
            <mc:AlternateContent xmlns:mc="http://schemas.openxmlformats.org/markup-compatibility/2006">
              <mc:Choice xmlns:v="urn:schemas-microsoft-com:vml" Requires="v">
                <p:oleObj spid="_x0000_s5278" name="Equation" r:id="rId3" imgW="1104900" imgH="431800" progId="Equation.3">
                  <p:embed/>
                </p:oleObj>
              </mc:Choice>
              <mc:Fallback>
                <p:oleObj name="Equation" r:id="rId3" imgW="1104900" imgH="4318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870201"/>
                        <a:ext cx="2416175" cy="938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a-IR"/>
          </a:p>
        </p:txBody>
      </p:sp>
      <p:graphicFrame>
        <p:nvGraphicFramePr>
          <p:cNvPr id="4099" name="Object 3"/>
          <p:cNvGraphicFramePr>
            <a:graphicFrameLocks noChangeAspect="1"/>
          </p:cNvGraphicFramePr>
          <p:nvPr/>
        </p:nvGraphicFramePr>
        <p:xfrm>
          <a:off x="1276350" y="4403725"/>
          <a:ext cx="2762250" cy="642938"/>
        </p:xfrm>
        <a:graphic>
          <a:graphicData uri="http://schemas.openxmlformats.org/presentationml/2006/ole">
            <mc:AlternateContent xmlns:mc="http://schemas.openxmlformats.org/markup-compatibility/2006">
              <mc:Choice xmlns:v="urn:schemas-microsoft-com:vml" Requires="v">
                <p:oleObj spid="_x0000_s5279" name="Equation" r:id="rId5" imgW="1104900" imgH="254000" progId="Equation.3">
                  <p:embed/>
                </p:oleObj>
              </mc:Choice>
              <mc:Fallback>
                <p:oleObj name="Equation" r:id="rId5" imgW="1104900" imgH="2540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6350" y="4403725"/>
                        <a:ext cx="2762250"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916831"/>
            <a:ext cx="8056637" cy="3980307"/>
          </a:xfrm>
        </p:spPr>
        <p:txBody>
          <a:bodyPr>
            <a:normAutofit fontScale="70000" lnSpcReduction="20000"/>
          </a:bodyPr>
          <a:lstStyle/>
          <a:p>
            <a:pPr marL="274320" indent="-274320" algn="r" rtl="1" eaLnBrk="1" fontAlgn="auto" hangingPunct="1">
              <a:lnSpc>
                <a:spcPct val="160000"/>
              </a:lnSpc>
              <a:spcAft>
                <a:spcPts val="0"/>
              </a:spcAft>
              <a:buFontTx/>
              <a:buNone/>
              <a:defRPr/>
            </a:pPr>
            <a:r>
              <a:rPr lang="ar-SA" dirty="0" smtClean="0">
                <a:cs typeface="B Lotus" pitchFamily="2" charset="-78"/>
              </a:rPr>
              <a:t>محلولي حاوي مس 10 بار آناليز شده است (به روش اسپکتروسکوپي جذب اتمي) نتايج برحسب </a:t>
            </a:r>
            <a:r>
              <a:rPr lang="en-US" dirty="0" smtClean="0">
                <a:cs typeface="B Lotus" pitchFamily="2" charset="-78"/>
              </a:rPr>
              <a:t>ppm</a:t>
            </a:r>
            <a:r>
              <a:rPr lang="ar-SA" dirty="0" smtClean="0">
                <a:cs typeface="B Lotus" pitchFamily="2" charset="-78"/>
              </a:rPr>
              <a:t> عبارتند از:</a:t>
            </a:r>
            <a:endParaRPr lang="fa-IR" dirty="0" smtClean="0">
              <a:cs typeface="B Lotus" pitchFamily="2" charset="-78"/>
            </a:endParaRPr>
          </a:p>
          <a:p>
            <a:pPr marL="274320" indent="-274320" algn="r" rtl="1" eaLnBrk="1" fontAlgn="auto" hangingPunct="1">
              <a:lnSpc>
                <a:spcPct val="160000"/>
              </a:lnSpc>
              <a:spcAft>
                <a:spcPts val="0"/>
              </a:spcAft>
              <a:buFont typeface="Wingdings"/>
              <a:buChar char=""/>
              <a:defRPr/>
            </a:pPr>
            <a:endParaRPr lang="fa-IR" dirty="0" smtClean="0">
              <a:cs typeface="B Lotus" pitchFamily="2" charset="-78"/>
            </a:endParaRPr>
          </a:p>
          <a:p>
            <a:pPr marL="274320" indent="-274320" algn="r" rtl="1" eaLnBrk="1" fontAlgn="auto" hangingPunct="1">
              <a:lnSpc>
                <a:spcPct val="160000"/>
              </a:lnSpc>
              <a:spcAft>
                <a:spcPts val="0"/>
              </a:spcAft>
              <a:buFont typeface="Wingdings"/>
              <a:buChar char=""/>
              <a:defRPr/>
            </a:pPr>
            <a:endParaRPr lang="fa-IR" dirty="0" smtClean="0">
              <a:cs typeface="B Lotus" pitchFamily="2" charset="-78"/>
            </a:endParaRPr>
          </a:p>
          <a:p>
            <a:pPr marL="274320" indent="-274320" algn="r" rtl="1" eaLnBrk="1" fontAlgn="auto" hangingPunct="1">
              <a:lnSpc>
                <a:spcPct val="160000"/>
              </a:lnSpc>
              <a:spcAft>
                <a:spcPts val="0"/>
              </a:spcAft>
              <a:buFont typeface="Wingdings"/>
              <a:buChar char=""/>
              <a:defRPr/>
            </a:pPr>
            <a:endParaRPr lang="fa-IR" dirty="0" smtClean="0">
              <a:cs typeface="B Lotus" pitchFamily="2" charset="-78"/>
            </a:endParaRPr>
          </a:p>
          <a:p>
            <a:pPr marL="274320" indent="-274320" algn="r" rtl="1" eaLnBrk="1" fontAlgn="auto" hangingPunct="1">
              <a:lnSpc>
                <a:spcPct val="160000"/>
              </a:lnSpc>
              <a:spcAft>
                <a:spcPts val="0"/>
              </a:spcAft>
              <a:buFont typeface="Wingdings"/>
              <a:buChar char=""/>
              <a:defRPr/>
            </a:pPr>
            <a:endParaRPr lang="fa-IR" dirty="0" smtClean="0">
              <a:cs typeface="B Lotus" pitchFamily="2" charset="-78"/>
            </a:endParaRPr>
          </a:p>
          <a:p>
            <a:pPr marL="274320" indent="-274320" algn="r" rtl="1" eaLnBrk="1" fontAlgn="auto" hangingPunct="1">
              <a:lnSpc>
                <a:spcPct val="160000"/>
              </a:lnSpc>
              <a:spcAft>
                <a:spcPts val="0"/>
              </a:spcAft>
              <a:buFont typeface="Wingdings"/>
              <a:buChar char=""/>
              <a:defRPr/>
            </a:pPr>
            <a:endParaRPr lang="en-US" dirty="0" smtClean="0">
              <a:cs typeface="B Lotus" pitchFamily="2" charset="-78"/>
            </a:endParaRPr>
          </a:p>
          <a:p>
            <a:pPr marL="274320" indent="-274320" algn="r" rtl="1" eaLnBrk="1" fontAlgn="auto" hangingPunct="1">
              <a:lnSpc>
                <a:spcPct val="160000"/>
              </a:lnSpc>
              <a:spcAft>
                <a:spcPts val="0"/>
              </a:spcAft>
              <a:buFontTx/>
              <a:buNone/>
              <a:defRPr/>
            </a:pPr>
            <a:r>
              <a:rPr lang="ar-SA" dirty="0" smtClean="0">
                <a:cs typeface="B Lotus" pitchFamily="2" charset="-78"/>
              </a:rPr>
              <a:t>مقدار واقعي </a:t>
            </a:r>
            <a:r>
              <a:rPr lang="en-US" dirty="0" smtClean="0">
                <a:cs typeface="B Lotus" pitchFamily="2" charset="-78"/>
              </a:rPr>
              <a:t>10.00ppm</a:t>
            </a:r>
            <a:r>
              <a:rPr lang="ar-SA" dirty="0" smtClean="0">
                <a:cs typeface="B Lotus" pitchFamily="2" charset="-78"/>
              </a:rPr>
              <a:t> است، اين روش را برحسب دقت و صحت ارزيابي کنيد</a:t>
            </a:r>
            <a:endParaRPr lang="fa-IR" dirty="0" smtClean="0">
              <a:cs typeface="B Lotus" pitchFamily="2" charset="-78"/>
            </a:endParaRPr>
          </a:p>
          <a:p>
            <a:pPr marL="274320" indent="-274320" algn="r" rtl="1" eaLnBrk="1" fontAlgn="auto" hangingPunct="1">
              <a:lnSpc>
                <a:spcPct val="160000"/>
              </a:lnSpc>
              <a:spcAft>
                <a:spcPts val="0"/>
              </a:spcAft>
              <a:buFont typeface="Wingdings"/>
              <a:buChar char=""/>
              <a:defRPr/>
            </a:pPr>
            <a:r>
              <a:rPr lang="en-US" sz="2100" dirty="0" smtClean="0">
                <a:latin typeface="Times New Roman" pitchFamily="18" charset="0"/>
                <a:cs typeface="B Lotus" pitchFamily="2" charset="-78"/>
              </a:rPr>
              <a:t>Bias =0.06ppm</a:t>
            </a:r>
          </a:p>
          <a:p>
            <a:pPr marL="274320" indent="-274320" algn="r" rtl="1" eaLnBrk="1" fontAlgn="auto" hangingPunct="1">
              <a:lnSpc>
                <a:spcPct val="160000"/>
              </a:lnSpc>
              <a:spcAft>
                <a:spcPts val="0"/>
              </a:spcAft>
              <a:buFont typeface="Wingdings"/>
              <a:buChar char=""/>
              <a:defRPr/>
            </a:pPr>
            <a:r>
              <a:rPr lang="en-US" sz="2100" dirty="0" smtClean="0">
                <a:latin typeface="Times New Roman" pitchFamily="18" charset="0"/>
                <a:cs typeface="B Lotus" pitchFamily="2" charset="-78"/>
              </a:rPr>
              <a:t>S =0.12</a:t>
            </a:r>
          </a:p>
        </p:txBody>
      </p:sp>
      <p:graphicFrame>
        <p:nvGraphicFramePr>
          <p:cNvPr id="6" name="Table 5"/>
          <p:cNvGraphicFramePr>
            <a:graphicFrameLocks noGrp="1"/>
          </p:cNvGraphicFramePr>
          <p:nvPr>
            <p:extLst>
              <p:ext uri="{D42A27DB-BD31-4B8C-83A1-F6EECF244321}">
                <p14:modId xmlns:p14="http://schemas.microsoft.com/office/powerpoint/2010/main" val="3114329092"/>
              </p:ext>
            </p:extLst>
          </p:nvPr>
        </p:nvGraphicFramePr>
        <p:xfrm>
          <a:off x="2267743" y="2492895"/>
          <a:ext cx="4201319" cy="1577340"/>
        </p:xfrm>
        <a:graphic>
          <a:graphicData uri="http://schemas.openxmlformats.org/drawingml/2006/table">
            <a:tbl>
              <a:tblPr rtl="1"/>
              <a:tblGrid>
                <a:gridCol w="2303950">
                  <a:extLst>
                    <a:ext uri="{9D8B030D-6E8A-4147-A177-3AD203B41FA5}">
                      <a16:colId xmlns:a16="http://schemas.microsoft.com/office/drawing/2014/main" val="20000"/>
                    </a:ext>
                  </a:extLst>
                </a:gridCol>
                <a:gridCol w="1897369">
                  <a:extLst>
                    <a:ext uri="{9D8B030D-6E8A-4147-A177-3AD203B41FA5}">
                      <a16:colId xmlns:a16="http://schemas.microsoft.com/office/drawing/2014/main" val="20001"/>
                    </a:ext>
                  </a:extLst>
                </a:gridCol>
              </a:tblGrid>
              <a:tr h="258531">
                <a:tc>
                  <a:txBody>
                    <a:bodyPr/>
                    <a:lstStyle/>
                    <a:p>
                      <a:pPr marL="16510" algn="ctr" rtl="1">
                        <a:lnSpc>
                          <a:spcPct val="115000"/>
                        </a:lnSpc>
                        <a:spcAft>
                          <a:spcPts val="0"/>
                        </a:spcAft>
                      </a:pPr>
                      <a:r>
                        <a:rPr lang="en-US" sz="1800" dirty="0">
                          <a:latin typeface="Times New Roman"/>
                          <a:ea typeface="Times New Roman"/>
                          <a:cs typeface="Lotus"/>
                        </a:rPr>
                        <a:t>10.08</a:t>
                      </a:r>
                      <a:endParaRPr lang="en-US" sz="1800" dirty="0">
                        <a:latin typeface="Times New Roman"/>
                        <a:ea typeface="Times New Roman"/>
                      </a:endParaRPr>
                    </a:p>
                  </a:txBody>
                  <a:tcPr marL="68580" marR="68580" marT="0" marB="0" anchor="ctr">
                    <a:lnL>
                      <a:noFill/>
                    </a:lnL>
                    <a:lnR>
                      <a:noFill/>
                    </a:lnR>
                    <a:lnT>
                      <a:noFill/>
                    </a:lnT>
                    <a:lnB>
                      <a:noFill/>
                    </a:lnB>
                  </a:tcPr>
                </a:tc>
                <a:tc>
                  <a:txBody>
                    <a:bodyPr/>
                    <a:lstStyle/>
                    <a:p>
                      <a:pPr marL="16510" algn="ctr" rtl="0">
                        <a:lnSpc>
                          <a:spcPct val="115000"/>
                        </a:lnSpc>
                        <a:spcAft>
                          <a:spcPts val="0"/>
                        </a:spcAft>
                      </a:pPr>
                      <a:r>
                        <a:rPr lang="en-US" sz="1800" dirty="0">
                          <a:latin typeface="Times New Roman"/>
                          <a:ea typeface="Times New Roman"/>
                          <a:cs typeface="Lotus"/>
                        </a:rPr>
                        <a:t>10.12</a:t>
                      </a: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258531">
                <a:tc>
                  <a:txBody>
                    <a:bodyPr/>
                    <a:lstStyle/>
                    <a:p>
                      <a:pPr marL="16510" algn="ctr" rtl="1">
                        <a:lnSpc>
                          <a:spcPct val="115000"/>
                        </a:lnSpc>
                        <a:spcAft>
                          <a:spcPts val="0"/>
                        </a:spcAft>
                      </a:pPr>
                      <a:r>
                        <a:rPr lang="en-US" sz="1800" dirty="0">
                          <a:latin typeface="Times New Roman"/>
                          <a:ea typeface="Times New Roman"/>
                          <a:cs typeface="Lotus"/>
                        </a:rPr>
                        <a:t>9.88</a:t>
                      </a:r>
                      <a:endParaRPr lang="en-US" sz="1800" dirty="0">
                        <a:latin typeface="Times New Roman"/>
                        <a:ea typeface="Times New Roman"/>
                      </a:endParaRPr>
                    </a:p>
                  </a:txBody>
                  <a:tcPr marL="68580" marR="68580" marT="0" marB="0" anchor="ctr">
                    <a:lnL>
                      <a:noFill/>
                    </a:lnL>
                    <a:lnR>
                      <a:noFill/>
                    </a:lnR>
                    <a:lnT>
                      <a:noFill/>
                    </a:lnT>
                    <a:lnB>
                      <a:noFill/>
                    </a:lnB>
                  </a:tcPr>
                </a:tc>
                <a:tc>
                  <a:txBody>
                    <a:bodyPr/>
                    <a:lstStyle/>
                    <a:p>
                      <a:pPr marL="16510" algn="ctr" rtl="0">
                        <a:lnSpc>
                          <a:spcPct val="115000"/>
                        </a:lnSpc>
                        <a:spcAft>
                          <a:spcPts val="0"/>
                        </a:spcAft>
                      </a:pPr>
                      <a:r>
                        <a:rPr lang="en-US" sz="1800" dirty="0">
                          <a:latin typeface="Times New Roman"/>
                          <a:ea typeface="Times New Roman"/>
                          <a:cs typeface="Lotus"/>
                        </a:rPr>
                        <a:t>10.11</a:t>
                      </a: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1"/>
                  </a:ext>
                </a:extLst>
              </a:tr>
              <a:tr h="258531">
                <a:tc>
                  <a:txBody>
                    <a:bodyPr/>
                    <a:lstStyle/>
                    <a:p>
                      <a:pPr marL="16510" algn="ctr" rtl="1">
                        <a:lnSpc>
                          <a:spcPct val="115000"/>
                        </a:lnSpc>
                        <a:spcAft>
                          <a:spcPts val="0"/>
                        </a:spcAft>
                      </a:pPr>
                      <a:r>
                        <a:rPr lang="en-US" sz="1800" dirty="0">
                          <a:latin typeface="Times New Roman"/>
                          <a:ea typeface="Times New Roman"/>
                          <a:cs typeface="Lotus"/>
                        </a:rPr>
                        <a:t>10.02</a:t>
                      </a:r>
                      <a:endParaRPr lang="en-US" sz="1800" dirty="0">
                        <a:latin typeface="Times New Roman"/>
                        <a:ea typeface="Times New Roman"/>
                      </a:endParaRPr>
                    </a:p>
                  </a:txBody>
                  <a:tcPr marL="68580" marR="68580" marT="0" marB="0" anchor="ctr">
                    <a:lnL>
                      <a:noFill/>
                    </a:lnL>
                    <a:lnR>
                      <a:noFill/>
                    </a:lnR>
                    <a:lnT>
                      <a:noFill/>
                    </a:lnT>
                    <a:lnB>
                      <a:noFill/>
                    </a:lnB>
                  </a:tcPr>
                </a:tc>
                <a:tc>
                  <a:txBody>
                    <a:bodyPr/>
                    <a:lstStyle/>
                    <a:p>
                      <a:pPr marL="16510" algn="ctr" rtl="0">
                        <a:lnSpc>
                          <a:spcPct val="115000"/>
                        </a:lnSpc>
                        <a:spcAft>
                          <a:spcPts val="0"/>
                        </a:spcAft>
                      </a:pPr>
                      <a:r>
                        <a:rPr lang="en-US" sz="1800" dirty="0">
                          <a:latin typeface="Times New Roman"/>
                          <a:ea typeface="Times New Roman"/>
                          <a:cs typeface="Lotus"/>
                        </a:rPr>
                        <a:t>10.21</a:t>
                      </a: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258531">
                <a:tc>
                  <a:txBody>
                    <a:bodyPr/>
                    <a:lstStyle/>
                    <a:p>
                      <a:pPr marL="16510" algn="ctr" rtl="1">
                        <a:lnSpc>
                          <a:spcPct val="115000"/>
                        </a:lnSpc>
                        <a:spcAft>
                          <a:spcPts val="0"/>
                        </a:spcAft>
                      </a:pPr>
                      <a:r>
                        <a:rPr lang="en-US" sz="1800" dirty="0">
                          <a:latin typeface="Times New Roman"/>
                          <a:ea typeface="Times New Roman"/>
                          <a:cs typeface="Lotus"/>
                        </a:rPr>
                        <a:t>9.80</a:t>
                      </a:r>
                      <a:endParaRPr lang="en-US" sz="1800" dirty="0">
                        <a:latin typeface="Times New Roman"/>
                        <a:ea typeface="Times New Roman"/>
                      </a:endParaRPr>
                    </a:p>
                  </a:txBody>
                  <a:tcPr marL="68580" marR="68580" marT="0" marB="0" anchor="ctr">
                    <a:lnL>
                      <a:noFill/>
                    </a:lnL>
                    <a:lnR>
                      <a:noFill/>
                    </a:lnR>
                    <a:lnT>
                      <a:noFill/>
                    </a:lnT>
                    <a:lnB>
                      <a:noFill/>
                    </a:lnB>
                  </a:tcPr>
                </a:tc>
                <a:tc>
                  <a:txBody>
                    <a:bodyPr/>
                    <a:lstStyle/>
                    <a:p>
                      <a:pPr marL="16510" algn="ctr" rtl="0">
                        <a:lnSpc>
                          <a:spcPct val="115000"/>
                        </a:lnSpc>
                        <a:spcAft>
                          <a:spcPts val="0"/>
                        </a:spcAft>
                      </a:pPr>
                      <a:r>
                        <a:rPr lang="en-US" sz="1800" dirty="0">
                          <a:latin typeface="Times New Roman"/>
                          <a:ea typeface="Times New Roman"/>
                          <a:cs typeface="Lotus"/>
                        </a:rPr>
                        <a:t>10.14</a:t>
                      </a: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3"/>
                  </a:ext>
                </a:extLst>
              </a:tr>
              <a:tr h="258531">
                <a:tc>
                  <a:txBody>
                    <a:bodyPr/>
                    <a:lstStyle/>
                    <a:p>
                      <a:pPr marL="16510" algn="ctr" rtl="1">
                        <a:lnSpc>
                          <a:spcPct val="115000"/>
                        </a:lnSpc>
                        <a:spcAft>
                          <a:spcPts val="0"/>
                        </a:spcAft>
                      </a:pPr>
                      <a:r>
                        <a:rPr lang="en-US" sz="1800" dirty="0">
                          <a:latin typeface="Times New Roman"/>
                          <a:ea typeface="Times New Roman"/>
                          <a:cs typeface="Lotus"/>
                        </a:rPr>
                        <a:t>10.10</a:t>
                      </a:r>
                      <a:endParaRPr lang="en-US" sz="1800" dirty="0">
                        <a:latin typeface="Times New Roman"/>
                        <a:ea typeface="Times New Roman"/>
                      </a:endParaRPr>
                    </a:p>
                  </a:txBody>
                  <a:tcPr marL="68580" marR="68580" marT="0" marB="0" anchor="ctr">
                    <a:lnL>
                      <a:noFill/>
                    </a:lnL>
                    <a:lnR>
                      <a:noFill/>
                    </a:lnR>
                    <a:lnT>
                      <a:noFill/>
                    </a:lnT>
                    <a:lnB>
                      <a:noFill/>
                    </a:lnB>
                  </a:tcPr>
                </a:tc>
                <a:tc>
                  <a:txBody>
                    <a:bodyPr/>
                    <a:lstStyle/>
                    <a:p>
                      <a:pPr marL="16510" algn="ctr" rtl="0">
                        <a:lnSpc>
                          <a:spcPct val="115000"/>
                        </a:lnSpc>
                        <a:spcAft>
                          <a:spcPts val="0"/>
                        </a:spcAft>
                      </a:pPr>
                      <a:r>
                        <a:rPr lang="en-US" sz="1800" dirty="0">
                          <a:latin typeface="Times New Roman"/>
                          <a:ea typeface="Times New Roman"/>
                          <a:cs typeface="Lotus"/>
                        </a:rPr>
                        <a:t>10.09</a:t>
                      </a: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4"/>
                  </a:ext>
                </a:extLst>
              </a:tr>
            </a:tbl>
          </a:graphicData>
        </a:graphic>
      </p:graphicFrame>
      <p:pic>
        <p:nvPicPr>
          <p:cNvPr id="5135"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967038" y="4025900"/>
            <a:ext cx="3044825" cy="271463"/>
          </a:xfrm>
          <a:prstGeom prst="rect">
            <a:avLst/>
          </a:prstGeom>
          <a:noFill/>
          <a:ln w="9525">
            <a:noFill/>
            <a:miter lim="800000"/>
            <a:headEnd/>
            <a:tailEnd/>
          </a:ln>
        </p:spPr>
      </p:pic>
      <p:sp>
        <p:nvSpPr>
          <p:cNvPr id="5136"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a-IR"/>
          </a:p>
        </p:txBody>
      </p:sp>
      <p:graphicFrame>
        <p:nvGraphicFramePr>
          <p:cNvPr id="5122" name="Object 2"/>
          <p:cNvGraphicFramePr>
            <a:graphicFrameLocks noChangeAspect="1"/>
          </p:cNvGraphicFramePr>
          <p:nvPr>
            <p:extLst>
              <p:ext uri="{D42A27DB-BD31-4B8C-83A1-F6EECF244321}">
                <p14:modId xmlns:p14="http://schemas.microsoft.com/office/powerpoint/2010/main" val="3493770318"/>
              </p:ext>
            </p:extLst>
          </p:nvPr>
        </p:nvGraphicFramePr>
        <p:xfrm>
          <a:off x="2640806" y="5107799"/>
          <a:ext cx="3862387" cy="581025"/>
        </p:xfrm>
        <a:graphic>
          <a:graphicData uri="http://schemas.openxmlformats.org/presentationml/2006/ole">
            <mc:AlternateContent xmlns:mc="http://schemas.openxmlformats.org/markup-compatibility/2006">
              <mc:Choice xmlns:v="urn:schemas-microsoft-com:vml" Requires="v">
                <p:oleObj spid="_x0000_s6224" name="Equation" r:id="rId4" imgW="2590800" imgH="393700" progId="Equation.3">
                  <p:embed/>
                </p:oleObj>
              </mc:Choice>
              <mc:Fallback>
                <p:oleObj name="Equation" r:id="rId4" imgW="2590800" imgH="3937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806" y="5107799"/>
                        <a:ext cx="3862387"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3397030" y="155645"/>
            <a:ext cx="2614833" cy="707886"/>
          </a:xfrm>
          <a:prstGeom prst="rect">
            <a:avLst/>
          </a:prstGeom>
          <a:noFill/>
        </p:spPr>
        <p:txBody>
          <a:bodyPr>
            <a:spAutoFit/>
          </a:bodyPr>
          <a:lstStyle/>
          <a:p>
            <a:pPr algn="ctr" rtl="1">
              <a:defRPr/>
            </a:pPr>
            <a:r>
              <a:rPr lang="fa-IR" sz="4000" dirty="0">
                <a:ln w="31550" cmpd="sng">
                  <a:solidFill>
                    <a:sysClr val="windowText" lastClr="000000"/>
                  </a:solidFill>
                  <a:prstDash val="solid"/>
                </a:ln>
                <a:solidFill>
                  <a:srgbClr val="33CC33"/>
                </a:solidFill>
                <a:effectLst>
                  <a:outerShdw blurRad="50800" dist="40000" dir="5400000" algn="tl" rotWithShape="0">
                    <a:srgbClr val="000000">
                      <a:shade val="5000"/>
                      <a:satMod val="120000"/>
                      <a:alpha val="33000"/>
                    </a:srgbClr>
                  </a:outerShdw>
                </a:effectLst>
                <a:cs typeface="Titr" pitchFamily="2" charset="-78"/>
              </a:rPr>
              <a:t>مثـال</a:t>
            </a:r>
          </a:p>
        </p:txBody>
      </p:sp>
    </p:spTree>
  </p:cSld>
  <p:clrMapOvr>
    <a:masterClrMapping/>
  </p:clrMapOvr>
  <p:transition spd="slow">
    <p:wipe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6346" y="2415653"/>
            <a:ext cx="5609230" cy="1338828"/>
          </a:xfrm>
          <a:prstGeom prst="rect">
            <a:avLst/>
          </a:prstGeom>
          <a:noFill/>
        </p:spPr>
        <p:txBody>
          <a:bodyPr>
            <a:spAutoFit/>
          </a:bodyPr>
          <a:lstStyle/>
          <a:p>
            <a:pPr algn="ctr">
              <a:lnSpc>
                <a:spcPct val="150000"/>
              </a:lnSpc>
              <a:defRPr/>
            </a:pPr>
            <a:r>
              <a:rPr lang="fa-IR" sz="5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کــاربـرد آمــار</a:t>
            </a:r>
          </a:p>
        </p:txBody>
      </p:sp>
    </p:spTree>
  </p:cSld>
  <p:clrMapOvr>
    <a:masterClrMapping/>
  </p:clrMapOvr>
  <p:transition spd="slow">
    <p:split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Diagram 3"/>
          <p:cNvPicPr>
            <a:picLocks noChangeArrowheads="1"/>
          </p:cNvPicPr>
          <p:nvPr/>
        </p:nvPicPr>
        <p:blipFill>
          <a:blip r:embed="rId2"/>
          <a:srcRect l="-10265" r="-10153"/>
          <a:stretch>
            <a:fillRect/>
          </a:stretch>
        </p:blipFill>
        <p:spPr bwMode="auto">
          <a:xfrm>
            <a:off x="1419225" y="1555750"/>
            <a:ext cx="6578600" cy="3916363"/>
          </a:xfrm>
          <a:prstGeom prst="rect">
            <a:avLst/>
          </a:prstGeom>
          <a:noFill/>
          <a:ln w="9525">
            <a:noFill/>
            <a:miter lim="800000"/>
            <a:headEnd/>
            <a:tailEnd/>
          </a:ln>
        </p:spPr>
      </p:pic>
      <p:sp>
        <p:nvSpPr>
          <p:cNvPr id="5" name="Rectangle 4"/>
          <p:cNvSpPr/>
          <p:nvPr/>
        </p:nvSpPr>
        <p:spPr>
          <a:xfrm>
            <a:off x="3580405" y="292374"/>
            <a:ext cx="2010486" cy="584775"/>
          </a:xfrm>
          <a:prstGeom prst="rect">
            <a:avLst/>
          </a:prstGeom>
          <a:noFill/>
        </p:spPr>
        <p:txBody>
          <a:bodyPr wrap="none">
            <a:spAutoFit/>
          </a:bodyPr>
          <a:lstStyle/>
          <a:p>
            <a:pPr algn="ctr">
              <a:defRPr/>
            </a:pPr>
            <a:r>
              <a:rPr lang="fa-IR" sz="3200" cap="all" dirty="0">
                <a:ln w="9000" cmpd="sng">
                  <a:solidFill>
                    <a:schemeClr val="accent4">
                      <a:shade val="50000"/>
                      <a:satMod val="120000"/>
                    </a:schemeClr>
                  </a:solidFill>
                  <a:prstDash val="solid"/>
                </a:ln>
                <a:solidFill>
                  <a:srgbClr val="FFCC66"/>
                </a:solidFill>
                <a:effectLst>
                  <a:reflection blurRad="12700" stA="28000" endPos="45000" dist="1000" dir="5400000" sy="-100000" algn="bl" rotWithShape="0"/>
                </a:effectLst>
                <a:cs typeface="Titr" pitchFamily="2" charset="-78"/>
              </a:rPr>
              <a:t>انواع داده‌ها</a:t>
            </a:r>
          </a:p>
        </p:txBody>
      </p:sp>
    </p:spTree>
  </p:cSld>
  <p:clrMapOvr>
    <a:masterClrMapping/>
  </p:clrMapOvr>
  <p:transition spd="slow">
    <p:spli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Diagram 5"/>
          <p:cNvPicPr>
            <a:picLocks noChangeArrowheads="1"/>
          </p:cNvPicPr>
          <p:nvPr/>
        </p:nvPicPr>
        <p:blipFill>
          <a:blip r:embed="rId2"/>
          <a:srcRect l="-24751" r="-24438"/>
          <a:stretch>
            <a:fillRect/>
          </a:stretch>
        </p:blipFill>
        <p:spPr bwMode="auto">
          <a:xfrm>
            <a:off x="1487488" y="1255713"/>
            <a:ext cx="6005512" cy="4818062"/>
          </a:xfrm>
          <a:prstGeom prst="rect">
            <a:avLst/>
          </a:prstGeom>
          <a:noFill/>
          <a:ln w="9525">
            <a:noFill/>
            <a:miter lim="800000"/>
            <a:headEnd/>
            <a:tailEnd/>
          </a:ln>
        </p:spPr>
      </p:pic>
      <p:sp>
        <p:nvSpPr>
          <p:cNvPr id="5" name="Rectangle 4"/>
          <p:cNvSpPr/>
          <p:nvPr/>
        </p:nvSpPr>
        <p:spPr>
          <a:xfrm>
            <a:off x="2946506" y="401556"/>
            <a:ext cx="3387466" cy="615553"/>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fa-IR" sz="3400" spc="150" dirty="0">
                <a:ln w="11430"/>
                <a:solidFill>
                  <a:srgbClr val="660066"/>
                </a:solidFill>
                <a:effectLst>
                  <a:outerShdw blurRad="25400" algn="tl" rotWithShape="0">
                    <a:srgbClr val="000000">
                      <a:alpha val="43000"/>
                    </a:srgbClr>
                  </a:outerShdw>
                  <a:reflection blurRad="6350" stA="55000" endA="300" endPos="45500" dir="5400000" sy="-100000" algn="bl" rotWithShape="0"/>
                </a:effectLst>
                <a:cs typeface="Titr" pitchFamily="2" charset="-78"/>
              </a:rPr>
              <a:t>مشخصه‌هاي آماري</a:t>
            </a:r>
          </a:p>
        </p:txBody>
      </p:sp>
    </p:spTree>
  </p:cSld>
  <p:clrMapOvr>
    <a:masterClrMapping/>
  </p:clrMapOvr>
  <p:transition spd="slow">
    <p:circl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655" y="1916832"/>
            <a:ext cx="7349257" cy="4406181"/>
          </a:xfrm>
        </p:spPr>
        <p:txBody>
          <a:bodyPr>
            <a:normAutofit/>
          </a:bodyPr>
          <a:lstStyle/>
          <a:p>
            <a:pPr marL="274320" indent="-274320" algn="r" rtl="1" eaLnBrk="1" fontAlgn="auto" hangingPunct="1">
              <a:lnSpc>
                <a:spcPct val="200000"/>
              </a:lnSpc>
              <a:spcAft>
                <a:spcPts val="0"/>
              </a:spcAft>
              <a:buSzPct val="93000"/>
              <a:buFontTx/>
              <a:buBlip>
                <a:blip r:embed="rId2"/>
              </a:buBlip>
              <a:defRPr/>
            </a:pPr>
            <a:r>
              <a:rPr lang="fa-IR" dirty="0" smtClean="0">
                <a:cs typeface="B Lotus" pitchFamily="2" charset="-78"/>
              </a:rPr>
              <a:t>به ندرت مي‌توان مقدار واقعي را در آزمون‌ها تعيين کرد. بنابراين به جاي اين مقدار، از مقدار مرجع پذيرفته شده استفاده مي‌شود.</a:t>
            </a:r>
            <a:endParaRPr lang="en-US" dirty="0" smtClean="0">
              <a:cs typeface="B Lotus" pitchFamily="2" charset="-78"/>
            </a:endParaRPr>
          </a:p>
          <a:p>
            <a:pPr marL="274320" indent="-274320" algn="r" rtl="1" eaLnBrk="1" fontAlgn="auto" hangingPunct="1">
              <a:lnSpc>
                <a:spcPct val="200000"/>
              </a:lnSpc>
              <a:spcAft>
                <a:spcPts val="0"/>
              </a:spcAft>
              <a:buSzPct val="93000"/>
              <a:buFontTx/>
              <a:buBlip>
                <a:blip r:embed="rId2"/>
              </a:buBlip>
              <a:defRPr/>
            </a:pPr>
            <a:r>
              <a:rPr lang="fa-IR" dirty="0" smtClean="0">
                <a:cs typeface="B Lotus" pitchFamily="2" charset="-78"/>
              </a:rPr>
              <a:t>مقدار مرجع پذيرفته شده، مقدار توافق‌شده‌اي است که براي مقايسات مورد استفاده قرار مي‌گيرد. انواع آن به شرح زير است:</a:t>
            </a:r>
            <a:endParaRPr lang="en-US" dirty="0" smtClean="0">
              <a:cs typeface="B Lotus" pitchFamily="2" charset="-78"/>
            </a:endParaRPr>
          </a:p>
          <a:p>
            <a:pPr marL="274320" indent="-274320" algn="r" rtl="1" eaLnBrk="1" fontAlgn="auto" hangingPunct="1">
              <a:lnSpc>
                <a:spcPct val="200000"/>
              </a:lnSpc>
              <a:spcAft>
                <a:spcPts val="0"/>
              </a:spcAft>
              <a:buSzPct val="93000"/>
              <a:buFontTx/>
              <a:buBlip>
                <a:blip r:embed="rId2"/>
              </a:buBlip>
              <a:defRPr/>
            </a:pPr>
            <a:r>
              <a:rPr lang="fa-IR" dirty="0" smtClean="0">
                <a:cs typeface="B Lotus" pitchFamily="2" charset="-78"/>
              </a:rPr>
              <a:t>مقداري تئوريک بر اساس اصول علمي به عنوان مثال شتاب جاذبه زمين</a:t>
            </a:r>
            <a:endParaRPr lang="en-US" dirty="0" smtClean="0">
              <a:cs typeface="B Lotus" pitchFamily="2" charset="-78"/>
            </a:endParaRPr>
          </a:p>
        </p:txBody>
      </p:sp>
      <p:sp>
        <p:nvSpPr>
          <p:cNvPr id="6" name="Rectangle 5"/>
          <p:cNvSpPr/>
          <p:nvPr/>
        </p:nvSpPr>
        <p:spPr>
          <a:xfrm>
            <a:off x="1709869" y="428851"/>
            <a:ext cx="7069564" cy="677108"/>
          </a:xfrm>
          <a:prstGeom prst="rect">
            <a:avLst/>
          </a:prstGeom>
          <a:noFill/>
        </p:spPr>
        <p:txBody>
          <a:bodyPr wrap="none">
            <a:spAutoFit/>
          </a:bodyPr>
          <a:lstStyle/>
          <a:p>
            <a:pPr algn="ctr">
              <a:defRPr/>
            </a:pPr>
            <a:r>
              <a:rPr lang="fa-IR" sz="3800" dirty="0">
                <a:ln w="10541" cmpd="sng">
                  <a:solidFill>
                    <a:sysClr val="windowText" lastClr="000000"/>
                  </a:solidFill>
                  <a:prstDash val="solid"/>
                </a:ln>
                <a:solidFill>
                  <a:srgbClr val="00FF00"/>
                </a:solidFill>
                <a:cs typeface="Titr" pitchFamily="2" charset="-78"/>
              </a:rPr>
              <a:t>مقدار واقعي يا مقدار مرجع پذيرفته شده</a:t>
            </a:r>
          </a:p>
        </p:txBody>
      </p:sp>
    </p:spTree>
  </p:cSld>
  <p:clrMapOvr>
    <a:masterClrMapping/>
  </p:clrMapOvr>
  <p:transition spd="slow">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1844823"/>
            <a:ext cx="7570043" cy="3659039"/>
          </a:xfrm>
        </p:spPr>
        <p:txBody>
          <a:bodyPr>
            <a:normAutofit/>
          </a:bodyPr>
          <a:lstStyle/>
          <a:p>
            <a:pPr marL="274320" indent="-274320" algn="r" rtl="1" eaLnBrk="1" fontAlgn="auto" hangingPunct="1">
              <a:lnSpc>
                <a:spcPct val="200000"/>
              </a:lnSpc>
              <a:spcAft>
                <a:spcPts val="0"/>
              </a:spcAft>
              <a:buFontTx/>
              <a:buBlip>
                <a:blip r:embed="rId3"/>
              </a:buBlip>
              <a:defRPr/>
            </a:pPr>
            <a:r>
              <a:rPr lang="fa-IR" dirty="0" smtClean="0">
                <a:cs typeface="B Lotus" pitchFamily="2" charset="-78"/>
              </a:rPr>
              <a:t>مقدار گواهي‌شده براساس فعاليت‌هاي تجربي بعضي سازمان‌هاي ملي و بين‌المللي به عنوان مثال مقادير گواهي‌شده مواد مرجع</a:t>
            </a:r>
            <a:endParaRPr lang="en-US" dirty="0" smtClean="0">
              <a:cs typeface="B Lotus" pitchFamily="2" charset="-78"/>
            </a:endParaRPr>
          </a:p>
          <a:p>
            <a:pPr marL="274320" indent="-274320" algn="r" rtl="1" eaLnBrk="1" fontAlgn="auto" hangingPunct="1">
              <a:lnSpc>
                <a:spcPct val="200000"/>
              </a:lnSpc>
              <a:spcAft>
                <a:spcPts val="0"/>
              </a:spcAft>
              <a:buFontTx/>
              <a:buBlip>
                <a:blip r:embed="rId3"/>
              </a:buBlip>
              <a:defRPr/>
            </a:pPr>
            <a:r>
              <a:rPr lang="fa-IR" dirty="0" smtClean="0">
                <a:cs typeface="B Lotus" pitchFamily="2" charset="-78"/>
              </a:rPr>
              <a:t>مقدار گواهي شده و مورد توافق بر اساس مقايسات بين آزمايشگاهي</a:t>
            </a:r>
            <a:endParaRPr lang="en-US" dirty="0" smtClean="0">
              <a:cs typeface="B Lotus" pitchFamily="2" charset="-78"/>
            </a:endParaRPr>
          </a:p>
          <a:p>
            <a:pPr marL="274320" indent="-274320" algn="r" rtl="1" eaLnBrk="1" fontAlgn="auto" hangingPunct="1">
              <a:lnSpc>
                <a:spcPct val="200000"/>
              </a:lnSpc>
              <a:spcAft>
                <a:spcPts val="0"/>
              </a:spcAft>
              <a:buFontTx/>
              <a:buBlip>
                <a:blip r:embed="rId3"/>
              </a:buBlip>
              <a:defRPr/>
            </a:pPr>
            <a:r>
              <a:rPr lang="fa-IR" dirty="0" smtClean="0">
                <a:cs typeface="B Lotus" pitchFamily="2" charset="-78"/>
              </a:rPr>
              <a:t>در شرايطي که نتوان موارد </a:t>
            </a:r>
            <a:r>
              <a:rPr lang="en-US" dirty="0" smtClean="0">
                <a:cs typeface="B Lotus" pitchFamily="2" charset="-78"/>
              </a:rPr>
              <a:t>a</a:t>
            </a:r>
            <a:r>
              <a:rPr lang="fa-IR" dirty="0" smtClean="0">
                <a:cs typeface="B Lotus" pitchFamily="2" charset="-78"/>
              </a:rPr>
              <a:t>، </a:t>
            </a:r>
            <a:r>
              <a:rPr lang="en-US" dirty="0" smtClean="0">
                <a:cs typeface="B Lotus" pitchFamily="2" charset="-78"/>
              </a:rPr>
              <a:t>b</a:t>
            </a:r>
            <a:r>
              <a:rPr lang="fa-IR" dirty="0" smtClean="0">
                <a:cs typeface="B Lotus" pitchFamily="2" charset="-78"/>
              </a:rPr>
              <a:t> و </a:t>
            </a:r>
            <a:r>
              <a:rPr lang="en-US" dirty="0" smtClean="0">
                <a:cs typeface="B Lotus" pitchFamily="2" charset="-78"/>
              </a:rPr>
              <a:t>c</a:t>
            </a:r>
            <a:r>
              <a:rPr lang="fa-IR" dirty="0" smtClean="0">
                <a:cs typeface="B Lotus" pitchFamily="2" charset="-78"/>
              </a:rPr>
              <a:t> را تعيين کرد، از(ميانگين رياضي جامعه) استفاده مي‌شود</a:t>
            </a:r>
            <a:endParaRPr lang="fa-IR" dirty="0">
              <a:cs typeface="B Lotus" pitchFamily="2" charset="-78"/>
            </a:endParaRPr>
          </a:p>
        </p:txBody>
      </p:sp>
      <p:sp>
        <p:nvSpPr>
          <p:cNvPr id="4" name="Rectangle 3"/>
          <p:cNvSpPr/>
          <p:nvPr/>
        </p:nvSpPr>
        <p:spPr>
          <a:xfrm>
            <a:off x="1709869" y="428851"/>
            <a:ext cx="7069564" cy="677108"/>
          </a:xfrm>
          <a:prstGeom prst="rect">
            <a:avLst/>
          </a:prstGeom>
          <a:noFill/>
        </p:spPr>
        <p:txBody>
          <a:bodyPr wrap="none">
            <a:spAutoFit/>
          </a:bodyPr>
          <a:lstStyle/>
          <a:p>
            <a:pPr algn="ctr">
              <a:defRPr/>
            </a:pPr>
            <a:r>
              <a:rPr lang="fa-IR" sz="3800" dirty="0">
                <a:ln w="10541" cmpd="sng">
                  <a:solidFill>
                    <a:sysClr val="windowText" lastClr="000000"/>
                  </a:solidFill>
                  <a:prstDash val="solid"/>
                </a:ln>
                <a:solidFill>
                  <a:srgbClr val="00FF00"/>
                </a:solidFill>
                <a:cs typeface="Titr" pitchFamily="2" charset="-78"/>
              </a:rPr>
              <a:t>مقدار واقعي يا مقدار مرجع پذيرفته شده</a:t>
            </a:r>
          </a:p>
        </p:txBody>
      </p:sp>
      <p:graphicFrame>
        <p:nvGraphicFramePr>
          <p:cNvPr id="7170" name="Object 2"/>
          <p:cNvGraphicFramePr>
            <a:graphicFrameLocks noChangeAspect="1"/>
          </p:cNvGraphicFramePr>
          <p:nvPr>
            <p:extLst>
              <p:ext uri="{D42A27DB-BD31-4B8C-83A1-F6EECF244321}">
                <p14:modId xmlns:p14="http://schemas.microsoft.com/office/powerpoint/2010/main" val="3286142693"/>
              </p:ext>
            </p:extLst>
          </p:nvPr>
        </p:nvGraphicFramePr>
        <p:xfrm>
          <a:off x="1835696" y="4819649"/>
          <a:ext cx="1992312" cy="684213"/>
        </p:xfrm>
        <a:graphic>
          <a:graphicData uri="http://schemas.openxmlformats.org/presentationml/2006/ole">
            <mc:AlternateContent xmlns:mc="http://schemas.openxmlformats.org/markup-compatibility/2006">
              <mc:Choice xmlns:v="urn:schemas-microsoft-com:vml" Requires="v">
                <p:oleObj spid="_x0000_s8272" name="Equation" r:id="rId4" imgW="863280" imgH="304560" progId="Equation.3">
                  <p:embed/>
                </p:oleObj>
              </mc:Choice>
              <mc:Fallback>
                <p:oleObj name="Equation" r:id="rId4" imgW="863280" imgH="30456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4819649"/>
                        <a:ext cx="1992312" cy="684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25602"/>
          </a:xfrm>
          <a:effectLst>
            <a:reflection blurRad="6350" stA="50000" endA="300" endPos="90000" dir="5400000" sy="-100000" algn="bl" rotWithShape="0"/>
          </a:effectLst>
        </p:spPr>
        <p:txBody>
          <a:bodyPr>
            <a:noAutofit/>
          </a:bodyPr>
          <a:lstStyle/>
          <a:p>
            <a:r>
              <a:rPr lang="fa-IR" sz="4800" b="1" kern="1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Lotus" pitchFamily="2" charset="-78"/>
              </a:rPr>
              <a:t>تعاريف علم اندازه‌شناسي</a:t>
            </a:r>
            <a:br>
              <a:rPr lang="fa-IR" sz="4800" b="1" kern="1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Lotus" pitchFamily="2" charset="-78"/>
              </a:rPr>
            </a:br>
            <a:endParaRPr lang="fa-IR" sz="4800" b="1" dirty="0">
              <a:cs typeface="B Lotus" pitchFamily="2" charset="-78"/>
            </a:endParaRPr>
          </a:p>
        </p:txBody>
      </p:sp>
      <p:sp>
        <p:nvSpPr>
          <p:cNvPr id="3" name="Content Placeholder 2"/>
          <p:cNvSpPr>
            <a:spLocks noGrp="1"/>
          </p:cNvSpPr>
          <p:nvPr>
            <p:ph idx="1"/>
          </p:nvPr>
        </p:nvSpPr>
        <p:spPr/>
        <p:txBody>
          <a:bodyPr/>
          <a:lstStyle/>
          <a:p>
            <a:pPr algn="r" rtl="1">
              <a:buBlip>
                <a:blip r:embed="rId2"/>
              </a:buBlip>
              <a:defRPr/>
            </a:pPr>
            <a:r>
              <a:rPr lang="fa-IR" dirty="0">
                <a:solidFill>
                  <a:schemeClr val="accent1">
                    <a:lumMod val="10000"/>
                  </a:schemeClr>
                </a:solidFill>
                <a:cs typeface="B Lotus" pitchFamily="2" charset="-78"/>
              </a:rPr>
              <a:t>اندازه‌ده كميت ويژه‌اي است كه اندازه‌گيري مي‌شود</a:t>
            </a:r>
            <a:r>
              <a:rPr lang="fa-IR" dirty="0" smtClean="0">
                <a:solidFill>
                  <a:schemeClr val="accent1">
                    <a:lumMod val="10000"/>
                  </a:schemeClr>
                </a:solidFill>
                <a:cs typeface="B Lotus" pitchFamily="2" charset="-78"/>
              </a:rPr>
              <a:t>.</a:t>
            </a:r>
          </a:p>
          <a:p>
            <a:pPr algn="r" rtl="1">
              <a:buBlip>
                <a:blip r:embed="rId2"/>
              </a:buBlip>
              <a:defRPr/>
            </a:pPr>
            <a:endParaRPr lang="fa-IR" dirty="0">
              <a:solidFill>
                <a:schemeClr val="accent1">
                  <a:lumMod val="10000"/>
                </a:schemeClr>
              </a:solidFill>
              <a:cs typeface="B Lotus" pitchFamily="2" charset="-78"/>
            </a:endParaRPr>
          </a:p>
          <a:p>
            <a:pPr algn="r" rtl="1">
              <a:buBlip>
                <a:blip r:embed="rId2"/>
              </a:buBlip>
              <a:defRPr/>
            </a:pPr>
            <a:r>
              <a:rPr lang="ar-SA" dirty="0">
                <a:solidFill>
                  <a:schemeClr val="accent1">
                    <a:lumMod val="10000"/>
                  </a:schemeClr>
                </a:solidFill>
                <a:cs typeface="B Lotus" pitchFamily="2" charset="-78"/>
              </a:rPr>
              <a:t>مثال: فشار بخار نمونه‌ معيني از آب در </a:t>
            </a:r>
            <a:r>
              <a:rPr lang="en-US" dirty="0">
                <a:solidFill>
                  <a:schemeClr val="accent1">
                    <a:lumMod val="10000"/>
                  </a:schemeClr>
                </a:solidFill>
                <a:cs typeface="B Lotus" pitchFamily="2" charset="-78"/>
              </a:rPr>
              <a:t>20ºC</a:t>
            </a:r>
            <a:r>
              <a:rPr lang="ar-SA" dirty="0" smtClean="0">
                <a:solidFill>
                  <a:schemeClr val="accent1">
                    <a:lumMod val="10000"/>
                  </a:schemeClr>
                </a:solidFill>
                <a:cs typeface="B Lotus" pitchFamily="2" charset="-78"/>
              </a:rPr>
              <a:t>.</a:t>
            </a:r>
            <a:endParaRPr lang="fa-IR" dirty="0" smtClean="0">
              <a:solidFill>
                <a:schemeClr val="accent1">
                  <a:lumMod val="10000"/>
                </a:schemeClr>
              </a:solidFill>
              <a:cs typeface="B Lotus" pitchFamily="2" charset="-78"/>
            </a:endParaRPr>
          </a:p>
          <a:p>
            <a:pPr algn="r" rtl="1">
              <a:buBlip>
                <a:blip r:embed="rId2"/>
              </a:buBlip>
              <a:defRPr/>
            </a:pPr>
            <a:endParaRPr lang="fa-IR" dirty="0">
              <a:solidFill>
                <a:schemeClr val="accent1">
                  <a:lumMod val="10000"/>
                </a:schemeClr>
              </a:solidFill>
              <a:cs typeface="B Lotus" pitchFamily="2" charset="-78"/>
            </a:endParaRPr>
          </a:p>
          <a:p>
            <a:pPr algn="r" rtl="1">
              <a:buBlip>
                <a:blip r:embed="rId2"/>
              </a:buBlip>
              <a:defRPr/>
            </a:pPr>
            <a:r>
              <a:rPr lang="ar-SA" dirty="0">
                <a:solidFill>
                  <a:schemeClr val="accent1">
                    <a:lumMod val="10000"/>
                  </a:schemeClr>
                </a:solidFill>
                <a:cs typeface="B Lotus" pitchFamily="2" charset="-78"/>
              </a:rPr>
              <a:t>يادآوري: مشخصه يک اندازه‌ده ممکن است لزوماً با بيان وضعيت کميت‌هايي از قبيل زمان، دما و فشار همراه باشد.</a:t>
            </a:r>
            <a:endParaRPr lang="en-US" dirty="0">
              <a:solidFill>
                <a:schemeClr val="accent1">
                  <a:lumMod val="10000"/>
                </a:schemeClr>
              </a:solidFill>
              <a:cs typeface="B Lotus" pitchFamily="2" charset="-78"/>
            </a:endParaRPr>
          </a:p>
          <a:p>
            <a:pPr algn="r" rtl="1"/>
            <a:endParaRPr lang="fa-IR" dirty="0">
              <a:cs typeface="B Lotus" pitchFamily="2" charset="-7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00922" y="2489663"/>
            <a:ext cx="4033476" cy="923330"/>
          </a:xfrm>
          <a:prstGeom prst="rect">
            <a:avLst/>
          </a:prstGeom>
          <a:noFill/>
        </p:spPr>
        <p:txBody>
          <a:bodyPr wrap="none">
            <a:spAutoFit/>
          </a:bodyPr>
          <a:lstStyle/>
          <a:p>
            <a:pPr algn="ctr">
              <a:defRPr/>
            </a:pPr>
            <a:r>
              <a:rPr lang="fa-IR" sz="5400" dirty="0">
                <a:ln w="31550" cmpd="sng">
                  <a:solidFill>
                    <a:sysClr val="windowText" lastClr="000000"/>
                  </a:solidFill>
                  <a:prstDash val="solid"/>
                </a:ln>
                <a:solidFill>
                  <a:srgbClr val="CC99FF"/>
                </a:solidFill>
                <a:effectLst>
                  <a:outerShdw blurRad="50800" dist="40000" dir="5400000" algn="tl" rotWithShape="0">
                    <a:srgbClr val="000000">
                      <a:shade val="5000"/>
                      <a:satMod val="120000"/>
                      <a:alpha val="33000"/>
                    </a:srgbClr>
                  </a:outerShdw>
                  <a:reflection blurRad="6350" stA="55000" endA="300" endPos="45500" dir="5400000" sy="-100000" algn="bl" rotWithShape="0"/>
                </a:effectLst>
                <a:cs typeface="Titr" pitchFamily="2" charset="-78"/>
              </a:rPr>
              <a:t>معيارهاي تمرکز</a:t>
            </a:r>
          </a:p>
        </p:txBody>
      </p:sp>
    </p:spTree>
  </p:cSld>
  <p:clrMapOvr>
    <a:masterClrMapping/>
  </p:clrMapOvr>
  <p:transition spd="slow">
    <p:wipe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Content Placeholder 2"/>
          <p:cNvSpPr>
            <a:spLocks noGrp="1"/>
          </p:cNvSpPr>
          <p:nvPr>
            <p:ph idx="1"/>
          </p:nvPr>
        </p:nvSpPr>
        <p:spPr>
          <a:xfrm>
            <a:off x="1043608" y="1916832"/>
            <a:ext cx="7863855" cy="4393481"/>
          </a:xfrm>
        </p:spPr>
        <p:txBody>
          <a:bodyPr/>
          <a:lstStyle/>
          <a:p>
            <a:pPr algn="r" rtl="1" eaLnBrk="1" hangingPunct="1">
              <a:buFontTx/>
              <a:buBlip>
                <a:blip r:embed="rId2"/>
              </a:buBlip>
              <a:defRPr/>
            </a:pPr>
            <a:r>
              <a:rPr lang="fa-IR" dirty="0" smtClean="0">
                <a:cs typeface="B Lotus" pitchFamily="2" charset="-78"/>
              </a:rPr>
              <a:t>ميانگين نمونه</a:t>
            </a:r>
          </a:p>
          <a:p>
            <a:pPr algn="r" rtl="1" eaLnBrk="1" hangingPunct="1">
              <a:buFontTx/>
              <a:buBlip>
                <a:blip r:embed="rId2"/>
              </a:buBlip>
              <a:defRPr/>
            </a:pPr>
            <a:endParaRPr lang="fa-IR" dirty="0" smtClean="0">
              <a:cs typeface="B Lotus" pitchFamily="2" charset="-78"/>
            </a:endParaRPr>
          </a:p>
          <a:p>
            <a:pPr algn="r" rtl="1" eaLnBrk="1" hangingPunct="1">
              <a:buFontTx/>
              <a:buBlip>
                <a:blip r:embed="rId2"/>
              </a:buBlip>
              <a:defRPr/>
            </a:pPr>
            <a:endParaRPr lang="fa-IR" dirty="0" smtClean="0">
              <a:cs typeface="B Lotus" pitchFamily="2" charset="-78"/>
            </a:endParaRPr>
          </a:p>
          <a:p>
            <a:pPr algn="r" rtl="1" eaLnBrk="1" hangingPunct="1">
              <a:buFontTx/>
              <a:buBlip>
                <a:blip r:embed="rId2"/>
              </a:buBlip>
              <a:defRPr/>
            </a:pPr>
            <a:r>
              <a:rPr lang="fa-IR" dirty="0" smtClean="0">
                <a:cs typeface="B Lotus" pitchFamily="2" charset="-78"/>
              </a:rPr>
              <a:t>ميانگين جامعه</a:t>
            </a:r>
          </a:p>
          <a:p>
            <a:pPr algn="r" rtl="1" eaLnBrk="1" hangingPunct="1">
              <a:buFontTx/>
              <a:buBlip>
                <a:blip r:embed="rId2"/>
              </a:buBlip>
              <a:defRPr/>
            </a:pPr>
            <a:endParaRPr lang="fa-IR" dirty="0" smtClean="0">
              <a:cs typeface="B Lotus" pitchFamily="2" charset="-78"/>
            </a:endParaRPr>
          </a:p>
          <a:p>
            <a:pPr algn="r" rtl="1" eaLnBrk="1" hangingPunct="1">
              <a:buFontTx/>
              <a:buBlip>
                <a:blip r:embed="rId2"/>
              </a:buBlip>
              <a:defRPr/>
            </a:pPr>
            <a:r>
              <a:rPr lang="fa-IR" dirty="0" smtClean="0">
                <a:cs typeface="B Lotus" pitchFamily="2" charset="-78"/>
              </a:rPr>
              <a:t>اغلب به عنوان معيار مرکزي بيان مي‌شود. داده‌هاي خيلي کوچک يا خيلي بزرگ تاثير زيادي بر مقدار ميانگين دارند.</a:t>
            </a:r>
            <a:endParaRPr lang="en-US" dirty="0" smtClean="0">
              <a:cs typeface="B Lotus" pitchFamily="2" charset="-78"/>
            </a:endParaRPr>
          </a:p>
        </p:txBody>
      </p:sp>
      <p:pic>
        <p:nvPicPr>
          <p:cNvPr id="102403"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57731" y="2460985"/>
            <a:ext cx="3160712" cy="571500"/>
          </a:xfrm>
          <a:prstGeom prst="rect">
            <a:avLst/>
          </a:prstGeom>
          <a:noFill/>
          <a:ln w="9525">
            <a:noFill/>
            <a:miter lim="800000"/>
            <a:headEnd/>
            <a:tailEnd/>
          </a:ln>
        </p:spPr>
      </p:pic>
      <p:pic>
        <p:nvPicPr>
          <p:cNvPr id="102404"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257731" y="3814149"/>
            <a:ext cx="2974975" cy="571500"/>
          </a:xfrm>
          <a:prstGeom prst="rect">
            <a:avLst/>
          </a:prstGeom>
          <a:noFill/>
          <a:ln w="9525">
            <a:noFill/>
            <a:miter lim="800000"/>
            <a:headEnd/>
            <a:tailEnd/>
          </a:ln>
        </p:spPr>
      </p:pic>
      <p:sp>
        <p:nvSpPr>
          <p:cNvPr id="7" name="Rectangle 6"/>
          <p:cNvSpPr/>
          <p:nvPr/>
        </p:nvSpPr>
        <p:spPr>
          <a:xfrm>
            <a:off x="3446754" y="401556"/>
            <a:ext cx="2523448" cy="630942"/>
          </a:xfrm>
          <a:prstGeom prst="rect">
            <a:avLst/>
          </a:prstGeom>
          <a:noFill/>
        </p:spPr>
        <p:txBody>
          <a:bodyPr wrap="none">
            <a:spAutoFit/>
          </a:bodyPr>
          <a:lstStyle/>
          <a:p>
            <a:pPr algn="ctr" rtl="1">
              <a:defRPr/>
            </a:pPr>
            <a:r>
              <a:rPr lang="fa-IR" sz="3500" dirty="0">
                <a:ln w="31550" cmpd="sng">
                  <a:solidFill>
                    <a:sysClr val="windowText" lastClr="000000"/>
                  </a:solidFill>
                  <a:prstDash val="solid"/>
                </a:ln>
                <a:solidFill>
                  <a:srgbClr val="FF0000"/>
                </a:solidFill>
                <a:effectLst>
                  <a:outerShdw blurRad="50800" dist="40000" dir="5400000" algn="tl" rotWithShape="0">
                    <a:srgbClr val="000000">
                      <a:shade val="5000"/>
                      <a:satMod val="120000"/>
                      <a:alpha val="33000"/>
                    </a:srgbClr>
                  </a:outerShdw>
                </a:effectLst>
                <a:cs typeface="Titr" pitchFamily="2" charset="-78"/>
              </a:rPr>
              <a:t>ميانگين رياضي</a:t>
            </a:r>
          </a:p>
        </p:txBody>
      </p:sp>
    </p:spTree>
  </p:cSld>
  <p:clrMapOvr>
    <a:masterClrMapping/>
  </p:clrMapOvr>
  <p:transition spd="slow">
    <p:wipe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Content Placeholder 2"/>
          <p:cNvSpPr>
            <a:spLocks noGrp="1"/>
          </p:cNvSpPr>
          <p:nvPr>
            <p:ph idx="1"/>
          </p:nvPr>
        </p:nvSpPr>
        <p:spPr>
          <a:xfrm>
            <a:off x="1475655" y="2060848"/>
            <a:ext cx="7309569" cy="4222477"/>
          </a:xfrm>
        </p:spPr>
        <p:txBody>
          <a:bodyPr>
            <a:normAutofit/>
          </a:bodyPr>
          <a:lstStyle/>
          <a:p>
            <a:pPr algn="r" rtl="1" eaLnBrk="1" hangingPunct="1">
              <a:lnSpc>
                <a:spcPct val="200000"/>
              </a:lnSpc>
              <a:defRPr/>
            </a:pPr>
            <a:r>
              <a:rPr lang="ar-SA" dirty="0" smtClean="0">
                <a:cs typeface="B Lotus" pitchFamily="2" charset="-78"/>
              </a:rPr>
              <a:t>در يك مجموعه داده‌هاي مرتب شده، ميانه، عدد وسط مجموعه مي‌باشد.</a:t>
            </a:r>
            <a:endParaRPr lang="en-US" dirty="0" smtClean="0">
              <a:cs typeface="B Lotus" pitchFamily="2" charset="-78"/>
            </a:endParaRPr>
          </a:p>
          <a:p>
            <a:pPr lvl="1" algn="r" rtl="1" eaLnBrk="1" hangingPunct="1">
              <a:lnSpc>
                <a:spcPct val="200000"/>
              </a:lnSpc>
              <a:defRPr/>
            </a:pPr>
            <a:r>
              <a:rPr lang="ar-SA" dirty="0" smtClean="0">
                <a:cs typeface="B Lotus" pitchFamily="2" charset="-78"/>
              </a:rPr>
              <a:t>اگر</a:t>
            </a:r>
            <a:r>
              <a:rPr lang="en-US" dirty="0" smtClean="0">
                <a:cs typeface="B Lotus" pitchFamily="2" charset="-78"/>
              </a:rPr>
              <a:t>n </a:t>
            </a:r>
            <a:r>
              <a:rPr lang="ar-SA" dirty="0" smtClean="0">
                <a:cs typeface="B Lotus" pitchFamily="2" charset="-78"/>
              </a:rPr>
              <a:t> يا </a:t>
            </a:r>
            <a:r>
              <a:rPr lang="en-US" dirty="0" smtClean="0">
                <a:cs typeface="B Lotus" pitchFamily="2" charset="-78"/>
              </a:rPr>
              <a:t>N</a:t>
            </a:r>
            <a:r>
              <a:rPr lang="ar-SA" dirty="0" smtClean="0">
                <a:cs typeface="B Lotus" pitchFamily="2" charset="-78"/>
              </a:rPr>
              <a:t> فرد باشد، ميانه، عدد وسط مجموعه مي‌باشد.</a:t>
            </a:r>
            <a:endParaRPr lang="en-US" dirty="0" smtClean="0">
              <a:cs typeface="B Lotus" pitchFamily="2" charset="-78"/>
            </a:endParaRPr>
          </a:p>
          <a:p>
            <a:pPr lvl="1" algn="r" rtl="1" eaLnBrk="1" hangingPunct="1">
              <a:lnSpc>
                <a:spcPct val="200000"/>
              </a:lnSpc>
              <a:defRPr/>
            </a:pPr>
            <a:r>
              <a:rPr lang="ar-SA" dirty="0" smtClean="0">
                <a:cs typeface="B Lotus" pitchFamily="2" charset="-78"/>
              </a:rPr>
              <a:t>اگر </a:t>
            </a:r>
            <a:r>
              <a:rPr lang="en-US" dirty="0" smtClean="0">
                <a:cs typeface="B Lotus" pitchFamily="2" charset="-78"/>
              </a:rPr>
              <a:t>n</a:t>
            </a:r>
            <a:r>
              <a:rPr lang="ar-SA" dirty="0" smtClean="0">
                <a:cs typeface="B Lotus" pitchFamily="2" charset="-78"/>
              </a:rPr>
              <a:t> يا </a:t>
            </a:r>
            <a:r>
              <a:rPr lang="en-US" dirty="0" smtClean="0">
                <a:cs typeface="B Lotus" pitchFamily="2" charset="-78"/>
              </a:rPr>
              <a:t>N</a:t>
            </a:r>
            <a:r>
              <a:rPr lang="ar-SA" dirty="0" smtClean="0">
                <a:cs typeface="B Lotus" pitchFamily="2" charset="-78"/>
              </a:rPr>
              <a:t> زوج باشد، ميانه، ميانگين دوعدد وسط مجموعه مي‌باشد.</a:t>
            </a:r>
            <a:r>
              <a:rPr lang="en-US" dirty="0" smtClean="0">
                <a:cs typeface="B Lotus" pitchFamily="2" charset="-78"/>
              </a:rPr>
              <a:t> </a:t>
            </a:r>
          </a:p>
          <a:p>
            <a:pPr algn="r" rtl="1" eaLnBrk="1" hangingPunct="1">
              <a:lnSpc>
                <a:spcPct val="200000"/>
              </a:lnSpc>
              <a:defRPr/>
            </a:pPr>
            <a:r>
              <a:rPr lang="fa-IR" dirty="0" smtClean="0">
                <a:cs typeface="B Lotus" pitchFamily="2" charset="-78"/>
              </a:rPr>
              <a:t>ميانه يک اندازه قوي از مقدار تمرکز مي‌باشد و داده‌هاي خيلي کوچک يا خيلي بزرگ تاثيري بر مقدار ميانه ندارند.</a:t>
            </a:r>
            <a:endParaRPr lang="en-US" dirty="0" smtClean="0">
              <a:cs typeface="B Lotus" pitchFamily="2" charset="-78"/>
            </a:endParaRPr>
          </a:p>
          <a:p>
            <a:pPr algn="r" rtl="1" eaLnBrk="1" hangingPunct="1">
              <a:lnSpc>
                <a:spcPct val="200000"/>
              </a:lnSpc>
              <a:defRPr/>
            </a:pPr>
            <a:endParaRPr lang="fa-IR" dirty="0" smtClean="0">
              <a:cs typeface="B Lotus" pitchFamily="2" charset="-78"/>
            </a:endParaRPr>
          </a:p>
        </p:txBody>
      </p:sp>
      <p:sp>
        <p:nvSpPr>
          <p:cNvPr id="5" name="Rectangle 4"/>
          <p:cNvSpPr/>
          <p:nvPr/>
        </p:nvSpPr>
        <p:spPr>
          <a:xfrm>
            <a:off x="3453701" y="346965"/>
            <a:ext cx="2182009" cy="923330"/>
          </a:xfrm>
          <a:prstGeom prst="rect">
            <a:avLst/>
          </a:prstGeom>
          <a:noFill/>
        </p:spPr>
        <p:txBody>
          <a:bodyPr wrap="none">
            <a:spAutoFit/>
          </a:bodyPr>
          <a:lstStyle/>
          <a:p>
            <a:pPr algn="ctr" rtl="1">
              <a:defRPr/>
            </a:pPr>
            <a:r>
              <a:rPr lang="fa-IR" sz="5400" dirty="0">
                <a:ln w="1905">
                  <a:solidFill>
                    <a:sysClr val="windowText" lastClr="000000"/>
                  </a:solidFill>
                </a:ln>
                <a:solidFill>
                  <a:srgbClr val="FFCCFF"/>
                </a:solidFill>
                <a:effectLst>
                  <a:innerShdw blurRad="69850" dist="43180" dir="5400000">
                    <a:srgbClr val="000000">
                      <a:alpha val="65000"/>
                    </a:srgbClr>
                  </a:innerShdw>
                </a:effectLst>
                <a:cs typeface="Titr" pitchFamily="2" charset="-78"/>
              </a:rPr>
              <a:t>ميـانـه</a:t>
            </a:r>
          </a:p>
        </p:txBody>
      </p:sp>
    </p:spTree>
  </p:cSld>
  <p:clrMapOvr>
    <a:masterClrMapping/>
  </p:clrMapOvr>
  <p:transition spd="slow">
    <p:pull dir="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Content Placeholder 2"/>
          <p:cNvSpPr>
            <a:spLocks noGrp="1"/>
          </p:cNvSpPr>
          <p:nvPr>
            <p:ph idx="1"/>
          </p:nvPr>
        </p:nvSpPr>
        <p:spPr>
          <a:xfrm>
            <a:off x="971600" y="2492896"/>
            <a:ext cx="6953200" cy="3980929"/>
          </a:xfrm>
        </p:spPr>
        <p:txBody>
          <a:bodyPr/>
          <a:lstStyle/>
          <a:p>
            <a:pPr algn="r" rtl="1" eaLnBrk="1" hangingPunct="1">
              <a:buFontTx/>
              <a:buNone/>
              <a:defRPr/>
            </a:pPr>
            <a:r>
              <a:rPr lang="fa-IR" dirty="0" smtClean="0">
                <a:cs typeface="B Lotus" pitchFamily="2" charset="-78"/>
              </a:rPr>
              <a:t>داده‌اي که داراي بيشترين فراواني در يک مجموعه داده‌ها باشد.</a:t>
            </a:r>
            <a:endParaRPr lang="en-US" dirty="0" smtClean="0">
              <a:cs typeface="B Lotus" pitchFamily="2" charset="-78"/>
            </a:endParaRPr>
          </a:p>
          <a:p>
            <a:pPr algn="r" rtl="1" eaLnBrk="1" hangingPunct="1">
              <a:buFontTx/>
              <a:buNone/>
              <a:defRPr/>
            </a:pPr>
            <a:r>
              <a:rPr lang="fa-IR" dirty="0" smtClean="0">
                <a:cs typeface="B Lotus" pitchFamily="2" charset="-78"/>
              </a:rPr>
              <a:t>در بعضي موارد ممکن است چند نما وجود داشته باشد و در بعضي موارد ممکن است نما نداشته باشيم.</a:t>
            </a:r>
            <a:endParaRPr lang="en-US" dirty="0" smtClean="0">
              <a:cs typeface="B Lotus" pitchFamily="2" charset="-78"/>
            </a:endParaRPr>
          </a:p>
          <a:p>
            <a:pPr algn="ctr" rtl="1" eaLnBrk="1" hangingPunct="1">
              <a:buFontTx/>
              <a:buNone/>
              <a:defRPr/>
            </a:pPr>
            <a:r>
              <a:rPr lang="en-US" dirty="0" smtClean="0">
                <a:latin typeface="Times New Roman" pitchFamily="18" charset="0"/>
                <a:cs typeface="B Lotus" pitchFamily="2" charset="-78"/>
              </a:rPr>
              <a:t>2, 2, 5, 3, 1, 5, 2, 4, 1</a:t>
            </a:r>
          </a:p>
          <a:p>
            <a:pPr algn="r" rtl="1" eaLnBrk="1" hangingPunct="1">
              <a:buFontTx/>
              <a:buNone/>
              <a:defRPr/>
            </a:pPr>
            <a:r>
              <a:rPr lang="fa-IR" dirty="0" smtClean="0">
                <a:cs typeface="B Lotus" pitchFamily="2" charset="-78"/>
              </a:rPr>
              <a:t>نما: </a:t>
            </a:r>
            <a:r>
              <a:rPr lang="en-US" dirty="0" smtClean="0">
                <a:latin typeface="Times New Roman" pitchFamily="18" charset="0"/>
                <a:cs typeface="B Lotus" pitchFamily="2" charset="-78"/>
              </a:rPr>
              <a:t>2</a:t>
            </a:r>
          </a:p>
          <a:p>
            <a:pPr algn="r" rtl="1" eaLnBrk="1" hangingPunct="1">
              <a:buFontTx/>
              <a:buNone/>
              <a:defRPr/>
            </a:pPr>
            <a:endParaRPr lang="fa-IR" dirty="0" smtClean="0">
              <a:cs typeface="B Lotus" pitchFamily="2" charset="-78"/>
            </a:endParaRPr>
          </a:p>
        </p:txBody>
      </p:sp>
      <p:sp>
        <p:nvSpPr>
          <p:cNvPr id="5" name="Rectangle 4"/>
          <p:cNvSpPr/>
          <p:nvPr/>
        </p:nvSpPr>
        <p:spPr>
          <a:xfrm>
            <a:off x="3621104" y="360613"/>
            <a:ext cx="171072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a-IR" sz="5400"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tr" pitchFamily="2" charset="-78"/>
              </a:rPr>
              <a:t>نمــا</a:t>
            </a:r>
          </a:p>
        </p:txBody>
      </p:sp>
    </p:spTree>
  </p:cSld>
  <p:clrMapOvr>
    <a:masterClrMapping/>
  </p:clrMapOvr>
  <p:transition spd="slow">
    <p:pull dir="l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9955" y="2339538"/>
            <a:ext cx="5633273" cy="923330"/>
          </a:xfrm>
          <a:prstGeom prst="rect">
            <a:avLst/>
          </a:prstGeom>
          <a:noFill/>
        </p:spPr>
        <p:txBody>
          <a:bodyPr wrap="none">
            <a:spAutoFit/>
          </a:bodyPr>
          <a:lstStyle/>
          <a:p>
            <a:pPr algn="ctr">
              <a:defRPr/>
            </a:pPr>
            <a:r>
              <a:rPr lang="fa-IR" sz="5400" dirty="0">
                <a:ln w="10541" cmpd="sng">
                  <a:solidFill>
                    <a:sysClr val="windowText" lastClr="000000"/>
                  </a:solidFill>
                  <a:prstDash val="solid"/>
                </a:ln>
                <a:solidFill>
                  <a:srgbClr val="FF6699"/>
                </a:solidFill>
                <a:cs typeface="Titr" pitchFamily="2" charset="-78"/>
              </a:rPr>
              <a:t>مشخصـه‌هـاي تغـيير</a:t>
            </a:r>
          </a:p>
        </p:txBody>
      </p:sp>
    </p:spTree>
  </p:cSld>
  <p:clrMapOvr>
    <a:masterClrMapping/>
  </p:clrMapOvr>
  <p:transition spd="slow">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Content Placeholder 2"/>
          <p:cNvSpPr>
            <a:spLocks noGrp="1"/>
          </p:cNvSpPr>
          <p:nvPr>
            <p:ph idx="1"/>
          </p:nvPr>
        </p:nvSpPr>
        <p:spPr>
          <a:xfrm>
            <a:off x="827584" y="1988840"/>
            <a:ext cx="8043664" cy="4250879"/>
          </a:xfrm>
        </p:spPr>
        <p:txBody>
          <a:bodyPr/>
          <a:lstStyle/>
          <a:p>
            <a:pPr algn="r" rtl="1" eaLnBrk="1" hangingPunct="1">
              <a:buFontTx/>
              <a:buBlip>
                <a:blip r:embed="rId3"/>
              </a:buBlip>
              <a:defRPr/>
            </a:pPr>
            <a:r>
              <a:rPr lang="ar-SA" dirty="0" smtClean="0">
                <a:cs typeface="B Lotus" pitchFamily="2" charset="-78"/>
              </a:rPr>
              <a:t>واريانس حدي را مشخص مي‌کند که نتايج با يکديگر متفاوت هستند هر چه مقدار واريانس بزرگتر باشد گستردگي داده‌ها بيشتر است.</a:t>
            </a:r>
            <a:endParaRPr lang="en-US" dirty="0" smtClean="0">
              <a:cs typeface="B Lotus" pitchFamily="2" charset="-78"/>
            </a:endParaRPr>
          </a:p>
          <a:p>
            <a:pPr algn="r" rtl="1" eaLnBrk="1" hangingPunct="1">
              <a:buFontTx/>
              <a:buBlip>
                <a:blip r:embed="rId3"/>
              </a:buBlip>
              <a:defRPr/>
            </a:pPr>
            <a:r>
              <a:rPr lang="fa-IR" dirty="0" smtClean="0">
                <a:cs typeface="B Lotus" pitchFamily="2" charset="-78"/>
              </a:rPr>
              <a:t>جامعه</a:t>
            </a:r>
          </a:p>
          <a:p>
            <a:pPr marL="0" indent="0" algn="r" rtl="1" eaLnBrk="1" hangingPunct="1">
              <a:buNone/>
              <a:defRPr/>
            </a:pPr>
            <a:endParaRPr lang="fa-IR" dirty="0" smtClean="0">
              <a:cs typeface="B Lotus" pitchFamily="2" charset="-78"/>
            </a:endParaRPr>
          </a:p>
          <a:p>
            <a:pPr algn="r" rtl="1" eaLnBrk="1" hangingPunct="1">
              <a:buFontTx/>
              <a:buBlip>
                <a:blip r:embed="rId3"/>
              </a:buBlip>
              <a:defRPr/>
            </a:pPr>
            <a:endParaRPr lang="fa-IR" dirty="0" smtClean="0">
              <a:cs typeface="B Lotus" pitchFamily="2" charset="-78"/>
            </a:endParaRPr>
          </a:p>
          <a:p>
            <a:pPr algn="r" rtl="1" eaLnBrk="1" hangingPunct="1">
              <a:buFontTx/>
              <a:buBlip>
                <a:blip r:embed="rId3"/>
              </a:buBlip>
              <a:defRPr/>
            </a:pPr>
            <a:r>
              <a:rPr lang="fa-IR" dirty="0" smtClean="0">
                <a:cs typeface="B Lotus" pitchFamily="2" charset="-78"/>
              </a:rPr>
              <a:t>نمونه</a:t>
            </a:r>
            <a:endParaRPr lang="en-US" dirty="0" smtClean="0">
              <a:cs typeface="B Lotus" pitchFamily="2" charset="-78"/>
            </a:endParaRPr>
          </a:p>
          <a:p>
            <a:pPr algn="r" rtl="1" eaLnBrk="1" hangingPunct="1">
              <a:buFontTx/>
              <a:buBlip>
                <a:blip r:embed="rId3"/>
              </a:buBlip>
              <a:defRPr/>
            </a:pPr>
            <a:endParaRPr lang="fa-IR" dirty="0" smtClean="0">
              <a:cs typeface="B Lotus" pitchFamily="2" charset="-78"/>
            </a:endParaRPr>
          </a:p>
        </p:txBody>
      </p:sp>
      <p:sp>
        <p:nvSpPr>
          <p:cNvPr id="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a-IR"/>
          </a:p>
        </p:txBody>
      </p:sp>
      <p:graphicFrame>
        <p:nvGraphicFramePr>
          <p:cNvPr id="8194" name="Object 2"/>
          <p:cNvGraphicFramePr>
            <a:graphicFrameLocks noChangeAspect="1"/>
          </p:cNvGraphicFramePr>
          <p:nvPr/>
        </p:nvGraphicFramePr>
        <p:xfrm>
          <a:off x="3773488" y="2714625"/>
          <a:ext cx="1870075" cy="996950"/>
        </p:xfrm>
        <a:graphic>
          <a:graphicData uri="http://schemas.openxmlformats.org/presentationml/2006/ole">
            <mc:AlternateContent xmlns:mc="http://schemas.openxmlformats.org/markup-compatibility/2006">
              <mc:Choice xmlns:v="urn:schemas-microsoft-com:vml" Requires="v">
                <p:oleObj spid="_x0000_s9374" name="Equation" r:id="rId4" imgW="1143000" imgH="609600" progId="Equation.3">
                  <p:embed/>
                </p:oleObj>
              </mc:Choice>
              <mc:Fallback>
                <p:oleObj name="Equation" r:id="rId4" imgW="1143000" imgH="609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3488" y="2714625"/>
                        <a:ext cx="1870075"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a-IR"/>
          </a:p>
        </p:txBody>
      </p:sp>
      <p:graphicFrame>
        <p:nvGraphicFramePr>
          <p:cNvPr id="8195" name="Object 3"/>
          <p:cNvGraphicFramePr>
            <a:graphicFrameLocks noChangeAspect="1"/>
          </p:cNvGraphicFramePr>
          <p:nvPr/>
        </p:nvGraphicFramePr>
        <p:xfrm>
          <a:off x="3906838" y="4346575"/>
          <a:ext cx="1620837" cy="893763"/>
        </p:xfrm>
        <a:graphic>
          <a:graphicData uri="http://schemas.openxmlformats.org/presentationml/2006/ole">
            <mc:AlternateContent xmlns:mc="http://schemas.openxmlformats.org/markup-compatibility/2006">
              <mc:Choice xmlns:v="urn:schemas-microsoft-com:vml" Requires="v">
                <p:oleObj spid="_x0000_s9375" name="Equation" r:id="rId6" imgW="1104900" imgH="609600" progId="Equation.3">
                  <p:embed/>
                </p:oleObj>
              </mc:Choice>
              <mc:Fallback>
                <p:oleObj name="Equation" r:id="rId6" imgW="1104900" imgH="609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6838" y="4346575"/>
                        <a:ext cx="1620837" cy="89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3485783" y="306021"/>
            <a:ext cx="2145139" cy="754053"/>
          </a:xfrm>
          <a:prstGeom prst="rect">
            <a:avLst/>
          </a:prstGeom>
          <a:noFill/>
        </p:spPr>
        <p:txBody>
          <a:bodyPr wrap="none">
            <a:spAutoFit/>
          </a:bodyPr>
          <a:lstStyle/>
          <a:p>
            <a:pPr algn="ctr" rtl="1">
              <a:defRPr/>
            </a:pPr>
            <a:r>
              <a:rPr lang="ar-SA" sz="43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tr" pitchFamily="2" charset="-78"/>
              </a:rPr>
              <a:t>واري</a:t>
            </a:r>
            <a:r>
              <a:rPr lang="fa-IR" sz="43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tr" pitchFamily="2" charset="-78"/>
              </a:rPr>
              <a:t>ـ</a:t>
            </a:r>
            <a:r>
              <a:rPr lang="ar-SA" sz="43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tr" pitchFamily="2" charset="-78"/>
              </a:rPr>
              <a:t>انس</a:t>
            </a:r>
            <a:endParaRPr lang="fa-IR" sz="43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tr" pitchFamily="2" charset="-78"/>
            </a:endParaRPr>
          </a:p>
        </p:txBody>
      </p:sp>
    </p:spTree>
  </p:cSld>
  <p:clrMapOvr>
    <a:masterClrMapping/>
  </p:clrMapOvr>
  <p:transition spd="slow">
    <p:wipe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Content Placeholder 2"/>
          <p:cNvSpPr>
            <a:spLocks noGrp="1"/>
          </p:cNvSpPr>
          <p:nvPr>
            <p:ph idx="1"/>
          </p:nvPr>
        </p:nvSpPr>
        <p:spPr>
          <a:xfrm>
            <a:off x="1473200" y="1792288"/>
            <a:ext cx="7162800" cy="4038600"/>
          </a:xfrm>
        </p:spPr>
        <p:txBody>
          <a:bodyPr/>
          <a:lstStyle/>
          <a:p>
            <a:pPr algn="ctr" eaLnBrk="1" hangingPunct="1">
              <a:buFontTx/>
              <a:buNone/>
              <a:defRPr/>
            </a:pPr>
            <a:r>
              <a:rPr lang="ar-SA" dirty="0" smtClean="0">
                <a:cs typeface="B Lotus" pitchFamily="2" charset="-78"/>
              </a:rPr>
              <a:t>اختلاف بين بالاترين و پايين‌ترين مقدار از مجموعه‌اي از نتايج.</a:t>
            </a:r>
            <a:endParaRPr lang="en-US" dirty="0" smtClean="0">
              <a:cs typeface="B Lotus" pitchFamily="2" charset="-78"/>
            </a:endParaRPr>
          </a:p>
          <a:p>
            <a:pPr eaLnBrk="1" hangingPunct="1">
              <a:defRPr/>
            </a:pPr>
            <a:endParaRPr lang="fa-IR" dirty="0" smtClean="0">
              <a:cs typeface="B Lotus" pitchFamily="2" charset="-78"/>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a-IR"/>
          </a:p>
        </p:txBody>
      </p:sp>
      <p:graphicFrame>
        <p:nvGraphicFramePr>
          <p:cNvPr id="9218" name="Object 2"/>
          <p:cNvGraphicFramePr>
            <a:graphicFrameLocks noChangeAspect="1"/>
          </p:cNvGraphicFramePr>
          <p:nvPr/>
        </p:nvGraphicFramePr>
        <p:xfrm>
          <a:off x="3460750" y="3289300"/>
          <a:ext cx="2381250" cy="595313"/>
        </p:xfrm>
        <a:graphic>
          <a:graphicData uri="http://schemas.openxmlformats.org/presentationml/2006/ole">
            <mc:AlternateContent xmlns:mc="http://schemas.openxmlformats.org/markup-compatibility/2006">
              <mc:Choice xmlns:v="urn:schemas-microsoft-com:vml" Requires="v">
                <p:oleObj spid="_x0000_s10320" name="Equation" r:id="rId3" imgW="914400" imgH="228600" progId="Equation.3">
                  <p:embed/>
                </p:oleObj>
              </mc:Choice>
              <mc:Fallback>
                <p:oleObj name="Equation" r:id="rId3" imgW="91440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750" y="3289300"/>
                        <a:ext cx="2381250"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3836061" y="660863"/>
            <a:ext cx="1923294"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SA" sz="5400" dirty="0">
                <a:ln w="11430">
                  <a:solidFill>
                    <a:sysClr val="windowText" lastClr="000000"/>
                  </a:solidFill>
                </a:ln>
                <a:solidFill>
                  <a:srgbClr val="FFCC00"/>
                </a:solidFill>
                <a:effectLst>
                  <a:outerShdw blurRad="50800" dist="39000" dir="5460000" algn="tl">
                    <a:srgbClr val="000000">
                      <a:alpha val="38000"/>
                    </a:srgbClr>
                  </a:outerShdw>
                </a:effectLst>
                <a:cs typeface="Titr" pitchFamily="2" charset="-78"/>
              </a:rPr>
              <a:t>دامنه</a:t>
            </a:r>
            <a:endParaRPr lang="fa-IR" sz="5400" dirty="0">
              <a:ln w="11430">
                <a:solidFill>
                  <a:sysClr val="windowText" lastClr="000000"/>
                </a:solidFill>
              </a:ln>
              <a:solidFill>
                <a:srgbClr val="FFCC00"/>
              </a:solidFill>
              <a:effectLst>
                <a:outerShdw blurRad="50800" dist="39000" dir="5460000" algn="tl">
                  <a:srgbClr val="000000">
                    <a:alpha val="38000"/>
                  </a:srgbClr>
                </a:outerShdw>
              </a:effectLst>
              <a:cs typeface="Titr" pitchFamily="2" charset="-78"/>
            </a:endParaRPr>
          </a:p>
        </p:txBody>
      </p:sp>
    </p:spTree>
  </p:cSld>
  <p:clrMapOvr>
    <a:masterClrMapping/>
  </p:clrMapOvr>
  <p:transition spd="slow">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a-IR"/>
          </a:p>
        </p:txBody>
      </p:sp>
      <p:graphicFrame>
        <p:nvGraphicFramePr>
          <p:cNvPr id="10242" name="Object 2"/>
          <p:cNvGraphicFramePr>
            <a:graphicFrameLocks noChangeAspect="1"/>
          </p:cNvGraphicFramePr>
          <p:nvPr/>
        </p:nvGraphicFramePr>
        <p:xfrm>
          <a:off x="3854450" y="2714625"/>
          <a:ext cx="1855788" cy="1189038"/>
        </p:xfrm>
        <a:graphic>
          <a:graphicData uri="http://schemas.openxmlformats.org/presentationml/2006/ole">
            <mc:AlternateContent xmlns:mc="http://schemas.openxmlformats.org/markup-compatibility/2006">
              <mc:Choice xmlns:v="urn:schemas-microsoft-com:vml" Requires="v">
                <p:oleObj spid="_x0000_s11344" name="Equation" r:id="rId3" imgW="609336" imgH="393529" progId="Equation.3">
                  <p:embed/>
                </p:oleObj>
              </mc:Choice>
              <mc:Fallback>
                <p:oleObj name="Equation" r:id="rId3" imgW="609336" imgH="393529"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4450" y="2714625"/>
                        <a:ext cx="1855788" cy="1189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2335828" y="824636"/>
            <a:ext cx="4690708" cy="754053"/>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SA" sz="4300" dirty="0">
                <a:ln w="11430"/>
                <a:solidFill>
                  <a:srgbClr val="CC0066"/>
                </a:solidFill>
                <a:effectLst>
                  <a:outerShdw blurRad="80000" dist="40000" dir="5040000" algn="tl">
                    <a:srgbClr val="000000">
                      <a:alpha val="30000"/>
                    </a:srgbClr>
                  </a:outerShdw>
                </a:effectLst>
                <a:cs typeface="Titr" pitchFamily="2" charset="-78"/>
              </a:rPr>
              <a:t>انحراف استاندارد نسبي</a:t>
            </a:r>
            <a:endParaRPr lang="fa-IR" sz="4300" dirty="0">
              <a:ln w="11430"/>
              <a:solidFill>
                <a:srgbClr val="CC0066"/>
              </a:solidFill>
              <a:effectLst>
                <a:outerShdw blurRad="80000" dist="40000" dir="5040000" algn="tl">
                  <a:srgbClr val="000000">
                    <a:alpha val="30000"/>
                  </a:srgbClr>
                </a:outerShdw>
              </a:effectLst>
              <a:cs typeface="Titr" pitchFamily="2" charset="-78"/>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Content Placeholder 2"/>
          <p:cNvSpPr>
            <a:spLocks noGrp="1"/>
          </p:cNvSpPr>
          <p:nvPr>
            <p:ph idx="1"/>
          </p:nvPr>
        </p:nvSpPr>
        <p:spPr>
          <a:xfrm>
            <a:off x="1241425" y="1655763"/>
            <a:ext cx="7162800" cy="4038600"/>
          </a:xfrm>
        </p:spPr>
        <p:txBody>
          <a:bodyPr>
            <a:normAutofit/>
          </a:bodyPr>
          <a:lstStyle/>
          <a:p>
            <a:pPr algn="r" rtl="1" eaLnBrk="1" hangingPunct="1">
              <a:lnSpc>
                <a:spcPct val="200000"/>
              </a:lnSpc>
              <a:buFontTx/>
              <a:buBlip>
                <a:blip r:embed="rId2"/>
              </a:buBlip>
              <a:defRPr/>
            </a:pPr>
            <a:r>
              <a:rPr lang="ar-SA" dirty="0" smtClean="0">
                <a:cs typeface="B Lotus" pitchFamily="2" charset="-78"/>
              </a:rPr>
              <a:t>مقياسي براي تغييرات نسبي</a:t>
            </a:r>
            <a:endParaRPr lang="en-US" dirty="0" smtClean="0">
              <a:cs typeface="B Lotus" pitchFamily="2" charset="-78"/>
            </a:endParaRPr>
          </a:p>
          <a:p>
            <a:pPr algn="r" rtl="1" eaLnBrk="1" hangingPunct="1">
              <a:lnSpc>
                <a:spcPct val="200000"/>
              </a:lnSpc>
              <a:buFontTx/>
              <a:buBlip>
                <a:blip r:embed="rId2"/>
              </a:buBlip>
              <a:defRPr/>
            </a:pPr>
            <a:r>
              <a:rPr lang="ar-SA" dirty="0" smtClean="0">
                <a:cs typeface="B Lotus" pitchFamily="2" charset="-78"/>
              </a:rPr>
              <a:t>هميشه ب</a:t>
            </a:r>
            <a:r>
              <a:rPr lang="fa-IR" dirty="0" smtClean="0">
                <a:cs typeface="B Lotus" pitchFamily="2" charset="-78"/>
              </a:rPr>
              <a:t>ه </a:t>
            </a:r>
            <a:r>
              <a:rPr lang="ar-SA" dirty="0" smtClean="0">
                <a:cs typeface="B Lotus" pitchFamily="2" charset="-78"/>
              </a:rPr>
              <a:t>صورت درصد بيان مي‌شود.</a:t>
            </a:r>
            <a:endParaRPr lang="en-US" dirty="0" smtClean="0">
              <a:cs typeface="B Lotus" pitchFamily="2" charset="-78"/>
            </a:endParaRPr>
          </a:p>
          <a:p>
            <a:pPr algn="r" rtl="1" eaLnBrk="1" hangingPunct="1">
              <a:lnSpc>
                <a:spcPct val="200000"/>
              </a:lnSpc>
              <a:buFontTx/>
              <a:buBlip>
                <a:blip r:embed="rId2"/>
              </a:buBlip>
              <a:defRPr/>
            </a:pPr>
            <a:r>
              <a:rPr lang="ar-SA" dirty="0" smtClean="0">
                <a:cs typeface="B Lotus" pitchFamily="2" charset="-78"/>
              </a:rPr>
              <a:t>تغييرات نسبت به ميانگين را نشان مي‌دهد.</a:t>
            </a:r>
            <a:endParaRPr lang="en-US" dirty="0" smtClean="0">
              <a:cs typeface="B Lotus" pitchFamily="2" charset="-78"/>
            </a:endParaRPr>
          </a:p>
          <a:p>
            <a:pPr algn="r" rtl="1" eaLnBrk="1" hangingPunct="1">
              <a:lnSpc>
                <a:spcPct val="200000"/>
              </a:lnSpc>
              <a:buFontTx/>
              <a:buBlip>
                <a:blip r:embed="rId2"/>
              </a:buBlip>
              <a:defRPr/>
            </a:pPr>
            <a:r>
              <a:rPr lang="ar-SA" dirty="0" smtClean="0">
                <a:cs typeface="B Lotus" pitchFamily="2" charset="-78"/>
              </a:rPr>
              <a:t>جهت مقايسه دو يا بيشتر از دو مجموعه داده‌هاي اندازه‌گيري شده در بخش‌هاي مختلف استفاده مي‌شود</a:t>
            </a:r>
            <a:endParaRPr lang="fa-IR" dirty="0" smtClean="0">
              <a:cs typeface="B Lotus" pitchFamily="2" charset="-78"/>
            </a:endParaRPr>
          </a:p>
        </p:txBody>
      </p:sp>
      <p:pic>
        <p:nvPicPr>
          <p:cNvPr id="106499"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41463" y="5492750"/>
            <a:ext cx="2347912" cy="679450"/>
          </a:xfrm>
          <a:prstGeom prst="rect">
            <a:avLst/>
          </a:prstGeom>
          <a:noFill/>
          <a:ln w="9525">
            <a:noFill/>
            <a:miter lim="800000"/>
            <a:headEnd/>
            <a:tailEnd/>
          </a:ln>
        </p:spPr>
      </p:pic>
      <p:sp>
        <p:nvSpPr>
          <p:cNvPr id="6" name="Rectangle 5"/>
          <p:cNvSpPr/>
          <p:nvPr/>
        </p:nvSpPr>
        <p:spPr>
          <a:xfrm>
            <a:off x="2635010" y="578976"/>
            <a:ext cx="4365299" cy="754053"/>
          </a:xfrm>
          <a:prstGeom prst="rect">
            <a:avLst/>
          </a:prstGeom>
          <a:noFill/>
        </p:spPr>
        <p:txBody>
          <a:bodyPr wrap="none">
            <a:spAutoFit/>
          </a:bodyPr>
          <a:lstStyle/>
          <a:p>
            <a:pPr algn="ctr">
              <a:defRPr/>
            </a:pPr>
            <a:r>
              <a:rPr lang="fa-IR" sz="4300" cap="all" dirty="0">
                <a:ln w="9000" cmpd="sng">
                  <a:solidFill>
                    <a:schemeClr val="accent4">
                      <a:shade val="50000"/>
                      <a:satMod val="120000"/>
                    </a:schemeClr>
                  </a:solidFill>
                  <a:prstDash val="solid"/>
                </a:ln>
                <a:solidFill>
                  <a:srgbClr val="FF6600"/>
                </a:solidFill>
                <a:effectLst>
                  <a:reflection blurRad="12700" stA="28000" endPos="45000" dist="1000" dir="5400000" sy="-100000" algn="bl" rotWithShape="0"/>
                </a:effectLst>
                <a:cs typeface="Titr" pitchFamily="2" charset="-78"/>
              </a:rPr>
              <a:t>ضـريب نـوسـانـات</a:t>
            </a:r>
          </a:p>
        </p:txBody>
      </p:sp>
    </p:spTree>
  </p:cSld>
  <p:clrMapOvr>
    <a:masterClrMapping/>
  </p:clrMapOvr>
  <p:transition spd="slow">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643063" y="2428875"/>
            <a:ext cx="5526087" cy="1009650"/>
          </a:xfrm>
          <a:prstGeom prst="rect">
            <a:avLst/>
          </a:prstGeom>
          <a:noFill/>
          <a:ln w="9525">
            <a:noFill/>
            <a:miter lim="800000"/>
            <a:headEnd/>
            <a:tailEnd/>
          </a:ln>
        </p:spPr>
      </p:pic>
      <p:pic>
        <p:nvPicPr>
          <p:cNvPr id="10752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98638" y="4327525"/>
            <a:ext cx="3060700" cy="352425"/>
          </a:xfrm>
          <a:prstGeom prst="rect">
            <a:avLst/>
          </a:prstGeom>
          <a:noFill/>
          <a:ln w="9525">
            <a:noFill/>
            <a:miter lim="800000"/>
            <a:headEnd/>
            <a:tailEnd/>
          </a:ln>
        </p:spPr>
      </p:pic>
      <p:sp>
        <p:nvSpPr>
          <p:cNvPr id="8" name="Rectangle 7"/>
          <p:cNvSpPr/>
          <p:nvPr/>
        </p:nvSpPr>
        <p:spPr>
          <a:xfrm>
            <a:off x="1883270" y="742750"/>
            <a:ext cx="5950668" cy="67710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a-IR" sz="3800"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tr" pitchFamily="2" charset="-78"/>
              </a:rPr>
              <a:t>انحـراف استـاندارد ادغـام شده</a:t>
            </a:r>
          </a:p>
        </p:txBody>
      </p:sp>
    </p:spTree>
  </p:cSld>
  <p:clrMapOvr>
    <a:masterClrMapping/>
  </p:clrMapOvr>
  <p:transition spd="slow">
    <p:split orient="vert"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Content Placeholder 2"/>
          <p:cNvSpPr>
            <a:spLocks noGrp="1"/>
          </p:cNvSpPr>
          <p:nvPr>
            <p:ph idx="1"/>
          </p:nvPr>
        </p:nvSpPr>
        <p:spPr>
          <a:xfrm>
            <a:off x="827583" y="2636912"/>
            <a:ext cx="7354391" cy="3594026"/>
          </a:xfrm>
        </p:spPr>
        <p:txBody>
          <a:bodyPr/>
          <a:lstStyle/>
          <a:p>
            <a:pPr algn="r" rtl="1" eaLnBrk="1" hangingPunct="1">
              <a:lnSpc>
                <a:spcPct val="200000"/>
              </a:lnSpc>
              <a:buFontTx/>
              <a:buBlip>
                <a:blip r:embed="rId3"/>
              </a:buBlip>
              <a:defRPr/>
            </a:pPr>
            <a:r>
              <a:rPr lang="fa-IR" dirty="0" smtClean="0">
                <a:cs typeface="B Lotus" pitchFamily="2" charset="-78"/>
              </a:rPr>
              <a:t>نزديكي ميان نتيجه اندازه‌گيري و مقدار واقعي اندازه‌ده."</a:t>
            </a:r>
            <a:endParaRPr lang="en-US" dirty="0" smtClean="0">
              <a:cs typeface="B Lotus" pitchFamily="2" charset="-78"/>
            </a:endParaRPr>
          </a:p>
          <a:p>
            <a:pPr algn="r" rtl="1" eaLnBrk="1" hangingPunct="1">
              <a:lnSpc>
                <a:spcPct val="200000"/>
              </a:lnSpc>
              <a:buFontTx/>
              <a:buBlip>
                <a:blip r:embed="rId3"/>
              </a:buBlip>
              <a:defRPr/>
            </a:pPr>
            <a:r>
              <a:rPr lang="fa-IR" dirty="0" smtClean="0">
                <a:cs typeface="B Lotus" pitchFamily="2" charset="-78"/>
              </a:rPr>
              <a:t>صحت يک اندازه‌گيري را اغلب بر حسب خطاي مطلق بيان مي‌کنند:</a:t>
            </a:r>
            <a:endParaRPr lang="en-US" dirty="0" smtClean="0">
              <a:cs typeface="B Lotus" pitchFamily="2" charset="-78"/>
            </a:endParaRPr>
          </a:p>
          <a:p>
            <a:pPr algn="r" rtl="1" eaLnBrk="1" hangingPunct="1">
              <a:lnSpc>
                <a:spcPct val="200000"/>
              </a:lnSpc>
              <a:buFontTx/>
              <a:buBlip>
                <a:blip r:embed="rId3"/>
              </a:buBlip>
              <a:defRPr/>
            </a:pPr>
            <a:endParaRPr lang="fa-IR" dirty="0" smtClean="0">
              <a:cs typeface="B Lotus" pitchFamily="2" charset="-78"/>
            </a:endParaRPr>
          </a:p>
        </p:txBody>
      </p:sp>
      <p:sp>
        <p:nvSpPr>
          <p:cNvPr id="102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a-IR"/>
          </a:p>
        </p:txBody>
      </p:sp>
      <p:graphicFrame>
        <p:nvGraphicFramePr>
          <p:cNvPr id="1026" name="Object 1"/>
          <p:cNvGraphicFramePr>
            <a:graphicFrameLocks noChangeAspect="1"/>
          </p:cNvGraphicFramePr>
          <p:nvPr/>
        </p:nvGraphicFramePr>
        <p:xfrm>
          <a:off x="3214678" y="5000636"/>
          <a:ext cx="2357454" cy="942981"/>
        </p:xfrm>
        <a:graphic>
          <a:graphicData uri="http://schemas.openxmlformats.org/presentationml/2006/ole">
            <mc:AlternateContent xmlns:mc="http://schemas.openxmlformats.org/markup-compatibility/2006">
              <mc:Choice xmlns:v="urn:schemas-microsoft-com:vml" Requires="v">
                <p:oleObj spid="_x0000_s2128" name="Equation" r:id="rId4" imgW="685800" imgH="228600" progId="Equation.3">
                  <p:embed/>
                </p:oleObj>
              </mc:Choice>
              <mc:Fallback>
                <p:oleObj name="Equation" r:id="rId4" imgW="685800" imgH="2286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4678" y="5000636"/>
                        <a:ext cx="2357454" cy="9429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2572026" y="237783"/>
            <a:ext cx="3918059" cy="754053"/>
          </a:xfrm>
          <a:prstGeom prst="rect">
            <a:avLst/>
          </a:prstGeom>
          <a:noFill/>
        </p:spPr>
        <p:txBody>
          <a:bodyPr wrap="none">
            <a:spAutoFit/>
          </a:bodyPr>
          <a:lstStyle/>
          <a:p>
            <a:pPr algn="ctr">
              <a:defRPr/>
            </a:pPr>
            <a:r>
              <a:rPr lang="fa-IR" sz="43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درستي اندازه‌گيري</a:t>
            </a:r>
          </a:p>
        </p:txBody>
      </p:sp>
    </p:spTree>
  </p:cSld>
  <p:clrMapOvr>
    <a:masterClrMapping/>
  </p:clrMapOvr>
  <p:transition spd="slow">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5457" y="2284947"/>
            <a:ext cx="6024406" cy="923330"/>
          </a:xfrm>
          <a:prstGeom prst="rect">
            <a:avLst/>
          </a:prstGeom>
          <a:noFill/>
        </p:spPr>
        <p:txBody>
          <a:bodyPr wrap="none">
            <a:spAutoFit/>
          </a:bodyPr>
          <a:lstStyle/>
          <a:p>
            <a:pPr algn="ctr">
              <a:defRPr/>
            </a:pPr>
            <a:r>
              <a:rPr lang="ar-SA" sz="5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طبق</a:t>
            </a:r>
            <a:r>
              <a:rPr lang="fa-IR" sz="5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ـ</a:t>
            </a:r>
            <a:r>
              <a:rPr lang="ar-SA" sz="5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ه‌بن</a:t>
            </a:r>
            <a:r>
              <a:rPr lang="fa-IR" sz="5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ـ</a:t>
            </a:r>
            <a:r>
              <a:rPr lang="ar-SA" sz="5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دي خط</a:t>
            </a:r>
            <a:r>
              <a:rPr lang="fa-IR" sz="5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ـ</a:t>
            </a:r>
            <a:r>
              <a:rPr lang="ar-SA" sz="5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اه</a:t>
            </a:r>
            <a:r>
              <a:rPr lang="fa-IR" sz="5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ـ</a:t>
            </a:r>
            <a:r>
              <a:rPr lang="ar-SA" sz="5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ا</a:t>
            </a:r>
            <a:endParaRPr lang="fa-IR" sz="5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endParaRPr>
          </a:p>
        </p:txBody>
      </p:sp>
    </p:spTree>
  </p:cSld>
  <p:clrMapOvr>
    <a:masterClrMapping/>
  </p:clrMapOvr>
  <p:transition spd="slow">
    <p:diamon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Content Placeholder 2"/>
          <p:cNvSpPr>
            <a:spLocks noGrp="1"/>
          </p:cNvSpPr>
          <p:nvPr>
            <p:ph idx="1"/>
          </p:nvPr>
        </p:nvSpPr>
        <p:spPr>
          <a:xfrm>
            <a:off x="1115616" y="2270125"/>
            <a:ext cx="7735888" cy="4038600"/>
          </a:xfrm>
        </p:spPr>
        <p:txBody>
          <a:bodyPr/>
          <a:lstStyle/>
          <a:p>
            <a:pPr algn="r" rtl="1" eaLnBrk="1" hangingPunct="1">
              <a:buFontTx/>
              <a:buBlip>
                <a:blip r:embed="rId2"/>
              </a:buBlip>
              <a:defRPr/>
            </a:pPr>
            <a:r>
              <a:rPr lang="fa-IR" dirty="0" smtClean="0">
                <a:solidFill>
                  <a:schemeClr val="tx2">
                    <a:lumMod val="50000"/>
                  </a:schemeClr>
                </a:solidFill>
                <a:cs typeface="B Lotus" pitchFamily="2" charset="-78"/>
              </a:rPr>
              <a:t>خطا نتيجه اندازه‌گيري منهاي مقدار واقعي اندازه‌ده مي‌باشد</a:t>
            </a:r>
            <a:endParaRPr lang="en-US" dirty="0" smtClean="0">
              <a:solidFill>
                <a:schemeClr val="tx2">
                  <a:lumMod val="50000"/>
                </a:schemeClr>
              </a:solidFill>
              <a:cs typeface="B Lotus" pitchFamily="2" charset="-78"/>
            </a:endParaRPr>
          </a:p>
          <a:p>
            <a:pPr algn="r" rtl="1" eaLnBrk="1" hangingPunct="1">
              <a:buFontTx/>
              <a:buBlip>
                <a:blip r:embed="rId2"/>
              </a:buBlip>
              <a:defRPr/>
            </a:pPr>
            <a:r>
              <a:rPr lang="ar-SA" dirty="0" smtClean="0">
                <a:solidFill>
                  <a:schemeClr val="tx2">
                    <a:lumMod val="50000"/>
                  </a:schemeClr>
                </a:solidFill>
                <a:cs typeface="B Lotus" pitchFamily="2" charset="-78"/>
              </a:rPr>
              <a:t>چون مقدار واقعي را نمي‌توان تعيين کرد در عمل از مقدار واقعي قراردادي استفاده مي‌شود.</a:t>
            </a:r>
            <a:endParaRPr lang="en-US" dirty="0" smtClean="0">
              <a:solidFill>
                <a:schemeClr val="tx2">
                  <a:lumMod val="50000"/>
                </a:schemeClr>
              </a:solidFill>
              <a:cs typeface="B Lotus" pitchFamily="2" charset="-78"/>
            </a:endParaRPr>
          </a:p>
          <a:p>
            <a:pPr algn="r" rtl="1" eaLnBrk="1" hangingPunct="1">
              <a:buFontTx/>
              <a:buBlip>
                <a:blip r:embed="rId2"/>
              </a:buBlip>
              <a:defRPr/>
            </a:pPr>
            <a:r>
              <a:rPr lang="ar-SA" dirty="0" smtClean="0">
                <a:solidFill>
                  <a:schemeClr val="tx2">
                    <a:lumMod val="50000"/>
                  </a:schemeClr>
                </a:solidFill>
                <a:cs typeface="B Lotus" pitchFamily="2" charset="-78"/>
              </a:rPr>
              <a:t>خطا تفاوت بين اندازه واقعي و اندازه نشان داده شده است</a:t>
            </a:r>
            <a:endParaRPr lang="fa-IR" dirty="0" smtClean="0">
              <a:solidFill>
                <a:schemeClr val="tx2">
                  <a:lumMod val="50000"/>
                </a:schemeClr>
              </a:solidFill>
              <a:cs typeface="B Lotus" pitchFamily="2" charset="-78"/>
            </a:endParaRPr>
          </a:p>
        </p:txBody>
      </p:sp>
      <p:sp>
        <p:nvSpPr>
          <p:cNvPr id="5" name="Rectangle 4"/>
          <p:cNvSpPr/>
          <p:nvPr/>
        </p:nvSpPr>
        <p:spPr>
          <a:xfrm>
            <a:off x="3177516" y="592624"/>
            <a:ext cx="3143809" cy="784830"/>
          </a:xfrm>
          <a:prstGeom prst="rect">
            <a:avLst/>
          </a:prstGeom>
          <a:noFill/>
        </p:spPr>
        <p:txBody>
          <a:bodyPr wrap="none">
            <a:spAutoFit/>
          </a:bodyPr>
          <a:lstStyle/>
          <a:p>
            <a:pPr algn="ctr">
              <a:defRPr/>
            </a:pPr>
            <a:r>
              <a:rPr lang="fa-IR" sz="4500">
                <a:ln w="31550" cmpd="sng">
                  <a:solidFill>
                    <a:sysClr val="windowText" lastClr="000000"/>
                  </a:solidFill>
                  <a:prstDash val="solid"/>
                </a:ln>
                <a:solidFill>
                  <a:srgbClr val="FFCC00"/>
                </a:solidFill>
                <a:effectLst>
                  <a:outerShdw blurRad="50800" dist="40000" dir="5400000" algn="tl" rotWithShape="0">
                    <a:srgbClr val="000000">
                      <a:shade val="5000"/>
                      <a:satMod val="120000"/>
                      <a:alpha val="33000"/>
                    </a:srgbClr>
                  </a:outerShdw>
                </a:effectLst>
                <a:cs typeface="Titr" pitchFamily="2" charset="-78"/>
              </a:rPr>
              <a:t>تعـريف خطـا</a:t>
            </a:r>
            <a:endParaRPr lang="fa-IR" sz="4500" dirty="0">
              <a:ln w="31550" cmpd="sng">
                <a:solidFill>
                  <a:sysClr val="windowText" lastClr="000000"/>
                </a:solidFill>
                <a:prstDash val="solid"/>
              </a:ln>
              <a:solidFill>
                <a:srgbClr val="FFCC00"/>
              </a:solidFill>
              <a:effectLst>
                <a:outerShdw blurRad="50800" dist="40000" dir="5400000" algn="tl" rotWithShape="0">
                  <a:srgbClr val="000000">
                    <a:shade val="5000"/>
                    <a:satMod val="120000"/>
                    <a:alpha val="33000"/>
                  </a:srgbClr>
                </a:outerShdw>
              </a:effectLst>
              <a:cs typeface="Titr" pitchFamily="2" charset="-78"/>
            </a:endParaRPr>
          </a:p>
        </p:txBody>
      </p:sp>
      <p:pic>
        <p:nvPicPr>
          <p:cNvPr id="113668" name="Picture 6" descr="C:\Users\SONY\Pictures\Microsoft Clip Organizer\j0356693.gif"/>
          <p:cNvPicPr>
            <a:picLocks noChangeAspect="1" noChangeArrowheads="1" noCrop="1"/>
          </p:cNvPicPr>
          <p:nvPr/>
        </p:nvPicPr>
        <p:blipFill>
          <a:blip r:embed="rId3"/>
          <a:srcRect/>
          <a:stretch>
            <a:fillRect/>
          </a:stretch>
        </p:blipFill>
        <p:spPr bwMode="auto">
          <a:xfrm>
            <a:off x="860425" y="4289425"/>
            <a:ext cx="1677988" cy="1677988"/>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Content Placeholder 2"/>
          <p:cNvSpPr>
            <a:spLocks noGrp="1"/>
          </p:cNvSpPr>
          <p:nvPr>
            <p:ph idx="1"/>
          </p:nvPr>
        </p:nvSpPr>
        <p:spPr>
          <a:xfrm>
            <a:off x="827584" y="1988840"/>
            <a:ext cx="8171931" cy="3168352"/>
          </a:xfrm>
        </p:spPr>
        <p:txBody>
          <a:bodyPr>
            <a:noAutofit/>
          </a:bodyPr>
          <a:lstStyle/>
          <a:p>
            <a:pPr algn="r" rtl="1" eaLnBrk="1" hangingPunct="1">
              <a:lnSpc>
                <a:spcPct val="200000"/>
              </a:lnSpc>
              <a:buFontTx/>
              <a:buBlip>
                <a:blip r:embed="rId3"/>
              </a:buBlip>
              <a:defRPr/>
            </a:pPr>
            <a:r>
              <a:rPr lang="fa-IR" sz="1800" dirty="0" smtClean="0">
                <a:solidFill>
                  <a:schemeClr val="tx2">
                    <a:lumMod val="50000"/>
                  </a:schemeClr>
                </a:solidFill>
                <a:cs typeface="B Lotus" pitchFamily="2" charset="-78"/>
              </a:rPr>
              <a:t>"خطاي تصادفي عبارتست از نتيجه اندازه‌گيري منهاي ميانگين نتايجي كه از انجام تعداد نامحدودي اندازه‌گيري يك اندازه‌ده در شرايط تكرارپذير بدست مي‌آيد."</a:t>
            </a:r>
            <a:endParaRPr lang="en-US" sz="1800" dirty="0" smtClean="0">
              <a:solidFill>
                <a:schemeClr val="tx2">
                  <a:lumMod val="50000"/>
                </a:schemeClr>
              </a:solidFill>
              <a:cs typeface="B Lotus" pitchFamily="2" charset="-78"/>
            </a:endParaRPr>
          </a:p>
          <a:p>
            <a:pPr algn="r" rtl="1" eaLnBrk="1" hangingPunct="1">
              <a:lnSpc>
                <a:spcPct val="200000"/>
              </a:lnSpc>
              <a:buFontTx/>
              <a:buBlip>
                <a:blip r:embed="rId3"/>
              </a:buBlip>
              <a:defRPr/>
            </a:pPr>
            <a:r>
              <a:rPr lang="ar-SA" sz="1800" dirty="0" smtClean="0">
                <a:solidFill>
                  <a:schemeClr val="tx2">
                    <a:lumMod val="50000"/>
                  </a:schemeClr>
                </a:solidFill>
                <a:cs typeface="B Lotus" pitchFamily="2" charset="-78"/>
              </a:rPr>
              <a:t>از آنجا که تعداد اندازه‌گيري‌هايي که مي‌توان انجام داد محدود است خطاي تصادفي را فقط با تخمين مي‌توان تعيين کرد.</a:t>
            </a:r>
            <a:endParaRPr lang="en-US" sz="1800" dirty="0" smtClean="0">
              <a:solidFill>
                <a:schemeClr val="tx2">
                  <a:lumMod val="50000"/>
                </a:schemeClr>
              </a:solidFill>
              <a:cs typeface="B Lotus" pitchFamily="2" charset="-78"/>
            </a:endParaRPr>
          </a:p>
          <a:p>
            <a:pPr algn="r" rtl="1" eaLnBrk="1" hangingPunct="1">
              <a:lnSpc>
                <a:spcPct val="200000"/>
              </a:lnSpc>
              <a:buFontTx/>
              <a:buBlip>
                <a:blip r:embed="rId3"/>
              </a:buBlip>
              <a:defRPr/>
            </a:pPr>
            <a:r>
              <a:rPr lang="ar-SA" sz="1800" dirty="0" smtClean="0">
                <a:solidFill>
                  <a:schemeClr val="tx2">
                    <a:lumMod val="50000"/>
                  </a:schemeClr>
                </a:solidFill>
                <a:cs typeface="B Lotus" pitchFamily="2" charset="-78"/>
              </a:rPr>
              <a:t>خطاي تصادفي را نمي‌توان از بين برد، فقط مي‌توان آن را کاهش داد</a:t>
            </a:r>
            <a:endParaRPr lang="en-US" sz="1800" dirty="0" smtClean="0">
              <a:solidFill>
                <a:schemeClr val="tx2">
                  <a:lumMod val="50000"/>
                </a:schemeClr>
              </a:solidFill>
              <a:cs typeface="B Lotus" pitchFamily="2" charset="-78"/>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a-IR"/>
          </a:p>
        </p:txBody>
      </p:sp>
      <p:graphicFrame>
        <p:nvGraphicFramePr>
          <p:cNvPr id="12290" name="Object 2"/>
          <p:cNvGraphicFramePr>
            <a:graphicFrameLocks noChangeAspect="1"/>
          </p:cNvGraphicFramePr>
          <p:nvPr>
            <p:extLst>
              <p:ext uri="{D42A27DB-BD31-4B8C-83A1-F6EECF244321}">
                <p14:modId xmlns:p14="http://schemas.microsoft.com/office/powerpoint/2010/main" val="351697093"/>
              </p:ext>
            </p:extLst>
          </p:nvPr>
        </p:nvGraphicFramePr>
        <p:xfrm>
          <a:off x="1382518" y="5445224"/>
          <a:ext cx="1500187" cy="455613"/>
        </p:xfrm>
        <a:graphic>
          <a:graphicData uri="http://schemas.openxmlformats.org/presentationml/2006/ole">
            <mc:AlternateContent xmlns:mc="http://schemas.openxmlformats.org/markup-compatibility/2006">
              <mc:Choice xmlns:v="urn:schemas-microsoft-com:vml" Requires="v">
                <p:oleObj spid="_x0000_s13392" name="Equation" r:id="rId4" imgW="749300" imgH="228600" progId="Equation.3">
                  <p:embed/>
                </p:oleObj>
              </mc:Choice>
              <mc:Fallback>
                <p:oleObj name="Equation" r:id="rId4" imgW="74930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2518" y="5445224"/>
                        <a:ext cx="1500187"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2828774" y="538033"/>
            <a:ext cx="3732112" cy="754053"/>
          </a:xfrm>
          <a:prstGeom prst="rect">
            <a:avLst/>
          </a:prstGeom>
          <a:noFill/>
        </p:spPr>
        <p:txBody>
          <a:bodyPr wrap="none">
            <a:spAutoFit/>
          </a:bodyPr>
          <a:lstStyle/>
          <a:p>
            <a:pPr algn="ctr">
              <a:defRPr/>
            </a:pPr>
            <a:r>
              <a:rPr lang="ar-SA" sz="4300" dirty="0">
                <a:ln w="31550" cmpd="sng">
                  <a:solidFill>
                    <a:sysClr val="windowText" lastClr="000000"/>
                  </a:solidFill>
                  <a:prstDash val="solid"/>
                </a:ln>
                <a:solidFill>
                  <a:srgbClr val="CC0099"/>
                </a:solidFill>
                <a:effectLst>
                  <a:outerShdw blurRad="50800" dist="40000" dir="5400000" algn="tl" rotWithShape="0">
                    <a:srgbClr val="000000">
                      <a:shade val="5000"/>
                      <a:satMod val="120000"/>
                      <a:alpha val="33000"/>
                    </a:srgbClr>
                  </a:outerShdw>
                </a:effectLst>
                <a:cs typeface="Titr" pitchFamily="2" charset="-78"/>
              </a:rPr>
              <a:t>خط</a:t>
            </a:r>
            <a:r>
              <a:rPr lang="fa-IR" sz="4300" dirty="0">
                <a:ln w="31550" cmpd="sng">
                  <a:solidFill>
                    <a:sysClr val="windowText" lastClr="000000"/>
                  </a:solidFill>
                  <a:prstDash val="solid"/>
                </a:ln>
                <a:solidFill>
                  <a:srgbClr val="CC0099"/>
                </a:solidFill>
                <a:effectLst>
                  <a:outerShdw blurRad="50800" dist="40000" dir="5400000" algn="tl" rotWithShape="0">
                    <a:srgbClr val="000000">
                      <a:shade val="5000"/>
                      <a:satMod val="120000"/>
                      <a:alpha val="33000"/>
                    </a:srgbClr>
                  </a:outerShdw>
                </a:effectLst>
                <a:cs typeface="Titr" pitchFamily="2" charset="-78"/>
              </a:rPr>
              <a:t>ـ</a:t>
            </a:r>
            <a:r>
              <a:rPr lang="ar-SA" sz="4300" dirty="0">
                <a:ln w="31550" cmpd="sng">
                  <a:solidFill>
                    <a:sysClr val="windowText" lastClr="000000"/>
                  </a:solidFill>
                  <a:prstDash val="solid"/>
                </a:ln>
                <a:solidFill>
                  <a:srgbClr val="CC0099"/>
                </a:solidFill>
                <a:effectLst>
                  <a:outerShdw blurRad="50800" dist="40000" dir="5400000" algn="tl" rotWithShape="0">
                    <a:srgbClr val="000000">
                      <a:shade val="5000"/>
                      <a:satMod val="120000"/>
                      <a:alpha val="33000"/>
                    </a:srgbClr>
                  </a:outerShdw>
                </a:effectLst>
                <a:cs typeface="Titr" pitchFamily="2" charset="-78"/>
              </a:rPr>
              <a:t>اي تص</a:t>
            </a:r>
            <a:r>
              <a:rPr lang="fa-IR" sz="4300" dirty="0">
                <a:ln w="31550" cmpd="sng">
                  <a:solidFill>
                    <a:sysClr val="windowText" lastClr="000000"/>
                  </a:solidFill>
                  <a:prstDash val="solid"/>
                </a:ln>
                <a:solidFill>
                  <a:srgbClr val="CC0099"/>
                </a:solidFill>
                <a:effectLst>
                  <a:outerShdw blurRad="50800" dist="40000" dir="5400000" algn="tl" rotWithShape="0">
                    <a:srgbClr val="000000">
                      <a:shade val="5000"/>
                      <a:satMod val="120000"/>
                      <a:alpha val="33000"/>
                    </a:srgbClr>
                  </a:outerShdw>
                </a:effectLst>
                <a:cs typeface="Titr" pitchFamily="2" charset="-78"/>
              </a:rPr>
              <a:t>ـ</a:t>
            </a:r>
            <a:r>
              <a:rPr lang="ar-SA" sz="4300" dirty="0">
                <a:ln w="31550" cmpd="sng">
                  <a:solidFill>
                    <a:sysClr val="windowText" lastClr="000000"/>
                  </a:solidFill>
                  <a:prstDash val="solid"/>
                </a:ln>
                <a:solidFill>
                  <a:srgbClr val="CC0099"/>
                </a:solidFill>
                <a:effectLst>
                  <a:outerShdw blurRad="50800" dist="40000" dir="5400000" algn="tl" rotWithShape="0">
                    <a:srgbClr val="000000">
                      <a:shade val="5000"/>
                      <a:satMod val="120000"/>
                      <a:alpha val="33000"/>
                    </a:srgbClr>
                  </a:outerShdw>
                </a:effectLst>
                <a:cs typeface="Titr" pitchFamily="2" charset="-78"/>
              </a:rPr>
              <a:t>ادفي</a:t>
            </a:r>
            <a:endParaRPr lang="fa-IR" sz="4300" dirty="0">
              <a:ln w="31550" cmpd="sng">
                <a:solidFill>
                  <a:sysClr val="windowText" lastClr="000000"/>
                </a:solidFill>
                <a:prstDash val="solid"/>
              </a:ln>
              <a:solidFill>
                <a:srgbClr val="CC0099"/>
              </a:solidFill>
              <a:effectLst>
                <a:outerShdw blurRad="50800" dist="40000" dir="5400000" algn="tl" rotWithShape="0">
                  <a:srgbClr val="000000">
                    <a:shade val="5000"/>
                    <a:satMod val="120000"/>
                    <a:alpha val="33000"/>
                  </a:srgbClr>
                </a:outerShdw>
              </a:effectLst>
              <a:cs typeface="Titr" pitchFamily="2" charset="-78"/>
            </a:endParaRPr>
          </a:p>
        </p:txBody>
      </p:sp>
    </p:spTree>
  </p:cSld>
  <p:clrMapOvr>
    <a:masterClrMapping/>
  </p:clrMapOvr>
  <p:transition spd="slow">
    <p:wheel spokes="3"/>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Content Placeholder 2"/>
          <p:cNvSpPr>
            <a:spLocks noGrp="1"/>
          </p:cNvSpPr>
          <p:nvPr>
            <p:ph idx="1"/>
          </p:nvPr>
        </p:nvSpPr>
        <p:spPr>
          <a:xfrm>
            <a:off x="1377950" y="2276872"/>
            <a:ext cx="7162800" cy="3158728"/>
          </a:xfrm>
        </p:spPr>
        <p:txBody>
          <a:bodyPr/>
          <a:lstStyle/>
          <a:p>
            <a:pPr algn="r" rtl="1" eaLnBrk="1" hangingPunct="1">
              <a:defRPr/>
            </a:pPr>
            <a:r>
              <a:rPr lang="ar-SA" dirty="0" smtClean="0">
                <a:solidFill>
                  <a:schemeClr val="tx2">
                    <a:lumMod val="50000"/>
                  </a:schemeClr>
                </a:solidFill>
                <a:cs typeface="B Lotus" pitchFamily="2" charset="-78"/>
              </a:rPr>
              <a:t>خطاي سيستماتيک ميانگين نتايج حاصل از انجام تعداد نامحدودي اندازه‌گيري يك اندازه‌ده در شرايط تكرارپذير منهاي مقدار واقعي آن اندازه‌ده مي‌باشد"</a:t>
            </a:r>
            <a:endParaRPr lang="en-US" sz="2000" dirty="0" smtClean="0">
              <a:solidFill>
                <a:schemeClr val="tx2">
                  <a:lumMod val="50000"/>
                </a:schemeClr>
              </a:solidFill>
              <a:cs typeface="B Lotus" pitchFamily="2" charset="-78"/>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a-IR"/>
          </a:p>
        </p:txBody>
      </p:sp>
      <p:graphicFrame>
        <p:nvGraphicFramePr>
          <p:cNvPr id="13314" name="Object 2"/>
          <p:cNvGraphicFramePr>
            <a:graphicFrameLocks noChangeAspect="1"/>
          </p:cNvGraphicFramePr>
          <p:nvPr/>
        </p:nvGraphicFramePr>
        <p:xfrm>
          <a:off x="1938338" y="3533775"/>
          <a:ext cx="2346325" cy="782638"/>
        </p:xfrm>
        <a:graphic>
          <a:graphicData uri="http://schemas.openxmlformats.org/presentationml/2006/ole">
            <mc:AlternateContent xmlns:mc="http://schemas.openxmlformats.org/markup-compatibility/2006">
              <mc:Choice xmlns:v="urn:schemas-microsoft-com:vml" Requires="v">
                <p:oleObj spid="_x0000_s14416" name="Equation" r:id="rId3" imgW="710891" imgH="241195" progId="Equation.3">
                  <p:embed/>
                </p:oleObj>
              </mc:Choice>
              <mc:Fallback>
                <p:oleObj name="Equation" r:id="rId3" imgW="710891" imgH="241195"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8338" y="3533775"/>
                        <a:ext cx="2346325" cy="782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3216678" y="469794"/>
            <a:ext cx="2929007" cy="615553"/>
          </a:xfrm>
          <a:prstGeom prst="rect">
            <a:avLst/>
          </a:prstGeom>
          <a:noFill/>
        </p:spPr>
        <p:txBody>
          <a:bodyPr wrap="none">
            <a:spAutoFit/>
          </a:bodyPr>
          <a:lstStyle/>
          <a:p>
            <a:pPr algn="ctr">
              <a:defRPr/>
            </a:pPr>
            <a:r>
              <a:rPr lang="fa-IR" sz="3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خطاي سيستماتيک</a:t>
            </a:r>
          </a:p>
        </p:txBody>
      </p:sp>
    </p:spTree>
  </p:cSld>
  <p:clrMapOvr>
    <a:masterClrMapping/>
  </p:clrMapOvr>
  <p:transition spd="slow">
    <p:strips dir="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5250" y="2132856"/>
            <a:ext cx="7437438" cy="3626594"/>
          </a:xfrm>
        </p:spPr>
        <p:txBody>
          <a:bodyPr>
            <a:normAutofit/>
          </a:bodyPr>
          <a:lstStyle/>
          <a:p>
            <a:pPr algn="r" rtl="1" eaLnBrk="1" hangingPunct="1">
              <a:lnSpc>
                <a:spcPct val="200000"/>
              </a:lnSpc>
              <a:buFontTx/>
              <a:buNone/>
              <a:defRPr/>
            </a:pPr>
            <a:r>
              <a:rPr lang="ar-SA" dirty="0" smtClean="0">
                <a:solidFill>
                  <a:schemeClr val="tx2">
                    <a:lumMod val="50000"/>
                  </a:schemeClr>
                </a:solidFill>
                <a:cs typeface="B Lotus" pitchFamily="2" charset="-78"/>
              </a:rPr>
              <a:t>در مورد خطاي سيستماتيک مي‌توان به موارد زير اشاره کرد:</a:t>
            </a:r>
            <a:endParaRPr lang="en-US" sz="2000" dirty="0" smtClean="0">
              <a:solidFill>
                <a:schemeClr val="tx2">
                  <a:lumMod val="50000"/>
                </a:schemeClr>
              </a:solidFill>
              <a:cs typeface="B Lotus" pitchFamily="2" charset="-78"/>
            </a:endParaRPr>
          </a:p>
          <a:p>
            <a:pPr lvl="1" algn="r" rtl="1" eaLnBrk="1" hangingPunct="1">
              <a:lnSpc>
                <a:spcPct val="200000"/>
              </a:lnSpc>
              <a:buFontTx/>
              <a:buBlip>
                <a:blip r:embed="rId2"/>
              </a:buBlip>
              <a:defRPr/>
            </a:pPr>
            <a:r>
              <a:rPr lang="ar-SA" dirty="0" smtClean="0">
                <a:solidFill>
                  <a:schemeClr val="tx2">
                    <a:lumMod val="50000"/>
                  </a:schemeClr>
                </a:solidFill>
                <a:cs typeface="B Lotus" pitchFamily="2" charset="-78"/>
              </a:rPr>
              <a:t>مي‌توان آن را کمي نمود.</a:t>
            </a:r>
            <a:endParaRPr lang="en-US" sz="2000" dirty="0" smtClean="0">
              <a:solidFill>
                <a:schemeClr val="tx2">
                  <a:lumMod val="50000"/>
                </a:schemeClr>
              </a:solidFill>
              <a:cs typeface="B Lotus" pitchFamily="2" charset="-78"/>
            </a:endParaRPr>
          </a:p>
          <a:p>
            <a:pPr lvl="1" algn="r" rtl="1" eaLnBrk="1" hangingPunct="1">
              <a:lnSpc>
                <a:spcPct val="200000"/>
              </a:lnSpc>
              <a:buFontTx/>
              <a:buBlip>
                <a:blip r:embed="rId2"/>
              </a:buBlip>
              <a:defRPr/>
            </a:pPr>
            <a:r>
              <a:rPr lang="ar-SA" dirty="0" smtClean="0">
                <a:solidFill>
                  <a:schemeClr val="tx2">
                    <a:lumMod val="50000"/>
                  </a:schemeClr>
                </a:solidFill>
                <a:cs typeface="B Lotus" pitchFamily="2" charset="-78"/>
              </a:rPr>
              <a:t>اگر اندازه آن در مقايسه با صحت مورد نياز چشمگير باشد، مي‌توان يک ضريب تصحيح را بکار گرفت.</a:t>
            </a:r>
            <a:endParaRPr lang="en-US" sz="2000" dirty="0" smtClean="0">
              <a:solidFill>
                <a:schemeClr val="tx2">
                  <a:lumMod val="50000"/>
                </a:schemeClr>
              </a:solidFill>
              <a:cs typeface="B Lotus" pitchFamily="2" charset="-78"/>
            </a:endParaRPr>
          </a:p>
          <a:p>
            <a:pPr algn="r" rtl="1" eaLnBrk="1" hangingPunct="1">
              <a:lnSpc>
                <a:spcPct val="200000"/>
              </a:lnSpc>
              <a:buFontTx/>
              <a:buNone/>
              <a:defRPr/>
            </a:pPr>
            <a:r>
              <a:rPr lang="ar-SA" dirty="0" smtClean="0">
                <a:solidFill>
                  <a:schemeClr val="tx2">
                    <a:lumMod val="50000"/>
                  </a:schemeClr>
                </a:solidFill>
                <a:cs typeface="B Lotus" pitchFamily="2" charset="-78"/>
              </a:rPr>
              <a:t>در اين حالت مي‌توان فرض کرد که خطاي سيستماتيک صفر است</a:t>
            </a:r>
            <a:endParaRPr lang="fa-IR" dirty="0" smtClean="0">
              <a:solidFill>
                <a:schemeClr val="tx2">
                  <a:lumMod val="50000"/>
                </a:schemeClr>
              </a:solidFill>
              <a:cs typeface="B Lotus" pitchFamily="2" charset="-78"/>
            </a:endParaRPr>
          </a:p>
        </p:txBody>
      </p:sp>
      <p:sp>
        <p:nvSpPr>
          <p:cNvPr id="4" name="Rectangle 3"/>
          <p:cNvSpPr/>
          <p:nvPr/>
        </p:nvSpPr>
        <p:spPr>
          <a:xfrm>
            <a:off x="3216678" y="469794"/>
            <a:ext cx="2929007" cy="615553"/>
          </a:xfrm>
          <a:prstGeom prst="rect">
            <a:avLst/>
          </a:prstGeom>
          <a:noFill/>
        </p:spPr>
        <p:txBody>
          <a:bodyPr wrap="none">
            <a:spAutoFit/>
          </a:bodyPr>
          <a:lstStyle/>
          <a:p>
            <a:pPr algn="ctr">
              <a:defRPr/>
            </a:pPr>
            <a:r>
              <a:rPr lang="fa-IR" sz="34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Titr" pitchFamily="2" charset="-78"/>
              </a:rPr>
              <a:t>خطاي سيستماتيک</a:t>
            </a:r>
          </a:p>
        </p:txBody>
      </p:sp>
    </p:spTree>
  </p:cSld>
  <p:clrMapOvr>
    <a:masterClrMapping/>
  </p:clrMapOvr>
  <p:transition spd="slow">
    <p:diamon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Content Placeholder 2"/>
          <p:cNvSpPr>
            <a:spLocks noGrp="1"/>
          </p:cNvSpPr>
          <p:nvPr>
            <p:ph idx="1"/>
          </p:nvPr>
        </p:nvSpPr>
        <p:spPr>
          <a:xfrm>
            <a:off x="1270000" y="2276872"/>
            <a:ext cx="7380288" cy="3673078"/>
          </a:xfrm>
        </p:spPr>
        <p:txBody>
          <a:bodyPr>
            <a:normAutofit/>
          </a:bodyPr>
          <a:lstStyle/>
          <a:p>
            <a:pPr algn="r" rtl="1" eaLnBrk="1" hangingPunct="1">
              <a:lnSpc>
                <a:spcPct val="200000"/>
              </a:lnSpc>
              <a:buFontTx/>
              <a:buNone/>
              <a:defRPr/>
            </a:pPr>
            <a:r>
              <a:rPr lang="ar-SA" dirty="0" smtClean="0">
                <a:solidFill>
                  <a:schemeClr val="tx2">
                    <a:lumMod val="50000"/>
                  </a:schemeClr>
                </a:solidFill>
                <a:cs typeface="B Lotus" pitchFamily="2" charset="-78"/>
              </a:rPr>
              <a:t>آزمايشگاه مي‌تواند با استفاده از روشهاي زير خطاي سيستماتيک خود را تعيين نمايد:</a:t>
            </a:r>
            <a:endParaRPr lang="fa-IR" dirty="0" smtClean="0">
              <a:solidFill>
                <a:schemeClr val="tx2">
                  <a:lumMod val="50000"/>
                </a:schemeClr>
              </a:solidFill>
              <a:cs typeface="B Lotus" pitchFamily="2" charset="-78"/>
            </a:endParaRPr>
          </a:p>
          <a:p>
            <a:pPr lvl="1" algn="r" rtl="1" eaLnBrk="1" hangingPunct="1">
              <a:lnSpc>
                <a:spcPct val="200000"/>
              </a:lnSpc>
              <a:buFontTx/>
              <a:buBlip>
                <a:blip r:embed="rId2"/>
              </a:buBlip>
              <a:defRPr/>
            </a:pPr>
            <a:r>
              <a:rPr lang="ar-SA" dirty="0" smtClean="0">
                <a:solidFill>
                  <a:schemeClr val="tx2">
                    <a:lumMod val="50000"/>
                  </a:schemeClr>
                </a:solidFill>
                <a:cs typeface="B Lotus" pitchFamily="2" charset="-78"/>
              </a:rPr>
              <a:t>استفاده از مواد مرجع گواهي شده </a:t>
            </a:r>
            <a:r>
              <a:rPr lang="en-US" dirty="0" smtClean="0">
                <a:solidFill>
                  <a:schemeClr val="tx2">
                    <a:lumMod val="50000"/>
                  </a:schemeClr>
                </a:solidFill>
                <a:cs typeface="B Lotus" pitchFamily="2" charset="-78"/>
              </a:rPr>
              <a:t>(CRMs)</a:t>
            </a:r>
            <a:endParaRPr lang="en-US" sz="2000" dirty="0" smtClean="0">
              <a:solidFill>
                <a:schemeClr val="tx2">
                  <a:lumMod val="50000"/>
                </a:schemeClr>
              </a:solidFill>
              <a:cs typeface="B Lotus" pitchFamily="2" charset="-78"/>
            </a:endParaRPr>
          </a:p>
          <a:p>
            <a:pPr lvl="1" algn="r" rtl="1" eaLnBrk="1" hangingPunct="1">
              <a:lnSpc>
                <a:spcPct val="200000"/>
              </a:lnSpc>
              <a:buFontTx/>
              <a:buBlip>
                <a:blip r:embed="rId2"/>
              </a:buBlip>
              <a:defRPr/>
            </a:pPr>
            <a:r>
              <a:rPr lang="ar-SA" dirty="0" smtClean="0">
                <a:solidFill>
                  <a:schemeClr val="tx2">
                    <a:lumMod val="50000"/>
                  </a:schemeClr>
                </a:solidFill>
                <a:cs typeface="B Lotus" pitchFamily="2" charset="-78"/>
              </a:rPr>
              <a:t>مقايسات بين آزمايشگاهي</a:t>
            </a:r>
            <a:endParaRPr lang="en-US" sz="2000" dirty="0" smtClean="0">
              <a:solidFill>
                <a:schemeClr val="tx2">
                  <a:lumMod val="50000"/>
                </a:schemeClr>
              </a:solidFill>
              <a:cs typeface="B Lotus" pitchFamily="2" charset="-78"/>
            </a:endParaRPr>
          </a:p>
          <a:p>
            <a:pPr lvl="1" algn="r" rtl="1" eaLnBrk="1" hangingPunct="1">
              <a:lnSpc>
                <a:spcPct val="200000"/>
              </a:lnSpc>
              <a:buFontTx/>
              <a:buBlip>
                <a:blip r:embed="rId2"/>
              </a:buBlip>
              <a:defRPr/>
            </a:pPr>
            <a:r>
              <a:rPr lang="ar-SA" dirty="0" smtClean="0">
                <a:solidFill>
                  <a:schemeClr val="tx2">
                    <a:lumMod val="50000"/>
                  </a:schemeClr>
                </a:solidFill>
                <a:cs typeface="B Lotus" pitchFamily="2" charset="-78"/>
              </a:rPr>
              <a:t>کاليبراسيون</a:t>
            </a:r>
            <a:endParaRPr lang="en-US" sz="2000" dirty="0" smtClean="0">
              <a:solidFill>
                <a:schemeClr val="tx2">
                  <a:lumMod val="50000"/>
                </a:schemeClr>
              </a:solidFill>
              <a:cs typeface="B Lotus" pitchFamily="2" charset="-78"/>
            </a:endParaRPr>
          </a:p>
        </p:txBody>
      </p:sp>
      <p:sp>
        <p:nvSpPr>
          <p:cNvPr id="5" name="Rectangle 4"/>
          <p:cNvSpPr/>
          <p:nvPr/>
        </p:nvSpPr>
        <p:spPr>
          <a:xfrm>
            <a:off x="3216678" y="469794"/>
            <a:ext cx="2929007" cy="615553"/>
          </a:xfrm>
          <a:prstGeom prst="rect">
            <a:avLst/>
          </a:prstGeom>
          <a:noFill/>
        </p:spPr>
        <p:txBody>
          <a:bodyPr wrap="none">
            <a:spAutoFit/>
          </a:bodyPr>
          <a:lstStyle/>
          <a:p>
            <a:pPr algn="ctr" rtl="1">
              <a:defRPr/>
            </a:pPr>
            <a:r>
              <a:rPr lang="fa-IR" sz="3400" cap="all" dirty="0">
                <a:ln w="9000" cmpd="sng">
                  <a:solidFill>
                    <a:schemeClr val="accent4">
                      <a:shade val="50000"/>
                      <a:satMod val="120000"/>
                    </a:schemeClr>
                  </a:solidFill>
                  <a:prstDash val="solid"/>
                </a:ln>
                <a:solidFill>
                  <a:srgbClr val="FFCC00"/>
                </a:solidFill>
                <a:effectLst>
                  <a:reflection blurRad="12700" stA="28000" endPos="45000" dist="1000" dir="5400000" sy="-100000" algn="bl" rotWithShape="0"/>
                </a:effectLst>
                <a:cs typeface="Titr" pitchFamily="2" charset="-78"/>
              </a:rPr>
              <a:t>خطاي سيستماتيک</a:t>
            </a:r>
          </a:p>
        </p:txBody>
      </p:sp>
      <p:pic>
        <p:nvPicPr>
          <p:cNvPr id="115716" name="Picture 5"/>
          <p:cNvPicPr>
            <a:picLocks noChangeAspect="1" noChangeArrowheads="1"/>
          </p:cNvPicPr>
          <p:nvPr/>
        </p:nvPicPr>
        <p:blipFill>
          <a:blip r:embed="rId3"/>
          <a:srcRect/>
          <a:stretch>
            <a:fillRect/>
          </a:stretch>
        </p:blipFill>
        <p:spPr bwMode="auto">
          <a:xfrm>
            <a:off x="6973888" y="53975"/>
            <a:ext cx="1828800" cy="1828800"/>
          </a:xfrm>
          <a:prstGeom prst="rect">
            <a:avLst/>
          </a:prstGeom>
          <a:noFill/>
          <a:ln w="9525" algn="ctr">
            <a:noFill/>
            <a:miter lim="800000"/>
            <a:headEnd/>
            <a:tailEnd/>
          </a:ln>
        </p:spPr>
      </p:pic>
    </p:spTree>
  </p:cSld>
  <p:clrMapOvr>
    <a:masterClrMapping/>
  </p:clrMapOvr>
  <p:transition spd="slow">
    <p:wipe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1707" descr="meas_uncert_3"/>
          <p:cNvPicPr>
            <a:picLocks noChangeAspect="1" noChangeArrowheads="1"/>
          </p:cNvPicPr>
          <p:nvPr/>
        </p:nvPicPr>
        <p:blipFill>
          <a:blip r:embed="rId2"/>
          <a:srcRect/>
          <a:stretch>
            <a:fillRect/>
          </a:stretch>
        </p:blipFill>
        <p:spPr bwMode="auto">
          <a:xfrm>
            <a:off x="2471738" y="1190625"/>
            <a:ext cx="4786312" cy="3829050"/>
          </a:xfrm>
          <a:prstGeom prst="rect">
            <a:avLst/>
          </a:prstGeom>
          <a:noFill/>
          <a:ln w="9525">
            <a:noFill/>
            <a:miter lim="800000"/>
            <a:headEnd/>
            <a:tailEnd/>
          </a:ln>
        </p:spPr>
      </p:pic>
      <p:sp>
        <p:nvSpPr>
          <p:cNvPr id="116739" name="Text Box 3"/>
          <p:cNvSpPr txBox="1">
            <a:spLocks noChangeArrowheads="1"/>
          </p:cNvSpPr>
          <p:nvPr/>
        </p:nvSpPr>
        <p:spPr bwMode="auto">
          <a:xfrm>
            <a:off x="2270125" y="4995863"/>
            <a:ext cx="2111375" cy="252412"/>
          </a:xfrm>
          <a:prstGeom prst="rect">
            <a:avLst/>
          </a:prstGeom>
          <a:solidFill>
            <a:srgbClr val="FFFFFF"/>
          </a:solidFill>
          <a:ln w="9525">
            <a:noFill/>
            <a:miter lim="800000"/>
            <a:headEnd/>
            <a:tailEnd/>
          </a:ln>
        </p:spPr>
        <p:txBody>
          <a:bodyPr>
            <a:spAutoFit/>
          </a:bodyPr>
          <a:lstStyle/>
          <a:p>
            <a:pPr algn="ctr">
              <a:spcAft>
                <a:spcPts val="1000"/>
              </a:spcAft>
            </a:pPr>
            <a:r>
              <a:rPr lang="en-US" sz="1100">
                <a:solidFill>
                  <a:schemeClr val="tx1"/>
                </a:solidFill>
                <a:latin typeface="Calibri" pitchFamily="34" charset="0"/>
                <a:ea typeface="Arial" pitchFamily="34" charset="0"/>
                <a:cs typeface="Titr" pitchFamily="2" charset="-78"/>
              </a:rPr>
              <a:t>random error</a:t>
            </a:r>
            <a:endParaRPr lang="fa-IR" sz="2400" b="0">
              <a:solidFill>
                <a:schemeClr val="tx1"/>
              </a:solidFill>
              <a:latin typeface="Times New Roman" pitchFamily="18" charset="0"/>
              <a:ea typeface="Arial" pitchFamily="34" charset="0"/>
              <a:cs typeface="Titr" pitchFamily="2" charset="-78"/>
            </a:endParaRPr>
          </a:p>
        </p:txBody>
      </p:sp>
    </p:spTree>
  </p:cSld>
  <p:clrMapOvr>
    <a:masterClrMapping/>
  </p:clrMapOvr>
  <p:transition spd="slow">
    <p:strips dir="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3975" y="2060847"/>
            <a:ext cx="7162800" cy="3523977"/>
          </a:xfrm>
        </p:spPr>
        <p:txBody>
          <a:bodyPr>
            <a:noAutofit/>
          </a:bodyPr>
          <a:lstStyle/>
          <a:p>
            <a:pPr indent="-1588" algn="r" rtl="1" eaLnBrk="1" hangingPunct="1">
              <a:buFontTx/>
              <a:buNone/>
              <a:defRPr/>
            </a:pPr>
            <a:r>
              <a:rPr lang="fa-IR" sz="2600" dirty="0" smtClean="0">
                <a:solidFill>
                  <a:schemeClr val="tx2">
                    <a:lumMod val="50000"/>
                  </a:schemeClr>
                </a:solidFill>
                <a:cs typeface="B Lotus" pitchFamily="2" charset="-78"/>
              </a:rPr>
              <a:t>در اکثر آزمون‌ها، سه نوع خطا را مي‌توان شناسايي نمود. اولين نوع خطاها، خطاي فاحش مي‌باشد که گاهي اوقات حتي در بهترين آزمايشگاه‌ها نيز به وقوع مي‌پيوندد. اين نوع خطاها، خطاهايي هستند که هيچ راهي براي برطرف ساختن آنها وجود ندارد. تنها اقدامي که مي‌توان پس از شناسايي اين نوع خطا انجام داد، از سرگيري مجدد آزمون مي‌باشد. </a:t>
            </a:r>
            <a:endParaRPr lang="en-US" sz="2600" dirty="0" smtClean="0">
              <a:solidFill>
                <a:schemeClr val="tx2">
                  <a:lumMod val="50000"/>
                </a:schemeClr>
              </a:solidFill>
              <a:cs typeface="B Lotus" pitchFamily="2" charset="-78"/>
            </a:endParaRPr>
          </a:p>
        </p:txBody>
      </p:sp>
      <p:sp>
        <p:nvSpPr>
          <p:cNvPr id="5" name="Rectangle 4"/>
          <p:cNvSpPr/>
          <p:nvPr/>
        </p:nvSpPr>
        <p:spPr>
          <a:xfrm>
            <a:off x="2617467" y="415204"/>
            <a:ext cx="4509568" cy="707886"/>
          </a:xfrm>
          <a:prstGeom prst="rect">
            <a:avLst/>
          </a:prstGeom>
          <a:noFill/>
        </p:spPr>
        <p:txBody>
          <a:bodyPr wrap="none">
            <a:spAutoFit/>
          </a:bodyPr>
          <a:lstStyle/>
          <a:p>
            <a:pPr algn="ctr">
              <a:defRPr/>
            </a:pPr>
            <a:r>
              <a:rPr lang="ar-SA" sz="4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طبق</a:t>
            </a:r>
            <a:r>
              <a:rPr lang="fa-IR" sz="4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ـ</a:t>
            </a:r>
            <a:r>
              <a:rPr lang="ar-SA" sz="4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ه‌بن</a:t>
            </a:r>
            <a:r>
              <a:rPr lang="fa-IR" sz="4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ـ</a:t>
            </a:r>
            <a:r>
              <a:rPr lang="ar-SA" sz="4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دي خط</a:t>
            </a:r>
            <a:r>
              <a:rPr lang="fa-IR" sz="4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ـ</a:t>
            </a:r>
            <a:r>
              <a:rPr lang="ar-SA" sz="4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اه</a:t>
            </a:r>
            <a:r>
              <a:rPr lang="fa-IR" sz="4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ـ</a:t>
            </a:r>
            <a:r>
              <a:rPr lang="ar-SA" sz="4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ا</a:t>
            </a:r>
            <a:endParaRPr lang="fa-IR" sz="4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endParaRPr>
          </a:p>
        </p:txBody>
      </p:sp>
    </p:spTree>
  </p:cSld>
  <p:clrMapOvr>
    <a:masterClrMapping/>
  </p:clrMapOvr>
  <p:transition spd="slow">
    <p:cover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8263" y="2132857"/>
            <a:ext cx="7162800" cy="3672408"/>
          </a:xfrm>
        </p:spPr>
        <p:txBody>
          <a:bodyPr>
            <a:normAutofit fontScale="85000" lnSpcReduction="20000"/>
          </a:bodyPr>
          <a:lstStyle/>
          <a:p>
            <a:pPr algn="r" rtl="1" eaLnBrk="1" hangingPunct="1">
              <a:lnSpc>
                <a:spcPct val="200000"/>
              </a:lnSpc>
              <a:buFontTx/>
              <a:buNone/>
              <a:defRPr/>
            </a:pPr>
            <a:r>
              <a:rPr lang="fa-IR" dirty="0" smtClean="0">
                <a:solidFill>
                  <a:schemeClr val="tx2">
                    <a:lumMod val="50000"/>
                  </a:schemeClr>
                </a:solidFill>
                <a:cs typeface="B Lotus" pitchFamily="2" charset="-78"/>
              </a:rPr>
              <a:t>مثال‌هايي از خطاي فاحش عبارتند از:</a:t>
            </a:r>
            <a:endParaRPr lang="en-US" dirty="0" smtClean="0">
              <a:solidFill>
                <a:schemeClr val="tx2">
                  <a:lumMod val="50000"/>
                </a:schemeClr>
              </a:solidFill>
              <a:cs typeface="B Lotus" pitchFamily="2" charset="-78"/>
            </a:endParaRPr>
          </a:p>
          <a:p>
            <a:pPr algn="r" rtl="1" eaLnBrk="1" hangingPunct="1">
              <a:lnSpc>
                <a:spcPct val="200000"/>
              </a:lnSpc>
              <a:buFontTx/>
              <a:buBlip>
                <a:blip r:embed="rId2"/>
              </a:buBlip>
              <a:defRPr/>
            </a:pPr>
            <a:r>
              <a:rPr lang="fa-IR" dirty="0" smtClean="0">
                <a:solidFill>
                  <a:schemeClr val="tx2">
                    <a:lumMod val="50000"/>
                  </a:schemeClr>
                </a:solidFill>
                <a:cs typeface="B Lotus" pitchFamily="2" charset="-78"/>
              </a:rPr>
              <a:t>آلودگي نمونه به دليل جابجايي نامناسب،</a:t>
            </a:r>
            <a:endParaRPr lang="en-US" dirty="0" smtClean="0">
              <a:solidFill>
                <a:schemeClr val="tx2">
                  <a:lumMod val="50000"/>
                </a:schemeClr>
              </a:solidFill>
              <a:cs typeface="B Lotus" pitchFamily="2" charset="-78"/>
            </a:endParaRPr>
          </a:p>
          <a:p>
            <a:pPr algn="r" rtl="1" eaLnBrk="1" hangingPunct="1">
              <a:lnSpc>
                <a:spcPct val="200000"/>
              </a:lnSpc>
              <a:buFontTx/>
              <a:buBlip>
                <a:blip r:embed="rId2"/>
              </a:buBlip>
              <a:defRPr/>
            </a:pPr>
            <a:r>
              <a:rPr lang="fa-IR" dirty="0" smtClean="0">
                <a:solidFill>
                  <a:schemeClr val="tx2">
                    <a:lumMod val="50000"/>
                  </a:schemeClr>
                </a:solidFill>
                <a:cs typeface="B Lotus" pitchFamily="2" charset="-78"/>
              </a:rPr>
              <a:t>خرابي دستگاه به دليل قطع برق،</a:t>
            </a:r>
            <a:endParaRPr lang="en-US" dirty="0" smtClean="0">
              <a:solidFill>
                <a:schemeClr val="tx2">
                  <a:lumMod val="50000"/>
                </a:schemeClr>
              </a:solidFill>
              <a:cs typeface="B Lotus" pitchFamily="2" charset="-78"/>
            </a:endParaRPr>
          </a:p>
          <a:p>
            <a:pPr algn="r" rtl="1" eaLnBrk="1" hangingPunct="1">
              <a:lnSpc>
                <a:spcPct val="200000"/>
              </a:lnSpc>
              <a:buFontTx/>
              <a:buBlip>
                <a:blip r:embed="rId2"/>
              </a:buBlip>
              <a:defRPr/>
            </a:pPr>
            <a:r>
              <a:rPr lang="fa-IR" dirty="0" smtClean="0">
                <a:solidFill>
                  <a:schemeClr val="tx2">
                    <a:lumMod val="50000"/>
                  </a:schemeClr>
                </a:solidFill>
                <a:cs typeface="B Lotus" pitchFamily="2" charset="-78"/>
              </a:rPr>
              <a:t>استفاده ناخواسته از مواد شيميايي اشتباه (استاندارد آزمون) يا</a:t>
            </a:r>
            <a:endParaRPr lang="en-US" dirty="0" smtClean="0">
              <a:solidFill>
                <a:schemeClr val="tx2">
                  <a:lumMod val="50000"/>
                </a:schemeClr>
              </a:solidFill>
              <a:cs typeface="B Lotus" pitchFamily="2" charset="-78"/>
            </a:endParaRPr>
          </a:p>
          <a:p>
            <a:pPr algn="r" rtl="1" eaLnBrk="1" hangingPunct="1">
              <a:lnSpc>
                <a:spcPct val="200000"/>
              </a:lnSpc>
              <a:buFontTx/>
              <a:buBlip>
                <a:blip r:embed="rId2"/>
              </a:buBlip>
              <a:defRPr/>
            </a:pPr>
            <a:r>
              <a:rPr lang="fa-IR" dirty="0" smtClean="0">
                <a:solidFill>
                  <a:schemeClr val="tx2">
                    <a:lumMod val="50000"/>
                  </a:schemeClr>
                </a:solidFill>
                <a:cs typeface="B Lotus" pitchFamily="2" charset="-78"/>
              </a:rPr>
              <a:t>استفاده از حجم نامناسب از مواد شيميايي</a:t>
            </a:r>
            <a:endParaRPr lang="en-US" dirty="0" smtClean="0">
              <a:solidFill>
                <a:schemeClr val="tx2">
                  <a:lumMod val="50000"/>
                </a:schemeClr>
              </a:solidFill>
              <a:cs typeface="B Lotus" pitchFamily="2" charset="-78"/>
            </a:endParaRPr>
          </a:p>
          <a:p>
            <a:pPr algn="r" rtl="1" eaLnBrk="1" hangingPunct="1">
              <a:lnSpc>
                <a:spcPct val="200000"/>
              </a:lnSpc>
              <a:buFontTx/>
              <a:buBlip>
                <a:blip r:embed="rId2"/>
              </a:buBlip>
              <a:defRPr/>
            </a:pPr>
            <a:r>
              <a:rPr lang="fa-IR" dirty="0" smtClean="0">
                <a:solidFill>
                  <a:schemeClr val="tx2">
                    <a:lumMod val="50000"/>
                  </a:schemeClr>
                </a:solidFill>
                <a:cs typeface="B Lotus" pitchFamily="2" charset="-78"/>
              </a:rPr>
              <a:t>اشتباه در محاسبات و غيره</a:t>
            </a:r>
            <a:endParaRPr lang="en-US" dirty="0" smtClean="0">
              <a:solidFill>
                <a:schemeClr val="tx2">
                  <a:lumMod val="50000"/>
                </a:schemeClr>
              </a:solidFill>
              <a:cs typeface="B Lotus" pitchFamily="2" charset="-78"/>
            </a:endParaRPr>
          </a:p>
        </p:txBody>
      </p:sp>
      <p:sp>
        <p:nvSpPr>
          <p:cNvPr id="4" name="Rectangle 3"/>
          <p:cNvSpPr/>
          <p:nvPr/>
        </p:nvSpPr>
        <p:spPr>
          <a:xfrm>
            <a:off x="2803218" y="497090"/>
            <a:ext cx="2909772" cy="707886"/>
          </a:xfrm>
          <a:prstGeom prst="rect">
            <a:avLst/>
          </a:prstGeom>
          <a:noFill/>
        </p:spPr>
        <p:txBody>
          <a:bodyPr wrap="none">
            <a:spAutoFit/>
          </a:bodyPr>
          <a:lstStyle/>
          <a:p>
            <a:pPr algn="ctr">
              <a:defRPr/>
            </a:pPr>
            <a:r>
              <a:rPr lang="fa-IR" sz="4000" cap="all" dirty="0">
                <a:ln w="9000" cmpd="sng">
                  <a:solidFill>
                    <a:schemeClr val="accent4">
                      <a:shade val="50000"/>
                      <a:satMod val="120000"/>
                    </a:schemeClr>
                  </a:solidFill>
                  <a:prstDash val="solid"/>
                </a:ln>
                <a:solidFill>
                  <a:srgbClr val="FF3399"/>
                </a:solidFill>
                <a:effectLst>
                  <a:reflection blurRad="12700" stA="28000" endPos="45000" dist="1000" dir="5400000" sy="-100000" algn="bl" rotWithShape="0"/>
                </a:effectLst>
                <a:cs typeface="Titr" pitchFamily="2" charset="-78"/>
              </a:rPr>
              <a:t>خطاي فاحـش</a:t>
            </a:r>
          </a:p>
        </p:txBody>
      </p:sp>
      <p:pic>
        <p:nvPicPr>
          <p:cNvPr id="118788" name="Picture 2"/>
          <p:cNvPicPr>
            <a:picLocks noChangeAspect="1" noChangeArrowheads="1"/>
          </p:cNvPicPr>
          <p:nvPr/>
        </p:nvPicPr>
        <p:blipFill>
          <a:blip r:embed="rId3"/>
          <a:srcRect/>
          <a:stretch>
            <a:fillRect/>
          </a:stretch>
        </p:blipFill>
        <p:spPr bwMode="auto">
          <a:xfrm>
            <a:off x="39688" y="26988"/>
            <a:ext cx="1397000" cy="2624137"/>
          </a:xfrm>
          <a:prstGeom prst="rect">
            <a:avLst/>
          </a:prstGeom>
          <a:noFill/>
          <a:ln w="9525" algn="ctr">
            <a:noFill/>
            <a:miter lim="800000"/>
            <a:headEnd/>
            <a:tailEnd/>
          </a:ln>
        </p:spPr>
      </p:pic>
    </p:spTree>
  </p:cSld>
  <p:clrMapOvr>
    <a:masterClrMapping/>
  </p:clrMapOvr>
  <p:transition spd="slow">
    <p:zoom dir="in"/>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Content Placeholder 2"/>
          <p:cNvSpPr>
            <a:spLocks noGrp="1"/>
          </p:cNvSpPr>
          <p:nvPr>
            <p:ph idx="1"/>
          </p:nvPr>
        </p:nvSpPr>
        <p:spPr>
          <a:xfrm>
            <a:off x="1092200" y="1988840"/>
            <a:ext cx="7504113" cy="4165898"/>
          </a:xfrm>
        </p:spPr>
        <p:txBody>
          <a:bodyPr>
            <a:normAutofit/>
          </a:bodyPr>
          <a:lstStyle/>
          <a:p>
            <a:pPr algn="r" rtl="1" eaLnBrk="1" hangingPunct="1">
              <a:lnSpc>
                <a:spcPct val="200000"/>
              </a:lnSpc>
              <a:buFontTx/>
              <a:buBlip>
                <a:blip r:embed="rId2"/>
              </a:buBlip>
              <a:defRPr/>
            </a:pPr>
            <a:r>
              <a:rPr lang="fa-IR" dirty="0" smtClean="0">
                <a:solidFill>
                  <a:schemeClr val="tx2">
                    <a:lumMod val="50000"/>
                  </a:schemeClr>
                </a:solidFill>
                <a:cs typeface="B Lotus" pitchFamily="2" charset="-78"/>
              </a:rPr>
              <a:t>در بعضي موارد، اپراتور متوجه وجود خطاي فاحش نمي‌شود. در اين شرايط فقط با انجام آزمون‌هاي مجدد و يا مقايسه نتايج با ساير آزمايشگاه‌ها مي‌توان به وجود اين نوع خطاها پي برد. </a:t>
            </a:r>
          </a:p>
          <a:p>
            <a:pPr algn="r" rtl="1" eaLnBrk="1" hangingPunct="1">
              <a:lnSpc>
                <a:spcPct val="200000"/>
              </a:lnSpc>
              <a:buFontTx/>
              <a:buBlip>
                <a:blip r:embed="rId2"/>
              </a:buBlip>
              <a:defRPr/>
            </a:pPr>
            <a:r>
              <a:rPr lang="fa-IR" dirty="0" smtClean="0">
                <a:solidFill>
                  <a:schemeClr val="tx2">
                    <a:lumMod val="50000"/>
                  </a:schemeClr>
                </a:solidFill>
                <a:cs typeface="B Lotus" pitchFamily="2" charset="-78"/>
              </a:rPr>
              <a:t>استفاده از روش‌هاي گرافيکي براي نمايش نتايج يا روش‌هاي آماري براي تشخيص نقاط خارج افتاده روشي ديگر براي شناسايي اين نوع خطا مي‌باشد (که در ادامه در خصوص نحوه شناسايي نقاط خارج افتاده توضيح داده خواهد شد).</a:t>
            </a:r>
            <a:endParaRPr lang="en-US" dirty="0" smtClean="0">
              <a:solidFill>
                <a:schemeClr val="tx2">
                  <a:lumMod val="50000"/>
                </a:schemeClr>
              </a:solidFill>
              <a:cs typeface="B Lotus" pitchFamily="2" charset="-78"/>
            </a:endParaRPr>
          </a:p>
        </p:txBody>
      </p:sp>
      <p:sp>
        <p:nvSpPr>
          <p:cNvPr id="5" name="Rectangle 4"/>
          <p:cNvSpPr/>
          <p:nvPr/>
        </p:nvSpPr>
        <p:spPr>
          <a:xfrm>
            <a:off x="3103469" y="442499"/>
            <a:ext cx="2909772" cy="707886"/>
          </a:xfrm>
          <a:prstGeom prst="rect">
            <a:avLst/>
          </a:prstGeom>
          <a:noFill/>
        </p:spPr>
        <p:txBody>
          <a:bodyPr wrap="none">
            <a:spAutoFit/>
          </a:bodyPr>
          <a:lstStyle/>
          <a:p>
            <a:pPr algn="ctr">
              <a:defRPr/>
            </a:pPr>
            <a:r>
              <a:rPr lang="fa-IR" sz="4000" cap="all" dirty="0">
                <a:ln w="9000" cmpd="sng">
                  <a:solidFill>
                    <a:schemeClr val="accent4">
                      <a:shade val="50000"/>
                      <a:satMod val="120000"/>
                    </a:schemeClr>
                  </a:solidFill>
                  <a:prstDash val="solid"/>
                </a:ln>
                <a:solidFill>
                  <a:srgbClr val="FF3399"/>
                </a:solidFill>
                <a:effectLst>
                  <a:reflection blurRad="12700" stA="28000" endPos="45000" dist="1000" dir="5400000" sy="-100000" algn="bl" rotWithShape="0"/>
                </a:effectLst>
                <a:cs typeface="Titr" pitchFamily="2" charset="-78"/>
              </a:rPr>
              <a:t>خطاي فاحـش</a:t>
            </a:r>
          </a:p>
        </p:txBody>
      </p:sp>
    </p:spTree>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idx="1"/>
          </p:nvPr>
        </p:nvSpPr>
        <p:spPr>
          <a:xfrm>
            <a:off x="1403649" y="2132856"/>
            <a:ext cx="6521152" cy="2943969"/>
          </a:xfrm>
        </p:spPr>
        <p:txBody>
          <a:bodyPr/>
          <a:lstStyle/>
          <a:p>
            <a:pPr algn="ctr" eaLnBrk="1" hangingPunct="1">
              <a:lnSpc>
                <a:spcPct val="200000"/>
              </a:lnSpc>
              <a:buFont typeface="Wingdings" pitchFamily="2" charset="2"/>
              <a:buNone/>
              <a:defRPr/>
            </a:pPr>
            <a:r>
              <a:rPr lang="fa-IR" dirty="0" smtClean="0">
                <a:cs typeface="B Lotus" pitchFamily="2" charset="-78"/>
              </a:rPr>
              <a:t>نزديكي بين ميانگين تعداد نامحدودي تکرار مقادير يک کميت اندازه‌گيري شده و مقدار مرجع آن کميت."</a:t>
            </a:r>
            <a:endParaRPr lang="en-US" dirty="0" smtClean="0">
              <a:cs typeface="B Lotus" pitchFamily="2" charset="-78"/>
            </a:endParaRPr>
          </a:p>
        </p:txBody>
      </p:sp>
      <p:sp>
        <p:nvSpPr>
          <p:cNvPr id="6" name="Rectangle 5"/>
          <p:cNvSpPr/>
          <p:nvPr/>
        </p:nvSpPr>
        <p:spPr>
          <a:xfrm>
            <a:off x="1857356" y="500042"/>
            <a:ext cx="5072098" cy="661720"/>
          </a:xfrm>
          <a:prstGeom prst="rect">
            <a:avLst/>
          </a:prstGeom>
          <a:noFill/>
        </p:spPr>
        <p:txBody>
          <a:bodyPr>
            <a:spAutoFit/>
          </a:bodyPr>
          <a:lstStyle/>
          <a:p>
            <a:pPr algn="ctr">
              <a:defRPr/>
            </a:pPr>
            <a:r>
              <a:rPr lang="fa-IR" sz="37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Lotus" pitchFamily="2" charset="-78"/>
              </a:rPr>
              <a:t>صحت اندازه‌گيري</a:t>
            </a:r>
          </a:p>
        </p:txBody>
      </p:sp>
      <p:pic>
        <p:nvPicPr>
          <p:cNvPr id="5" name="Picture 7"/>
          <p:cNvPicPr>
            <a:picLocks noChangeAspect="1" noChangeArrowheads="1"/>
          </p:cNvPicPr>
          <p:nvPr/>
        </p:nvPicPr>
        <p:blipFill>
          <a:blip r:embed="rId2"/>
          <a:srcRect/>
          <a:stretch>
            <a:fillRect/>
          </a:stretch>
        </p:blipFill>
        <p:spPr bwMode="auto">
          <a:xfrm>
            <a:off x="1403649" y="3455988"/>
            <a:ext cx="2486025" cy="16208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zoom dir="in"/>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Content Placeholder 2"/>
          <p:cNvSpPr>
            <a:spLocks noGrp="1"/>
          </p:cNvSpPr>
          <p:nvPr>
            <p:ph idx="1"/>
          </p:nvPr>
        </p:nvSpPr>
        <p:spPr>
          <a:xfrm>
            <a:off x="1282700" y="2060848"/>
            <a:ext cx="7545388" cy="4093890"/>
          </a:xfrm>
        </p:spPr>
        <p:txBody>
          <a:bodyPr/>
          <a:lstStyle/>
          <a:p>
            <a:pPr algn="r" rtl="1" eaLnBrk="1" hangingPunct="1">
              <a:buFontTx/>
              <a:buBlip>
                <a:blip r:embed="rId2"/>
              </a:buBlip>
              <a:defRPr/>
            </a:pPr>
            <a:r>
              <a:rPr lang="fa-IR" sz="2300" dirty="0" smtClean="0">
                <a:solidFill>
                  <a:schemeClr val="tx2">
                    <a:lumMod val="50000"/>
                  </a:schemeClr>
                </a:solidFill>
                <a:cs typeface="B Lotus" pitchFamily="2" charset="-78"/>
              </a:rPr>
              <a:t>خطاهاي تصادفي در تمامي اندازه‌گيري‌ها وجود دارند که باعث پيدايش نتايجي مشابه در دو طرف مقدار ميانگين مي‌شود. حتي در آزمون‌هاي بسيار ساده، اين خطاها ناشي از مراحل مختلف انجام آزمون مي‌باشند که در تکرارهاي مختلف دقيقاً مشابه يکديگر انجام نمي‌شوند. </a:t>
            </a:r>
          </a:p>
          <a:p>
            <a:pPr algn="r" rtl="1" eaLnBrk="1" hangingPunct="1">
              <a:buFontTx/>
              <a:buBlip>
                <a:blip r:embed="rId2"/>
              </a:buBlip>
              <a:defRPr/>
            </a:pPr>
            <a:r>
              <a:rPr lang="fa-IR" sz="2300" dirty="0" smtClean="0">
                <a:solidFill>
                  <a:schemeClr val="tx2">
                    <a:lumMod val="50000"/>
                  </a:schemeClr>
                </a:solidFill>
                <a:cs typeface="B Lotus" pitchFamily="2" charset="-78"/>
              </a:rPr>
              <a:t>نکته مهمي که در اينجا بايد به آن اشاره شود اين است که به دليل اينکه خطاهاي تصادفي منجر به توليد نتايجي در بالا و پايين مقدار واقعي مي‌شوند که مجموع اين مقادير در اندازه‌گيري‌هاي متعدد به صفر مي‌رسد، بنابراين تاثير خطاهاي تصادفي را مي‌توان با تکرار آزمون کاهش داد.</a:t>
            </a:r>
            <a:endParaRPr lang="en-US" sz="2300" dirty="0" smtClean="0">
              <a:solidFill>
                <a:schemeClr val="tx2">
                  <a:lumMod val="50000"/>
                </a:schemeClr>
              </a:solidFill>
              <a:cs typeface="B Lotus" pitchFamily="2" charset="-78"/>
            </a:endParaRPr>
          </a:p>
        </p:txBody>
      </p:sp>
      <p:sp>
        <p:nvSpPr>
          <p:cNvPr id="5" name="Rectangle 4"/>
          <p:cNvSpPr/>
          <p:nvPr/>
        </p:nvSpPr>
        <p:spPr>
          <a:xfrm>
            <a:off x="2923600" y="415203"/>
            <a:ext cx="2860078" cy="707886"/>
          </a:xfrm>
          <a:prstGeom prst="rect">
            <a:avLst/>
          </a:prstGeom>
          <a:noFill/>
        </p:spPr>
        <p:txBody>
          <a:bodyPr wrap="none">
            <a:spAutoFit/>
          </a:bodyPr>
          <a:lstStyle/>
          <a:p>
            <a:pPr algn="ctr">
              <a:defRPr/>
            </a:pPr>
            <a:r>
              <a:rPr lang="fa-IR" sz="4000" cap="all" dirty="0">
                <a:ln w="9000" cmpd="sng">
                  <a:solidFill>
                    <a:schemeClr val="accent4">
                      <a:shade val="50000"/>
                      <a:satMod val="120000"/>
                    </a:schemeClr>
                  </a:solidFill>
                  <a:prstDash val="solid"/>
                </a:ln>
                <a:solidFill>
                  <a:srgbClr val="FF3399"/>
                </a:solidFill>
                <a:effectLst>
                  <a:reflection blurRad="12700" stA="28000" endPos="45000" dist="1000" dir="5400000" sy="-100000" algn="bl" rotWithShape="0"/>
                </a:effectLst>
                <a:cs typeface="Titr" pitchFamily="2" charset="-78"/>
              </a:rPr>
              <a:t>خطاي </a:t>
            </a:r>
            <a:r>
              <a:rPr lang="fa-IR" sz="4000" cap="all" dirty="0" smtClean="0">
                <a:ln w="9000" cmpd="sng">
                  <a:solidFill>
                    <a:schemeClr val="accent4">
                      <a:shade val="50000"/>
                      <a:satMod val="120000"/>
                    </a:schemeClr>
                  </a:solidFill>
                  <a:prstDash val="solid"/>
                </a:ln>
                <a:solidFill>
                  <a:srgbClr val="FF3399"/>
                </a:solidFill>
                <a:effectLst>
                  <a:reflection blurRad="12700" stA="28000" endPos="45000" dist="1000" dir="5400000" sy="-100000" algn="bl" rotWithShape="0"/>
                </a:effectLst>
                <a:cs typeface="Titr" pitchFamily="2" charset="-78"/>
              </a:rPr>
              <a:t>تصادفی</a:t>
            </a:r>
            <a:endParaRPr lang="fa-IR" sz="4000" cap="all" dirty="0">
              <a:ln w="9000" cmpd="sng">
                <a:solidFill>
                  <a:schemeClr val="accent4">
                    <a:shade val="50000"/>
                    <a:satMod val="120000"/>
                  </a:schemeClr>
                </a:solidFill>
                <a:prstDash val="solid"/>
              </a:ln>
              <a:solidFill>
                <a:srgbClr val="FF3399"/>
              </a:solidFill>
              <a:effectLst>
                <a:reflection blurRad="12700" stA="28000" endPos="45000" dist="1000" dir="5400000" sy="-100000" algn="bl" rotWithShape="0"/>
              </a:effectLst>
              <a:cs typeface="Titr" pitchFamily="2" charset="-78"/>
            </a:endParaRPr>
          </a:p>
        </p:txBody>
      </p:sp>
    </p:spTree>
  </p:cSld>
  <p:clrMapOvr>
    <a:masterClrMapping/>
  </p:clrMapOvr>
  <p:transition spd="slow">
    <p:wheel spokes="3"/>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Content Placeholder 2"/>
          <p:cNvSpPr>
            <a:spLocks noGrp="1"/>
          </p:cNvSpPr>
          <p:nvPr>
            <p:ph idx="1"/>
          </p:nvPr>
        </p:nvSpPr>
        <p:spPr>
          <a:xfrm>
            <a:off x="899592" y="2564904"/>
            <a:ext cx="7280424" cy="3445818"/>
          </a:xfrm>
        </p:spPr>
        <p:txBody>
          <a:bodyPr/>
          <a:lstStyle/>
          <a:p>
            <a:pPr algn="r" rtl="1">
              <a:buBlip>
                <a:blip r:embed="rId2"/>
              </a:buBlip>
              <a:defRPr/>
            </a:pPr>
            <a:r>
              <a:rPr lang="fa-IR" sz="2300" dirty="0">
                <a:solidFill>
                  <a:schemeClr val="tx2">
                    <a:lumMod val="50000"/>
                  </a:schemeClr>
                </a:solidFill>
                <a:cs typeface="B Lotus" pitchFamily="2" charset="-78"/>
              </a:rPr>
              <a:t>خطاهاي سيستماتيک نيز تقريباً در اکثر اندازه‌گيري‌ها و يا حداقل در بعضي مراحل آنها وجود دارند، اما تاثير آنها تا حدودي متفاوت است. يک خطاي سيستماتيک روي مجموعه‌اي از اندازه‌گيري‌ها تاثير مشابهي مي‌گذارد.</a:t>
            </a:r>
          </a:p>
        </p:txBody>
      </p:sp>
      <p:sp>
        <p:nvSpPr>
          <p:cNvPr id="5" name="Rectangle 4"/>
          <p:cNvSpPr/>
          <p:nvPr/>
        </p:nvSpPr>
        <p:spPr>
          <a:xfrm>
            <a:off x="2647885" y="415203"/>
            <a:ext cx="3411511" cy="707886"/>
          </a:xfrm>
          <a:prstGeom prst="rect">
            <a:avLst/>
          </a:prstGeom>
          <a:noFill/>
        </p:spPr>
        <p:txBody>
          <a:bodyPr wrap="none">
            <a:spAutoFit/>
          </a:bodyPr>
          <a:lstStyle/>
          <a:p>
            <a:pPr algn="ctr">
              <a:defRPr/>
            </a:pPr>
            <a:r>
              <a:rPr lang="fa-IR" sz="4000" cap="all" dirty="0">
                <a:ln w="9000" cmpd="sng">
                  <a:solidFill>
                    <a:schemeClr val="accent4">
                      <a:shade val="50000"/>
                      <a:satMod val="120000"/>
                    </a:schemeClr>
                  </a:solidFill>
                  <a:prstDash val="solid"/>
                </a:ln>
                <a:solidFill>
                  <a:srgbClr val="FF3399"/>
                </a:solidFill>
                <a:effectLst>
                  <a:reflection blurRad="12700" stA="28000" endPos="45000" dist="1000" dir="5400000" sy="-100000" algn="bl" rotWithShape="0"/>
                </a:effectLst>
                <a:cs typeface="Titr" pitchFamily="2" charset="-78"/>
              </a:rPr>
              <a:t>خطاي </a:t>
            </a:r>
            <a:r>
              <a:rPr lang="fa-IR" sz="4000" cap="all" dirty="0" smtClean="0">
                <a:ln w="9000" cmpd="sng">
                  <a:solidFill>
                    <a:schemeClr val="accent4">
                      <a:shade val="50000"/>
                      <a:satMod val="120000"/>
                    </a:schemeClr>
                  </a:solidFill>
                  <a:prstDash val="solid"/>
                </a:ln>
                <a:solidFill>
                  <a:srgbClr val="FF3399"/>
                </a:solidFill>
                <a:effectLst>
                  <a:reflection blurRad="12700" stA="28000" endPos="45000" dist="1000" dir="5400000" sy="-100000" algn="bl" rotWithShape="0"/>
                </a:effectLst>
                <a:cs typeface="Titr" pitchFamily="2" charset="-78"/>
              </a:rPr>
              <a:t>سیستماتیک</a:t>
            </a:r>
            <a:endParaRPr lang="fa-IR" sz="4000" cap="all" dirty="0">
              <a:ln w="9000" cmpd="sng">
                <a:solidFill>
                  <a:schemeClr val="accent4">
                    <a:shade val="50000"/>
                    <a:satMod val="120000"/>
                  </a:schemeClr>
                </a:solidFill>
                <a:prstDash val="solid"/>
              </a:ln>
              <a:solidFill>
                <a:srgbClr val="FF3399"/>
              </a:solidFill>
              <a:effectLst>
                <a:reflection blurRad="12700" stA="28000" endPos="45000" dist="1000" dir="5400000" sy="-100000" algn="bl" rotWithShape="0"/>
              </a:effectLst>
              <a:cs typeface="Titr" pitchFamily="2" charset="-78"/>
            </a:endParaRPr>
          </a:p>
        </p:txBody>
      </p:sp>
    </p:spTree>
    <p:extLst>
      <p:ext uri="{BB962C8B-B14F-4D97-AF65-F5344CB8AC3E}">
        <p14:creationId xmlns:p14="http://schemas.microsoft.com/office/powerpoint/2010/main" val="2120547671"/>
      </p:ext>
    </p:extLst>
  </p:cSld>
  <p:clrMapOvr>
    <a:masterClrMapping/>
  </p:clrMapOvr>
  <p:transition spd="slow">
    <p:wheel spokes="3"/>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WordArt 4"/>
          <p:cNvSpPr>
            <a:spLocks noChangeArrowheads="1" noChangeShapeType="1" noTextEdit="1"/>
          </p:cNvSpPr>
          <p:nvPr/>
        </p:nvSpPr>
        <p:spPr bwMode="auto">
          <a:xfrm>
            <a:off x="1842448" y="2374710"/>
            <a:ext cx="5827594" cy="1583141"/>
          </a:xfrm>
          <a:prstGeom prst="rect">
            <a:avLst/>
          </a:prstGeom>
        </p:spPr>
        <p:txBody>
          <a:bodyPr wrap="none" fromWordArt="1">
            <a:prstTxWarp prst="textDeflate">
              <a:avLst>
                <a:gd name="adj" fmla="val 26227"/>
              </a:avLst>
            </a:prstTxWarp>
          </a:bodyPr>
          <a:lstStyle/>
          <a:p>
            <a:pPr algn="ctr" rtl="1">
              <a:defRPr/>
            </a:pPr>
            <a:r>
              <a:rPr lang="fa-IR" sz="3600"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tr"/>
              </a:rPr>
              <a:t>توزيع داده‌ها </a:t>
            </a:r>
          </a:p>
        </p:txBody>
      </p:sp>
    </p:spTree>
  </p:cSld>
  <p:clrMapOvr>
    <a:masterClrMapping/>
  </p:clrMapOvr>
  <p:transition spd="slow">
    <p:zoom dir="in"/>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3" name="Rectangle 3"/>
          <p:cNvSpPr>
            <a:spLocks noGrp="1" noChangeArrowheads="1"/>
          </p:cNvSpPr>
          <p:nvPr>
            <p:ph type="body" sz="half" idx="1"/>
          </p:nvPr>
        </p:nvSpPr>
        <p:spPr>
          <a:xfrm>
            <a:off x="928688" y="2276475"/>
            <a:ext cx="7696200" cy="725488"/>
          </a:xfrm>
        </p:spPr>
        <p:txBody>
          <a:bodyPr>
            <a:normAutofit/>
          </a:bodyPr>
          <a:lstStyle/>
          <a:p>
            <a:pPr marL="274320" indent="-274320" algn="ctr" eaLnBrk="1" fontAlgn="auto" hangingPunct="1">
              <a:spcAft>
                <a:spcPts val="0"/>
              </a:spcAft>
              <a:buFontTx/>
              <a:buNone/>
              <a:defRPr/>
            </a:pPr>
            <a:r>
              <a:rPr lang="fa-IR" sz="2300" dirty="0" smtClean="0">
                <a:solidFill>
                  <a:schemeClr val="tx2">
                    <a:lumMod val="50000"/>
                  </a:schemeClr>
                </a:solidFill>
                <a:cs typeface="B Lotus" pitchFamily="2" charset="-78"/>
              </a:rPr>
              <a:t>بررسي غلظت يون نيترات در 40 نمونه نتايج زير را نشان مي‌دهد:</a:t>
            </a:r>
            <a:endParaRPr lang="en-US" sz="2300" dirty="0" smtClean="0">
              <a:solidFill>
                <a:schemeClr val="tx2">
                  <a:lumMod val="50000"/>
                </a:schemeClr>
              </a:solidFill>
              <a:cs typeface="B Lotus" pitchFamily="2" charset="-78"/>
            </a:endParaRPr>
          </a:p>
        </p:txBody>
      </p:sp>
      <p:graphicFrame>
        <p:nvGraphicFramePr>
          <p:cNvPr id="338268" name="Group 348"/>
          <p:cNvGraphicFramePr>
            <a:graphicFrameLocks noGrp="1"/>
          </p:cNvGraphicFramePr>
          <p:nvPr>
            <p:ph sz="half" idx="2"/>
          </p:nvPr>
        </p:nvGraphicFramePr>
        <p:xfrm>
          <a:off x="1720851" y="3327400"/>
          <a:ext cx="6056312" cy="2241551"/>
        </p:xfrm>
        <a:graphic>
          <a:graphicData uri="http://schemas.openxmlformats.org/drawingml/2006/table">
            <a:tbl>
              <a:tblPr rtl="1"/>
              <a:tblGrid>
                <a:gridCol w="754062">
                  <a:extLst>
                    <a:ext uri="{9D8B030D-6E8A-4147-A177-3AD203B41FA5}">
                      <a16:colId xmlns:a16="http://schemas.microsoft.com/office/drawing/2014/main" val="20000"/>
                    </a:ext>
                  </a:extLst>
                </a:gridCol>
                <a:gridCol w="757238">
                  <a:extLst>
                    <a:ext uri="{9D8B030D-6E8A-4147-A177-3AD203B41FA5}">
                      <a16:colId xmlns:a16="http://schemas.microsoft.com/office/drawing/2014/main" val="20001"/>
                    </a:ext>
                  </a:extLst>
                </a:gridCol>
                <a:gridCol w="757237">
                  <a:extLst>
                    <a:ext uri="{9D8B030D-6E8A-4147-A177-3AD203B41FA5}">
                      <a16:colId xmlns:a16="http://schemas.microsoft.com/office/drawing/2014/main" val="20002"/>
                    </a:ext>
                  </a:extLst>
                </a:gridCol>
                <a:gridCol w="758825">
                  <a:extLst>
                    <a:ext uri="{9D8B030D-6E8A-4147-A177-3AD203B41FA5}">
                      <a16:colId xmlns:a16="http://schemas.microsoft.com/office/drawing/2014/main" val="20003"/>
                    </a:ext>
                  </a:extLst>
                </a:gridCol>
                <a:gridCol w="755650">
                  <a:extLst>
                    <a:ext uri="{9D8B030D-6E8A-4147-A177-3AD203B41FA5}">
                      <a16:colId xmlns:a16="http://schemas.microsoft.com/office/drawing/2014/main" val="20004"/>
                    </a:ext>
                  </a:extLst>
                </a:gridCol>
                <a:gridCol w="755650">
                  <a:extLst>
                    <a:ext uri="{9D8B030D-6E8A-4147-A177-3AD203B41FA5}">
                      <a16:colId xmlns:a16="http://schemas.microsoft.com/office/drawing/2014/main" val="20005"/>
                    </a:ext>
                  </a:extLst>
                </a:gridCol>
                <a:gridCol w="763588">
                  <a:extLst>
                    <a:ext uri="{9D8B030D-6E8A-4147-A177-3AD203B41FA5}">
                      <a16:colId xmlns:a16="http://schemas.microsoft.com/office/drawing/2014/main" val="20006"/>
                    </a:ext>
                  </a:extLst>
                </a:gridCol>
                <a:gridCol w="754062">
                  <a:extLst>
                    <a:ext uri="{9D8B030D-6E8A-4147-A177-3AD203B41FA5}">
                      <a16:colId xmlns:a16="http://schemas.microsoft.com/office/drawing/2014/main" val="20007"/>
                    </a:ext>
                  </a:extLst>
                </a:gridCol>
              </a:tblGrid>
              <a:tr h="447675">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0.52</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0.49</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0.47</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0.49</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0.51</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0.50</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0.51</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0.43</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926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0.52</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0.55</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0.49</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0.48</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0.50</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0.48</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0.50</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0.52</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7675">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0.50</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0.54</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0.51</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0.51</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0.48</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0.48</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0.53</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0.50</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926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0.49</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0.44</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0.54</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0.47</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0.49</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0.52</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0.50</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0.49</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7675">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0.50</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0.51</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0.50</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0.49</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0.56</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0.46</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0.52</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Times New Roman" pitchFamily="18" charset="0"/>
                          <a:cs typeface="Lotus" pitchFamily="2" charset="-78"/>
                        </a:rPr>
                        <a:t>0.51</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8299" name="WordArt 268"/>
          <p:cNvSpPr>
            <a:spLocks noChangeArrowheads="1" noChangeShapeType="1" noTextEdit="1"/>
          </p:cNvSpPr>
          <p:nvPr/>
        </p:nvSpPr>
        <p:spPr bwMode="auto">
          <a:xfrm>
            <a:off x="3598863" y="290513"/>
            <a:ext cx="2000250" cy="809625"/>
          </a:xfrm>
          <a:prstGeom prst="rect">
            <a:avLst/>
          </a:prstGeom>
        </p:spPr>
        <p:txBody>
          <a:bodyPr wrap="none" fromWordArt="1">
            <a:prstTxWarp prst="textPlain">
              <a:avLst>
                <a:gd name="adj" fmla="val 50000"/>
              </a:avLst>
            </a:prstTxWarp>
          </a:bodyPr>
          <a:lstStyle/>
          <a:p>
            <a:pPr algn="ctr" rtl="1"/>
            <a:r>
              <a:rPr lang="fa-IR" sz="3600" kern="10">
                <a:ln w="9525">
                  <a:solidFill>
                    <a:srgbClr val="000000"/>
                  </a:solidFill>
                  <a:round/>
                  <a:headEnd/>
                  <a:tailEnd/>
                </a:ln>
                <a:solidFill>
                  <a:srgbClr val="EAEEF7"/>
                </a:solidFill>
                <a:effectLst>
                  <a:outerShdw dist="40000" dir="5400000" algn="tl" rotWithShape="0">
                    <a:srgbClr val="000000">
                      <a:alpha val="32999"/>
                    </a:srgbClr>
                  </a:outerShdw>
                </a:effectLst>
                <a:latin typeface="Titr"/>
              </a:rPr>
              <a:t>توزيع نرمال </a:t>
            </a:r>
          </a:p>
        </p:txBody>
      </p:sp>
      <p:sp>
        <p:nvSpPr>
          <p:cNvPr id="138300" name="WordArt 269"/>
          <p:cNvSpPr>
            <a:spLocks noChangeArrowheads="1" noChangeShapeType="1" noTextEdit="1"/>
          </p:cNvSpPr>
          <p:nvPr/>
        </p:nvSpPr>
        <p:spPr bwMode="auto">
          <a:xfrm>
            <a:off x="2055813" y="1262063"/>
            <a:ext cx="520065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EAEEF7"/>
                </a:solidFill>
                <a:effectLst>
                  <a:outerShdw dist="40000" dir="5400000" algn="tl" rotWithShape="0">
                    <a:srgbClr val="000000">
                      <a:alpha val="32999"/>
                    </a:srgbClr>
                  </a:outerShdw>
                </a:effectLst>
                <a:latin typeface="Arial Black"/>
              </a:rPr>
              <a:t>Normal Distribution </a:t>
            </a:r>
            <a:endParaRPr lang="fa-IR" sz="3600" kern="10">
              <a:ln w="9525">
                <a:solidFill>
                  <a:srgbClr val="000000"/>
                </a:solidFill>
                <a:round/>
                <a:headEnd/>
                <a:tailEnd/>
              </a:ln>
              <a:solidFill>
                <a:srgbClr val="EAEEF7"/>
              </a:solidFill>
              <a:effectLst>
                <a:outerShdw dist="40000" dir="5400000" algn="tl" rotWithShape="0">
                  <a:srgbClr val="000000">
                    <a:alpha val="32999"/>
                  </a:srgbClr>
                </a:outerShdw>
              </a:effectLst>
              <a:latin typeface="Arial Black"/>
            </a:endParaRPr>
          </a:p>
        </p:txBody>
      </p:sp>
    </p:spTree>
  </p:cSld>
  <p:clrMapOvr>
    <a:masterClrMapping/>
  </p:clrMapOvr>
  <p:transition spd="slow">
    <p:whee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7" name="Rectangle 3"/>
          <p:cNvSpPr>
            <a:spLocks noGrp="1" noChangeArrowheads="1"/>
          </p:cNvSpPr>
          <p:nvPr>
            <p:ph type="body" sz="half" idx="1"/>
          </p:nvPr>
        </p:nvSpPr>
        <p:spPr>
          <a:xfrm>
            <a:off x="1403350" y="3141663"/>
            <a:ext cx="3390900" cy="735012"/>
          </a:xfrm>
        </p:spPr>
        <p:txBody>
          <a:bodyPr>
            <a:normAutofit/>
          </a:bodyPr>
          <a:lstStyle/>
          <a:p>
            <a:pPr marL="274320" indent="-274320" algn="ctr" eaLnBrk="1" fontAlgn="auto" hangingPunct="1">
              <a:spcAft>
                <a:spcPts val="0"/>
              </a:spcAft>
              <a:buFontTx/>
              <a:buNone/>
              <a:defRPr/>
            </a:pPr>
            <a:r>
              <a:rPr lang="fa-IR" dirty="0" smtClean="0">
                <a:solidFill>
                  <a:schemeClr val="tx2">
                    <a:lumMod val="50000"/>
                  </a:schemeClr>
                </a:solidFill>
                <a:effectLst>
                  <a:outerShdw blurRad="38100" dist="38100" dir="2700000" algn="tl">
                    <a:srgbClr val="C0C0C0"/>
                  </a:outerShdw>
                </a:effectLst>
                <a:cs typeface="B Lotus" pitchFamily="2" charset="-78"/>
              </a:rPr>
              <a:t>غلظت يون نيترات</a:t>
            </a:r>
            <a:r>
              <a:rPr lang="en-US" dirty="0" smtClean="0">
                <a:solidFill>
                  <a:schemeClr val="tx2">
                    <a:lumMod val="50000"/>
                  </a:schemeClr>
                </a:solidFill>
                <a:effectLst>
                  <a:outerShdw blurRad="38100" dist="38100" dir="2700000" algn="tl">
                    <a:srgbClr val="C0C0C0"/>
                  </a:outerShdw>
                </a:effectLst>
                <a:cs typeface="B Lotus" pitchFamily="2" charset="-78"/>
              </a:rPr>
              <a:t>-</a:t>
            </a:r>
            <a:r>
              <a:rPr lang="fa-IR" dirty="0" smtClean="0">
                <a:solidFill>
                  <a:schemeClr val="tx2">
                    <a:lumMod val="50000"/>
                  </a:schemeClr>
                </a:solidFill>
                <a:effectLst>
                  <a:outerShdw blurRad="38100" dist="38100" dir="2700000" algn="tl">
                    <a:srgbClr val="C0C0C0"/>
                  </a:outerShdw>
                </a:effectLst>
                <a:cs typeface="B Lotus" pitchFamily="2" charset="-78"/>
              </a:rPr>
              <a:t> جدول فراواني</a:t>
            </a:r>
            <a:r>
              <a:rPr lang="en-US" dirty="0" smtClean="0">
                <a:solidFill>
                  <a:schemeClr val="tx2">
                    <a:lumMod val="50000"/>
                  </a:schemeClr>
                </a:solidFill>
                <a:effectLst>
                  <a:outerShdw blurRad="38100" dist="38100" dir="2700000" algn="tl">
                    <a:srgbClr val="C0C0C0"/>
                  </a:outerShdw>
                </a:effectLst>
                <a:cs typeface="B Lotus" pitchFamily="2" charset="-78"/>
              </a:rPr>
              <a:t> </a:t>
            </a:r>
          </a:p>
        </p:txBody>
      </p:sp>
      <p:graphicFrame>
        <p:nvGraphicFramePr>
          <p:cNvPr id="339302" name="Group 358"/>
          <p:cNvGraphicFramePr>
            <a:graphicFrameLocks noGrp="1"/>
          </p:cNvGraphicFramePr>
          <p:nvPr>
            <p:ph sz="half" idx="2"/>
          </p:nvPr>
        </p:nvGraphicFramePr>
        <p:xfrm>
          <a:off x="4984750" y="1985963"/>
          <a:ext cx="3390900" cy="4480560"/>
        </p:xfrm>
        <a:graphic>
          <a:graphicData uri="http://schemas.openxmlformats.org/drawingml/2006/table">
            <a:tbl>
              <a:tblPr rtl="1"/>
              <a:tblGrid>
                <a:gridCol w="1287462">
                  <a:extLst>
                    <a:ext uri="{9D8B030D-6E8A-4147-A177-3AD203B41FA5}">
                      <a16:colId xmlns:a16="http://schemas.microsoft.com/office/drawing/2014/main" val="20000"/>
                    </a:ext>
                  </a:extLst>
                </a:gridCol>
                <a:gridCol w="1041400">
                  <a:extLst>
                    <a:ext uri="{9D8B030D-6E8A-4147-A177-3AD203B41FA5}">
                      <a16:colId xmlns:a16="http://schemas.microsoft.com/office/drawing/2014/main" val="20001"/>
                    </a:ext>
                  </a:extLst>
                </a:gridCol>
                <a:gridCol w="1062038">
                  <a:extLst>
                    <a:ext uri="{9D8B030D-6E8A-4147-A177-3AD203B41FA5}">
                      <a16:colId xmlns:a16="http://schemas.microsoft.com/office/drawing/2014/main" val="20002"/>
                    </a:ext>
                  </a:extLst>
                </a:gridCol>
              </a:tblGrid>
              <a:tr h="293688">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5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Times New Roman" pitchFamily="18" charset="0"/>
                          <a:cs typeface="Lotus" pitchFamily="2" charset="-78"/>
                        </a:rPr>
                        <a:t>فراواني</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5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Times New Roman" pitchFamily="18" charset="0"/>
                          <a:cs typeface="Lotus" pitchFamily="2" charset="-78"/>
                        </a:rPr>
                        <a:t>غلظت</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15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Times New Roman" pitchFamily="18" charset="0"/>
                          <a:cs typeface="Lotus" pitchFamily="2" charset="-78"/>
                        </a:rPr>
                        <a:t>رديف</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0"/>
                  </a:ext>
                </a:extLst>
              </a:tr>
              <a:tr h="293688">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1</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0.43</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1</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3688">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1</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0.44</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2</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5275">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1</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0.46</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3</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3688">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2</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0.47</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4</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3688">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4</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0.48</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5</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3688">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7</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0.49</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6</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3688">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8</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0.5</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7</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3688">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6</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0.51</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8</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3688">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5</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0.52</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9</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5275">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1</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0.53</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10</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93688">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2</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0.54</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11</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93688">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1</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0.55</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12</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93688">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1</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0.56</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Lotus" pitchFamily="2" charset="-78"/>
                        </a:rPr>
                        <a:t>13</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139329" name="WordArt 268"/>
          <p:cNvSpPr>
            <a:spLocks noChangeArrowheads="1" noChangeShapeType="1" noTextEdit="1"/>
          </p:cNvSpPr>
          <p:nvPr/>
        </p:nvSpPr>
        <p:spPr bwMode="auto">
          <a:xfrm>
            <a:off x="3598863" y="290513"/>
            <a:ext cx="2000250" cy="809625"/>
          </a:xfrm>
          <a:prstGeom prst="rect">
            <a:avLst/>
          </a:prstGeom>
        </p:spPr>
        <p:txBody>
          <a:bodyPr wrap="none" fromWordArt="1">
            <a:prstTxWarp prst="textPlain">
              <a:avLst>
                <a:gd name="adj" fmla="val 50000"/>
              </a:avLst>
            </a:prstTxWarp>
          </a:bodyPr>
          <a:lstStyle/>
          <a:p>
            <a:pPr algn="ctr" rtl="1"/>
            <a:r>
              <a:rPr lang="fa-IR" sz="3600" kern="10">
                <a:ln w="9525">
                  <a:solidFill>
                    <a:srgbClr val="000000"/>
                  </a:solidFill>
                  <a:round/>
                  <a:headEnd/>
                  <a:tailEnd/>
                </a:ln>
                <a:solidFill>
                  <a:srgbClr val="EAEEF7"/>
                </a:solidFill>
                <a:effectLst>
                  <a:outerShdw dist="40000" dir="5400000" algn="tl" rotWithShape="0">
                    <a:srgbClr val="000000">
                      <a:alpha val="32999"/>
                    </a:srgbClr>
                  </a:outerShdw>
                </a:effectLst>
                <a:latin typeface="Titr"/>
              </a:rPr>
              <a:t>توزيع نرمال </a:t>
            </a:r>
          </a:p>
        </p:txBody>
      </p:sp>
      <p:sp>
        <p:nvSpPr>
          <p:cNvPr id="139330" name="WordArt 269"/>
          <p:cNvSpPr>
            <a:spLocks noChangeArrowheads="1" noChangeShapeType="1" noTextEdit="1"/>
          </p:cNvSpPr>
          <p:nvPr/>
        </p:nvSpPr>
        <p:spPr bwMode="auto">
          <a:xfrm>
            <a:off x="2055813" y="1262063"/>
            <a:ext cx="520065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EAEEF7"/>
                </a:solidFill>
                <a:effectLst>
                  <a:outerShdw dist="40000" dir="5400000" algn="tl" rotWithShape="0">
                    <a:srgbClr val="000000">
                      <a:alpha val="32999"/>
                    </a:srgbClr>
                  </a:outerShdw>
                </a:effectLst>
                <a:latin typeface="Arial Black"/>
              </a:rPr>
              <a:t>Normal Distribution </a:t>
            </a:r>
            <a:endParaRPr lang="fa-IR" sz="3600" kern="10">
              <a:ln w="9525">
                <a:solidFill>
                  <a:srgbClr val="000000"/>
                </a:solidFill>
                <a:round/>
                <a:headEnd/>
                <a:tailEnd/>
              </a:ln>
              <a:solidFill>
                <a:srgbClr val="EAEEF7"/>
              </a:solidFill>
              <a:effectLst>
                <a:outerShdw dist="40000" dir="5400000" algn="tl" rotWithShape="0">
                  <a:srgbClr val="000000">
                    <a:alpha val="32999"/>
                  </a:srgbClr>
                </a:outerShdw>
              </a:effectLst>
              <a:latin typeface="Arial Black"/>
            </a:endParaRPr>
          </a:p>
        </p:txBody>
      </p:sp>
    </p:spTree>
  </p:cSld>
  <p:clrMapOvr>
    <a:masterClrMapping/>
  </p:clrMapOvr>
  <p:transition spd="slow">
    <p:comb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03313" y="2159000"/>
            <a:ext cx="6697662" cy="3803650"/>
            <a:chOff x="-540" y="-180"/>
            <a:chExt cx="7320" cy="4155"/>
          </a:xfrm>
        </p:grpSpPr>
        <p:sp>
          <p:nvSpPr>
            <p:cNvPr id="140293" name="AutoShape 5"/>
            <p:cNvSpPr>
              <a:spLocks noChangeAspect="1" noChangeArrowheads="1"/>
            </p:cNvSpPr>
            <p:nvPr/>
          </p:nvSpPr>
          <p:spPr bwMode="auto">
            <a:xfrm>
              <a:off x="-540" y="-180"/>
              <a:ext cx="7320" cy="4155"/>
            </a:xfrm>
            <a:prstGeom prst="rect">
              <a:avLst/>
            </a:prstGeom>
            <a:noFill/>
            <a:ln w="9525">
              <a:noFill/>
              <a:miter lim="800000"/>
              <a:headEnd/>
              <a:tailEnd/>
            </a:ln>
          </p:spPr>
          <p:txBody>
            <a:bodyPr/>
            <a:lstStyle/>
            <a:p>
              <a:pPr algn="l"/>
              <a:endParaRPr lang="fa-IR"/>
            </a:p>
          </p:txBody>
        </p:sp>
        <p:sp>
          <p:nvSpPr>
            <p:cNvPr id="140294" name="Rectangle 7"/>
            <p:cNvSpPr>
              <a:spLocks noChangeArrowheads="1"/>
            </p:cNvSpPr>
            <p:nvPr/>
          </p:nvSpPr>
          <p:spPr bwMode="auto">
            <a:xfrm>
              <a:off x="469" y="1205"/>
              <a:ext cx="5291" cy="2133"/>
            </a:xfrm>
            <a:prstGeom prst="rect">
              <a:avLst/>
            </a:prstGeom>
            <a:solidFill>
              <a:srgbClr val="C0C0C0"/>
            </a:solidFill>
            <a:ln w="9525">
              <a:noFill/>
              <a:miter lim="800000"/>
              <a:headEnd/>
              <a:tailEnd/>
            </a:ln>
          </p:spPr>
          <p:txBody>
            <a:bodyPr/>
            <a:lstStyle/>
            <a:p>
              <a:pPr algn="l"/>
              <a:endParaRPr lang="fa-IR"/>
            </a:p>
          </p:txBody>
        </p:sp>
        <p:sp>
          <p:nvSpPr>
            <p:cNvPr id="140295" name="Line 8"/>
            <p:cNvSpPr>
              <a:spLocks noChangeShapeType="1"/>
            </p:cNvSpPr>
            <p:nvPr/>
          </p:nvSpPr>
          <p:spPr bwMode="auto">
            <a:xfrm>
              <a:off x="469" y="3102"/>
              <a:ext cx="5291" cy="1"/>
            </a:xfrm>
            <a:prstGeom prst="line">
              <a:avLst/>
            </a:prstGeom>
            <a:noFill/>
            <a:ln w="0">
              <a:solidFill>
                <a:srgbClr val="000000"/>
              </a:solidFill>
              <a:round/>
              <a:headEnd/>
              <a:tailEnd/>
            </a:ln>
          </p:spPr>
          <p:txBody>
            <a:bodyPr/>
            <a:lstStyle/>
            <a:p>
              <a:endParaRPr lang="fa-IR"/>
            </a:p>
          </p:txBody>
        </p:sp>
        <p:sp>
          <p:nvSpPr>
            <p:cNvPr id="140296" name="Line 9"/>
            <p:cNvSpPr>
              <a:spLocks noChangeShapeType="1"/>
            </p:cNvSpPr>
            <p:nvPr/>
          </p:nvSpPr>
          <p:spPr bwMode="auto">
            <a:xfrm>
              <a:off x="469" y="2867"/>
              <a:ext cx="5291" cy="1"/>
            </a:xfrm>
            <a:prstGeom prst="line">
              <a:avLst/>
            </a:prstGeom>
            <a:noFill/>
            <a:ln w="0">
              <a:solidFill>
                <a:srgbClr val="000000"/>
              </a:solidFill>
              <a:round/>
              <a:headEnd/>
              <a:tailEnd/>
            </a:ln>
          </p:spPr>
          <p:txBody>
            <a:bodyPr/>
            <a:lstStyle/>
            <a:p>
              <a:endParaRPr lang="fa-IR"/>
            </a:p>
          </p:txBody>
        </p:sp>
        <p:sp>
          <p:nvSpPr>
            <p:cNvPr id="140297" name="Line 10"/>
            <p:cNvSpPr>
              <a:spLocks noChangeShapeType="1"/>
            </p:cNvSpPr>
            <p:nvPr/>
          </p:nvSpPr>
          <p:spPr bwMode="auto">
            <a:xfrm>
              <a:off x="469" y="2631"/>
              <a:ext cx="5291" cy="1"/>
            </a:xfrm>
            <a:prstGeom prst="line">
              <a:avLst/>
            </a:prstGeom>
            <a:noFill/>
            <a:ln w="0">
              <a:solidFill>
                <a:srgbClr val="000000"/>
              </a:solidFill>
              <a:round/>
              <a:headEnd/>
              <a:tailEnd/>
            </a:ln>
          </p:spPr>
          <p:txBody>
            <a:bodyPr/>
            <a:lstStyle/>
            <a:p>
              <a:endParaRPr lang="fa-IR"/>
            </a:p>
          </p:txBody>
        </p:sp>
        <p:sp>
          <p:nvSpPr>
            <p:cNvPr id="140298" name="Line 11"/>
            <p:cNvSpPr>
              <a:spLocks noChangeShapeType="1"/>
            </p:cNvSpPr>
            <p:nvPr/>
          </p:nvSpPr>
          <p:spPr bwMode="auto">
            <a:xfrm>
              <a:off x="469" y="2396"/>
              <a:ext cx="5291" cy="1"/>
            </a:xfrm>
            <a:prstGeom prst="line">
              <a:avLst/>
            </a:prstGeom>
            <a:noFill/>
            <a:ln w="0">
              <a:solidFill>
                <a:srgbClr val="000000"/>
              </a:solidFill>
              <a:round/>
              <a:headEnd/>
              <a:tailEnd/>
            </a:ln>
          </p:spPr>
          <p:txBody>
            <a:bodyPr/>
            <a:lstStyle/>
            <a:p>
              <a:endParaRPr lang="fa-IR"/>
            </a:p>
          </p:txBody>
        </p:sp>
        <p:sp>
          <p:nvSpPr>
            <p:cNvPr id="140299" name="Line 12"/>
            <p:cNvSpPr>
              <a:spLocks noChangeShapeType="1"/>
            </p:cNvSpPr>
            <p:nvPr/>
          </p:nvSpPr>
          <p:spPr bwMode="auto">
            <a:xfrm>
              <a:off x="469" y="2147"/>
              <a:ext cx="5291" cy="1"/>
            </a:xfrm>
            <a:prstGeom prst="line">
              <a:avLst/>
            </a:prstGeom>
            <a:noFill/>
            <a:ln w="0">
              <a:solidFill>
                <a:srgbClr val="000000"/>
              </a:solidFill>
              <a:round/>
              <a:headEnd/>
              <a:tailEnd/>
            </a:ln>
          </p:spPr>
          <p:txBody>
            <a:bodyPr/>
            <a:lstStyle/>
            <a:p>
              <a:endParaRPr lang="fa-IR"/>
            </a:p>
          </p:txBody>
        </p:sp>
        <p:sp>
          <p:nvSpPr>
            <p:cNvPr id="140300" name="Line 13"/>
            <p:cNvSpPr>
              <a:spLocks noChangeShapeType="1"/>
            </p:cNvSpPr>
            <p:nvPr/>
          </p:nvSpPr>
          <p:spPr bwMode="auto">
            <a:xfrm>
              <a:off x="469" y="1911"/>
              <a:ext cx="5291" cy="1"/>
            </a:xfrm>
            <a:prstGeom prst="line">
              <a:avLst/>
            </a:prstGeom>
            <a:noFill/>
            <a:ln w="0">
              <a:solidFill>
                <a:srgbClr val="000000"/>
              </a:solidFill>
              <a:round/>
              <a:headEnd/>
              <a:tailEnd/>
            </a:ln>
          </p:spPr>
          <p:txBody>
            <a:bodyPr/>
            <a:lstStyle/>
            <a:p>
              <a:endParaRPr lang="fa-IR"/>
            </a:p>
          </p:txBody>
        </p:sp>
        <p:sp>
          <p:nvSpPr>
            <p:cNvPr id="140301" name="Line 14"/>
            <p:cNvSpPr>
              <a:spLocks noChangeShapeType="1"/>
            </p:cNvSpPr>
            <p:nvPr/>
          </p:nvSpPr>
          <p:spPr bwMode="auto">
            <a:xfrm>
              <a:off x="469" y="1676"/>
              <a:ext cx="5291" cy="1"/>
            </a:xfrm>
            <a:prstGeom prst="line">
              <a:avLst/>
            </a:prstGeom>
            <a:noFill/>
            <a:ln w="0">
              <a:solidFill>
                <a:srgbClr val="000000"/>
              </a:solidFill>
              <a:round/>
              <a:headEnd/>
              <a:tailEnd/>
            </a:ln>
          </p:spPr>
          <p:txBody>
            <a:bodyPr/>
            <a:lstStyle/>
            <a:p>
              <a:endParaRPr lang="fa-IR"/>
            </a:p>
          </p:txBody>
        </p:sp>
        <p:sp>
          <p:nvSpPr>
            <p:cNvPr id="140302" name="Line 15"/>
            <p:cNvSpPr>
              <a:spLocks noChangeShapeType="1"/>
            </p:cNvSpPr>
            <p:nvPr/>
          </p:nvSpPr>
          <p:spPr bwMode="auto">
            <a:xfrm>
              <a:off x="469" y="1440"/>
              <a:ext cx="5291" cy="1"/>
            </a:xfrm>
            <a:prstGeom prst="line">
              <a:avLst/>
            </a:prstGeom>
            <a:noFill/>
            <a:ln w="0">
              <a:solidFill>
                <a:srgbClr val="000000"/>
              </a:solidFill>
              <a:round/>
              <a:headEnd/>
              <a:tailEnd/>
            </a:ln>
          </p:spPr>
          <p:txBody>
            <a:bodyPr/>
            <a:lstStyle/>
            <a:p>
              <a:endParaRPr lang="fa-IR"/>
            </a:p>
          </p:txBody>
        </p:sp>
        <p:sp>
          <p:nvSpPr>
            <p:cNvPr id="140303" name="Line 16"/>
            <p:cNvSpPr>
              <a:spLocks noChangeShapeType="1"/>
            </p:cNvSpPr>
            <p:nvPr/>
          </p:nvSpPr>
          <p:spPr bwMode="auto">
            <a:xfrm>
              <a:off x="469" y="1205"/>
              <a:ext cx="5291" cy="1"/>
            </a:xfrm>
            <a:prstGeom prst="line">
              <a:avLst/>
            </a:prstGeom>
            <a:noFill/>
            <a:ln w="0">
              <a:solidFill>
                <a:srgbClr val="000000"/>
              </a:solidFill>
              <a:round/>
              <a:headEnd/>
              <a:tailEnd/>
            </a:ln>
          </p:spPr>
          <p:txBody>
            <a:bodyPr/>
            <a:lstStyle/>
            <a:p>
              <a:endParaRPr lang="fa-IR"/>
            </a:p>
          </p:txBody>
        </p:sp>
        <p:sp>
          <p:nvSpPr>
            <p:cNvPr id="140304" name="Rectangle 17"/>
            <p:cNvSpPr>
              <a:spLocks noChangeArrowheads="1"/>
            </p:cNvSpPr>
            <p:nvPr/>
          </p:nvSpPr>
          <p:spPr bwMode="auto">
            <a:xfrm>
              <a:off x="469" y="1205"/>
              <a:ext cx="5291" cy="2133"/>
            </a:xfrm>
            <a:prstGeom prst="rect">
              <a:avLst/>
            </a:prstGeom>
            <a:noFill/>
            <a:ln w="8890">
              <a:solidFill>
                <a:srgbClr val="808080"/>
              </a:solidFill>
              <a:miter lim="800000"/>
              <a:headEnd/>
              <a:tailEnd/>
            </a:ln>
          </p:spPr>
          <p:txBody>
            <a:bodyPr/>
            <a:lstStyle/>
            <a:p>
              <a:pPr algn="l"/>
              <a:endParaRPr lang="fa-IR"/>
            </a:p>
          </p:txBody>
        </p:sp>
        <p:sp>
          <p:nvSpPr>
            <p:cNvPr id="140305" name="Rectangle 18"/>
            <p:cNvSpPr>
              <a:spLocks noChangeArrowheads="1"/>
            </p:cNvSpPr>
            <p:nvPr/>
          </p:nvSpPr>
          <p:spPr bwMode="auto">
            <a:xfrm>
              <a:off x="579" y="3102"/>
              <a:ext cx="179" cy="236"/>
            </a:xfrm>
            <a:prstGeom prst="rect">
              <a:avLst/>
            </a:prstGeom>
            <a:solidFill>
              <a:srgbClr val="993366"/>
            </a:solidFill>
            <a:ln w="8890">
              <a:solidFill>
                <a:srgbClr val="000000"/>
              </a:solidFill>
              <a:miter lim="800000"/>
              <a:headEnd/>
              <a:tailEnd/>
            </a:ln>
          </p:spPr>
          <p:txBody>
            <a:bodyPr/>
            <a:lstStyle/>
            <a:p>
              <a:pPr algn="l"/>
              <a:endParaRPr lang="fa-IR"/>
            </a:p>
          </p:txBody>
        </p:sp>
        <p:sp>
          <p:nvSpPr>
            <p:cNvPr id="140306" name="Rectangle 19"/>
            <p:cNvSpPr>
              <a:spLocks noChangeArrowheads="1"/>
            </p:cNvSpPr>
            <p:nvPr/>
          </p:nvSpPr>
          <p:spPr bwMode="auto">
            <a:xfrm>
              <a:off x="992" y="3102"/>
              <a:ext cx="166" cy="236"/>
            </a:xfrm>
            <a:prstGeom prst="rect">
              <a:avLst/>
            </a:prstGeom>
            <a:solidFill>
              <a:srgbClr val="993366"/>
            </a:solidFill>
            <a:ln w="8890">
              <a:solidFill>
                <a:srgbClr val="000000"/>
              </a:solidFill>
              <a:miter lim="800000"/>
              <a:headEnd/>
              <a:tailEnd/>
            </a:ln>
          </p:spPr>
          <p:txBody>
            <a:bodyPr/>
            <a:lstStyle/>
            <a:p>
              <a:pPr algn="l"/>
              <a:endParaRPr lang="fa-IR"/>
            </a:p>
          </p:txBody>
        </p:sp>
        <p:sp>
          <p:nvSpPr>
            <p:cNvPr id="140307" name="Rectangle 20"/>
            <p:cNvSpPr>
              <a:spLocks noChangeArrowheads="1"/>
            </p:cNvSpPr>
            <p:nvPr/>
          </p:nvSpPr>
          <p:spPr bwMode="auto">
            <a:xfrm>
              <a:off x="1392" y="3102"/>
              <a:ext cx="179" cy="236"/>
            </a:xfrm>
            <a:prstGeom prst="rect">
              <a:avLst/>
            </a:prstGeom>
            <a:solidFill>
              <a:srgbClr val="993366"/>
            </a:solidFill>
            <a:ln w="8890">
              <a:solidFill>
                <a:srgbClr val="000000"/>
              </a:solidFill>
              <a:miter lim="800000"/>
              <a:headEnd/>
              <a:tailEnd/>
            </a:ln>
          </p:spPr>
          <p:txBody>
            <a:bodyPr/>
            <a:lstStyle/>
            <a:p>
              <a:pPr algn="l"/>
              <a:endParaRPr lang="fa-IR"/>
            </a:p>
          </p:txBody>
        </p:sp>
        <p:sp>
          <p:nvSpPr>
            <p:cNvPr id="140308" name="Rectangle 21"/>
            <p:cNvSpPr>
              <a:spLocks noChangeArrowheads="1"/>
            </p:cNvSpPr>
            <p:nvPr/>
          </p:nvSpPr>
          <p:spPr bwMode="auto">
            <a:xfrm>
              <a:off x="1805" y="2867"/>
              <a:ext cx="166" cy="471"/>
            </a:xfrm>
            <a:prstGeom prst="rect">
              <a:avLst/>
            </a:prstGeom>
            <a:solidFill>
              <a:srgbClr val="993366"/>
            </a:solidFill>
            <a:ln w="8890">
              <a:solidFill>
                <a:srgbClr val="000000"/>
              </a:solidFill>
              <a:miter lim="800000"/>
              <a:headEnd/>
              <a:tailEnd/>
            </a:ln>
          </p:spPr>
          <p:txBody>
            <a:bodyPr/>
            <a:lstStyle/>
            <a:p>
              <a:pPr algn="l"/>
              <a:endParaRPr lang="fa-IR"/>
            </a:p>
          </p:txBody>
        </p:sp>
        <p:sp>
          <p:nvSpPr>
            <p:cNvPr id="140309" name="Rectangle 22"/>
            <p:cNvSpPr>
              <a:spLocks noChangeArrowheads="1"/>
            </p:cNvSpPr>
            <p:nvPr/>
          </p:nvSpPr>
          <p:spPr bwMode="auto">
            <a:xfrm>
              <a:off x="2205" y="2396"/>
              <a:ext cx="179" cy="942"/>
            </a:xfrm>
            <a:prstGeom prst="rect">
              <a:avLst/>
            </a:prstGeom>
            <a:solidFill>
              <a:srgbClr val="993366"/>
            </a:solidFill>
            <a:ln w="8890">
              <a:solidFill>
                <a:srgbClr val="000000"/>
              </a:solidFill>
              <a:miter lim="800000"/>
              <a:headEnd/>
              <a:tailEnd/>
            </a:ln>
          </p:spPr>
          <p:txBody>
            <a:bodyPr/>
            <a:lstStyle/>
            <a:p>
              <a:pPr algn="l"/>
              <a:endParaRPr lang="fa-IR"/>
            </a:p>
          </p:txBody>
        </p:sp>
        <p:sp>
          <p:nvSpPr>
            <p:cNvPr id="140310" name="Rectangle 23"/>
            <p:cNvSpPr>
              <a:spLocks noChangeArrowheads="1"/>
            </p:cNvSpPr>
            <p:nvPr/>
          </p:nvSpPr>
          <p:spPr bwMode="auto">
            <a:xfrm>
              <a:off x="2618" y="1676"/>
              <a:ext cx="166" cy="1662"/>
            </a:xfrm>
            <a:prstGeom prst="rect">
              <a:avLst/>
            </a:prstGeom>
            <a:solidFill>
              <a:srgbClr val="993366"/>
            </a:solidFill>
            <a:ln w="8890">
              <a:solidFill>
                <a:srgbClr val="000000"/>
              </a:solidFill>
              <a:miter lim="800000"/>
              <a:headEnd/>
              <a:tailEnd/>
            </a:ln>
          </p:spPr>
          <p:txBody>
            <a:bodyPr/>
            <a:lstStyle/>
            <a:p>
              <a:pPr algn="l"/>
              <a:endParaRPr lang="fa-IR"/>
            </a:p>
          </p:txBody>
        </p:sp>
        <p:sp>
          <p:nvSpPr>
            <p:cNvPr id="140311" name="Rectangle 24"/>
            <p:cNvSpPr>
              <a:spLocks noChangeArrowheads="1"/>
            </p:cNvSpPr>
            <p:nvPr/>
          </p:nvSpPr>
          <p:spPr bwMode="auto">
            <a:xfrm>
              <a:off x="3018" y="1440"/>
              <a:ext cx="179" cy="1898"/>
            </a:xfrm>
            <a:prstGeom prst="rect">
              <a:avLst/>
            </a:prstGeom>
            <a:solidFill>
              <a:srgbClr val="993366"/>
            </a:solidFill>
            <a:ln w="8890">
              <a:solidFill>
                <a:srgbClr val="000000"/>
              </a:solidFill>
              <a:miter lim="800000"/>
              <a:headEnd/>
              <a:tailEnd/>
            </a:ln>
          </p:spPr>
          <p:txBody>
            <a:bodyPr/>
            <a:lstStyle/>
            <a:p>
              <a:pPr algn="l"/>
              <a:endParaRPr lang="fa-IR"/>
            </a:p>
          </p:txBody>
        </p:sp>
        <p:sp>
          <p:nvSpPr>
            <p:cNvPr id="140312" name="Rectangle 25"/>
            <p:cNvSpPr>
              <a:spLocks noChangeArrowheads="1"/>
            </p:cNvSpPr>
            <p:nvPr/>
          </p:nvSpPr>
          <p:spPr bwMode="auto">
            <a:xfrm>
              <a:off x="3431" y="1911"/>
              <a:ext cx="166" cy="1427"/>
            </a:xfrm>
            <a:prstGeom prst="rect">
              <a:avLst/>
            </a:prstGeom>
            <a:solidFill>
              <a:srgbClr val="993366"/>
            </a:solidFill>
            <a:ln w="8890">
              <a:solidFill>
                <a:srgbClr val="000000"/>
              </a:solidFill>
              <a:miter lim="800000"/>
              <a:headEnd/>
              <a:tailEnd/>
            </a:ln>
          </p:spPr>
          <p:txBody>
            <a:bodyPr/>
            <a:lstStyle/>
            <a:p>
              <a:pPr algn="l"/>
              <a:endParaRPr lang="fa-IR"/>
            </a:p>
          </p:txBody>
        </p:sp>
        <p:sp>
          <p:nvSpPr>
            <p:cNvPr id="140313" name="Rectangle 26"/>
            <p:cNvSpPr>
              <a:spLocks noChangeArrowheads="1"/>
            </p:cNvSpPr>
            <p:nvPr/>
          </p:nvSpPr>
          <p:spPr bwMode="auto">
            <a:xfrm>
              <a:off x="3831" y="2147"/>
              <a:ext cx="179" cy="1191"/>
            </a:xfrm>
            <a:prstGeom prst="rect">
              <a:avLst/>
            </a:prstGeom>
            <a:solidFill>
              <a:srgbClr val="993366"/>
            </a:solidFill>
            <a:ln w="8890">
              <a:solidFill>
                <a:srgbClr val="000000"/>
              </a:solidFill>
              <a:miter lim="800000"/>
              <a:headEnd/>
              <a:tailEnd/>
            </a:ln>
          </p:spPr>
          <p:txBody>
            <a:bodyPr/>
            <a:lstStyle/>
            <a:p>
              <a:pPr algn="l"/>
              <a:endParaRPr lang="fa-IR"/>
            </a:p>
          </p:txBody>
        </p:sp>
        <p:sp>
          <p:nvSpPr>
            <p:cNvPr id="140314" name="Rectangle 27"/>
            <p:cNvSpPr>
              <a:spLocks noChangeArrowheads="1"/>
            </p:cNvSpPr>
            <p:nvPr/>
          </p:nvSpPr>
          <p:spPr bwMode="auto">
            <a:xfrm>
              <a:off x="4244" y="3102"/>
              <a:ext cx="166" cy="236"/>
            </a:xfrm>
            <a:prstGeom prst="rect">
              <a:avLst/>
            </a:prstGeom>
            <a:solidFill>
              <a:srgbClr val="993366"/>
            </a:solidFill>
            <a:ln w="8890">
              <a:solidFill>
                <a:srgbClr val="000000"/>
              </a:solidFill>
              <a:miter lim="800000"/>
              <a:headEnd/>
              <a:tailEnd/>
            </a:ln>
          </p:spPr>
          <p:txBody>
            <a:bodyPr/>
            <a:lstStyle/>
            <a:p>
              <a:pPr algn="l"/>
              <a:endParaRPr lang="fa-IR"/>
            </a:p>
          </p:txBody>
        </p:sp>
        <p:sp>
          <p:nvSpPr>
            <p:cNvPr id="140315" name="Rectangle 28"/>
            <p:cNvSpPr>
              <a:spLocks noChangeArrowheads="1"/>
            </p:cNvSpPr>
            <p:nvPr/>
          </p:nvSpPr>
          <p:spPr bwMode="auto">
            <a:xfrm>
              <a:off x="4644" y="2867"/>
              <a:ext cx="179" cy="471"/>
            </a:xfrm>
            <a:prstGeom prst="rect">
              <a:avLst/>
            </a:prstGeom>
            <a:solidFill>
              <a:srgbClr val="993366"/>
            </a:solidFill>
            <a:ln w="8890">
              <a:solidFill>
                <a:srgbClr val="000000"/>
              </a:solidFill>
              <a:miter lim="800000"/>
              <a:headEnd/>
              <a:tailEnd/>
            </a:ln>
          </p:spPr>
          <p:txBody>
            <a:bodyPr/>
            <a:lstStyle/>
            <a:p>
              <a:pPr algn="l"/>
              <a:endParaRPr lang="fa-IR"/>
            </a:p>
          </p:txBody>
        </p:sp>
        <p:sp>
          <p:nvSpPr>
            <p:cNvPr id="140316" name="Rectangle 29"/>
            <p:cNvSpPr>
              <a:spLocks noChangeArrowheads="1"/>
            </p:cNvSpPr>
            <p:nvPr/>
          </p:nvSpPr>
          <p:spPr bwMode="auto">
            <a:xfrm>
              <a:off x="5057" y="3102"/>
              <a:ext cx="166" cy="236"/>
            </a:xfrm>
            <a:prstGeom prst="rect">
              <a:avLst/>
            </a:prstGeom>
            <a:solidFill>
              <a:srgbClr val="993366"/>
            </a:solidFill>
            <a:ln w="8890">
              <a:solidFill>
                <a:srgbClr val="000000"/>
              </a:solidFill>
              <a:miter lim="800000"/>
              <a:headEnd/>
              <a:tailEnd/>
            </a:ln>
          </p:spPr>
          <p:txBody>
            <a:bodyPr/>
            <a:lstStyle/>
            <a:p>
              <a:pPr algn="l"/>
              <a:endParaRPr lang="fa-IR"/>
            </a:p>
          </p:txBody>
        </p:sp>
        <p:sp>
          <p:nvSpPr>
            <p:cNvPr id="140317" name="Rectangle 30"/>
            <p:cNvSpPr>
              <a:spLocks noChangeArrowheads="1"/>
            </p:cNvSpPr>
            <p:nvPr/>
          </p:nvSpPr>
          <p:spPr bwMode="auto">
            <a:xfrm>
              <a:off x="5457" y="3102"/>
              <a:ext cx="179" cy="236"/>
            </a:xfrm>
            <a:prstGeom prst="rect">
              <a:avLst/>
            </a:prstGeom>
            <a:solidFill>
              <a:srgbClr val="993366"/>
            </a:solidFill>
            <a:ln w="8890">
              <a:solidFill>
                <a:srgbClr val="000000"/>
              </a:solidFill>
              <a:miter lim="800000"/>
              <a:headEnd/>
              <a:tailEnd/>
            </a:ln>
          </p:spPr>
          <p:txBody>
            <a:bodyPr/>
            <a:lstStyle/>
            <a:p>
              <a:pPr algn="l"/>
              <a:endParaRPr lang="fa-IR"/>
            </a:p>
          </p:txBody>
        </p:sp>
        <p:sp>
          <p:nvSpPr>
            <p:cNvPr id="140318" name="Line 31"/>
            <p:cNvSpPr>
              <a:spLocks noChangeShapeType="1"/>
            </p:cNvSpPr>
            <p:nvPr/>
          </p:nvSpPr>
          <p:spPr bwMode="auto">
            <a:xfrm>
              <a:off x="469" y="1205"/>
              <a:ext cx="1" cy="2133"/>
            </a:xfrm>
            <a:prstGeom prst="line">
              <a:avLst/>
            </a:prstGeom>
            <a:noFill/>
            <a:ln w="0">
              <a:solidFill>
                <a:srgbClr val="000000"/>
              </a:solidFill>
              <a:round/>
              <a:headEnd/>
              <a:tailEnd/>
            </a:ln>
          </p:spPr>
          <p:txBody>
            <a:bodyPr/>
            <a:lstStyle/>
            <a:p>
              <a:endParaRPr lang="fa-IR"/>
            </a:p>
          </p:txBody>
        </p:sp>
        <p:sp>
          <p:nvSpPr>
            <p:cNvPr id="140319" name="Line 32"/>
            <p:cNvSpPr>
              <a:spLocks noChangeShapeType="1"/>
            </p:cNvSpPr>
            <p:nvPr/>
          </p:nvSpPr>
          <p:spPr bwMode="auto">
            <a:xfrm>
              <a:off x="413" y="3338"/>
              <a:ext cx="56" cy="1"/>
            </a:xfrm>
            <a:prstGeom prst="line">
              <a:avLst/>
            </a:prstGeom>
            <a:noFill/>
            <a:ln w="0">
              <a:solidFill>
                <a:srgbClr val="000000"/>
              </a:solidFill>
              <a:round/>
              <a:headEnd/>
              <a:tailEnd/>
            </a:ln>
          </p:spPr>
          <p:txBody>
            <a:bodyPr/>
            <a:lstStyle/>
            <a:p>
              <a:endParaRPr lang="fa-IR"/>
            </a:p>
          </p:txBody>
        </p:sp>
        <p:sp>
          <p:nvSpPr>
            <p:cNvPr id="140320" name="Line 33"/>
            <p:cNvSpPr>
              <a:spLocks noChangeShapeType="1"/>
            </p:cNvSpPr>
            <p:nvPr/>
          </p:nvSpPr>
          <p:spPr bwMode="auto">
            <a:xfrm>
              <a:off x="413" y="3102"/>
              <a:ext cx="56" cy="1"/>
            </a:xfrm>
            <a:prstGeom prst="line">
              <a:avLst/>
            </a:prstGeom>
            <a:noFill/>
            <a:ln w="0">
              <a:solidFill>
                <a:srgbClr val="000000"/>
              </a:solidFill>
              <a:round/>
              <a:headEnd/>
              <a:tailEnd/>
            </a:ln>
          </p:spPr>
          <p:txBody>
            <a:bodyPr/>
            <a:lstStyle/>
            <a:p>
              <a:endParaRPr lang="fa-IR"/>
            </a:p>
          </p:txBody>
        </p:sp>
        <p:sp>
          <p:nvSpPr>
            <p:cNvPr id="140321" name="Line 34"/>
            <p:cNvSpPr>
              <a:spLocks noChangeShapeType="1"/>
            </p:cNvSpPr>
            <p:nvPr/>
          </p:nvSpPr>
          <p:spPr bwMode="auto">
            <a:xfrm>
              <a:off x="413" y="2867"/>
              <a:ext cx="56" cy="1"/>
            </a:xfrm>
            <a:prstGeom prst="line">
              <a:avLst/>
            </a:prstGeom>
            <a:noFill/>
            <a:ln w="0">
              <a:solidFill>
                <a:srgbClr val="000000"/>
              </a:solidFill>
              <a:round/>
              <a:headEnd/>
              <a:tailEnd/>
            </a:ln>
          </p:spPr>
          <p:txBody>
            <a:bodyPr/>
            <a:lstStyle/>
            <a:p>
              <a:endParaRPr lang="fa-IR"/>
            </a:p>
          </p:txBody>
        </p:sp>
        <p:sp>
          <p:nvSpPr>
            <p:cNvPr id="140322" name="Line 35"/>
            <p:cNvSpPr>
              <a:spLocks noChangeShapeType="1"/>
            </p:cNvSpPr>
            <p:nvPr/>
          </p:nvSpPr>
          <p:spPr bwMode="auto">
            <a:xfrm>
              <a:off x="413" y="2631"/>
              <a:ext cx="56" cy="1"/>
            </a:xfrm>
            <a:prstGeom prst="line">
              <a:avLst/>
            </a:prstGeom>
            <a:noFill/>
            <a:ln w="0">
              <a:solidFill>
                <a:srgbClr val="000000"/>
              </a:solidFill>
              <a:round/>
              <a:headEnd/>
              <a:tailEnd/>
            </a:ln>
          </p:spPr>
          <p:txBody>
            <a:bodyPr/>
            <a:lstStyle/>
            <a:p>
              <a:endParaRPr lang="fa-IR"/>
            </a:p>
          </p:txBody>
        </p:sp>
        <p:sp>
          <p:nvSpPr>
            <p:cNvPr id="140323" name="Line 36"/>
            <p:cNvSpPr>
              <a:spLocks noChangeShapeType="1"/>
            </p:cNvSpPr>
            <p:nvPr/>
          </p:nvSpPr>
          <p:spPr bwMode="auto">
            <a:xfrm>
              <a:off x="413" y="2396"/>
              <a:ext cx="56" cy="1"/>
            </a:xfrm>
            <a:prstGeom prst="line">
              <a:avLst/>
            </a:prstGeom>
            <a:noFill/>
            <a:ln w="0">
              <a:solidFill>
                <a:srgbClr val="000000"/>
              </a:solidFill>
              <a:round/>
              <a:headEnd/>
              <a:tailEnd/>
            </a:ln>
          </p:spPr>
          <p:txBody>
            <a:bodyPr/>
            <a:lstStyle/>
            <a:p>
              <a:endParaRPr lang="fa-IR"/>
            </a:p>
          </p:txBody>
        </p:sp>
        <p:sp>
          <p:nvSpPr>
            <p:cNvPr id="140324" name="Line 37"/>
            <p:cNvSpPr>
              <a:spLocks noChangeShapeType="1"/>
            </p:cNvSpPr>
            <p:nvPr/>
          </p:nvSpPr>
          <p:spPr bwMode="auto">
            <a:xfrm>
              <a:off x="413" y="2147"/>
              <a:ext cx="56" cy="1"/>
            </a:xfrm>
            <a:prstGeom prst="line">
              <a:avLst/>
            </a:prstGeom>
            <a:noFill/>
            <a:ln w="0">
              <a:solidFill>
                <a:srgbClr val="000000"/>
              </a:solidFill>
              <a:round/>
              <a:headEnd/>
              <a:tailEnd/>
            </a:ln>
          </p:spPr>
          <p:txBody>
            <a:bodyPr/>
            <a:lstStyle/>
            <a:p>
              <a:endParaRPr lang="fa-IR"/>
            </a:p>
          </p:txBody>
        </p:sp>
        <p:sp>
          <p:nvSpPr>
            <p:cNvPr id="140325" name="Line 38"/>
            <p:cNvSpPr>
              <a:spLocks noChangeShapeType="1"/>
            </p:cNvSpPr>
            <p:nvPr/>
          </p:nvSpPr>
          <p:spPr bwMode="auto">
            <a:xfrm>
              <a:off x="413" y="1911"/>
              <a:ext cx="56" cy="1"/>
            </a:xfrm>
            <a:prstGeom prst="line">
              <a:avLst/>
            </a:prstGeom>
            <a:noFill/>
            <a:ln w="0">
              <a:solidFill>
                <a:srgbClr val="000000"/>
              </a:solidFill>
              <a:round/>
              <a:headEnd/>
              <a:tailEnd/>
            </a:ln>
          </p:spPr>
          <p:txBody>
            <a:bodyPr/>
            <a:lstStyle/>
            <a:p>
              <a:endParaRPr lang="fa-IR"/>
            </a:p>
          </p:txBody>
        </p:sp>
        <p:sp>
          <p:nvSpPr>
            <p:cNvPr id="140326" name="Line 39"/>
            <p:cNvSpPr>
              <a:spLocks noChangeShapeType="1"/>
            </p:cNvSpPr>
            <p:nvPr/>
          </p:nvSpPr>
          <p:spPr bwMode="auto">
            <a:xfrm>
              <a:off x="413" y="1676"/>
              <a:ext cx="56" cy="1"/>
            </a:xfrm>
            <a:prstGeom prst="line">
              <a:avLst/>
            </a:prstGeom>
            <a:noFill/>
            <a:ln w="0">
              <a:solidFill>
                <a:srgbClr val="000000"/>
              </a:solidFill>
              <a:round/>
              <a:headEnd/>
              <a:tailEnd/>
            </a:ln>
          </p:spPr>
          <p:txBody>
            <a:bodyPr/>
            <a:lstStyle/>
            <a:p>
              <a:endParaRPr lang="fa-IR"/>
            </a:p>
          </p:txBody>
        </p:sp>
        <p:sp>
          <p:nvSpPr>
            <p:cNvPr id="140327" name="Line 40"/>
            <p:cNvSpPr>
              <a:spLocks noChangeShapeType="1"/>
            </p:cNvSpPr>
            <p:nvPr/>
          </p:nvSpPr>
          <p:spPr bwMode="auto">
            <a:xfrm>
              <a:off x="413" y="1440"/>
              <a:ext cx="56" cy="1"/>
            </a:xfrm>
            <a:prstGeom prst="line">
              <a:avLst/>
            </a:prstGeom>
            <a:noFill/>
            <a:ln w="0">
              <a:solidFill>
                <a:srgbClr val="000000"/>
              </a:solidFill>
              <a:round/>
              <a:headEnd/>
              <a:tailEnd/>
            </a:ln>
          </p:spPr>
          <p:txBody>
            <a:bodyPr/>
            <a:lstStyle/>
            <a:p>
              <a:endParaRPr lang="fa-IR"/>
            </a:p>
          </p:txBody>
        </p:sp>
        <p:sp>
          <p:nvSpPr>
            <p:cNvPr id="140328" name="Line 41"/>
            <p:cNvSpPr>
              <a:spLocks noChangeShapeType="1"/>
            </p:cNvSpPr>
            <p:nvPr/>
          </p:nvSpPr>
          <p:spPr bwMode="auto">
            <a:xfrm>
              <a:off x="413" y="1205"/>
              <a:ext cx="56" cy="1"/>
            </a:xfrm>
            <a:prstGeom prst="line">
              <a:avLst/>
            </a:prstGeom>
            <a:noFill/>
            <a:ln w="0">
              <a:solidFill>
                <a:srgbClr val="000000"/>
              </a:solidFill>
              <a:round/>
              <a:headEnd/>
              <a:tailEnd/>
            </a:ln>
          </p:spPr>
          <p:txBody>
            <a:bodyPr/>
            <a:lstStyle/>
            <a:p>
              <a:endParaRPr lang="fa-IR"/>
            </a:p>
          </p:txBody>
        </p:sp>
        <p:sp>
          <p:nvSpPr>
            <p:cNvPr id="140329" name="Line 42"/>
            <p:cNvSpPr>
              <a:spLocks noChangeShapeType="1"/>
            </p:cNvSpPr>
            <p:nvPr/>
          </p:nvSpPr>
          <p:spPr bwMode="auto">
            <a:xfrm>
              <a:off x="469" y="3338"/>
              <a:ext cx="5291" cy="1"/>
            </a:xfrm>
            <a:prstGeom prst="line">
              <a:avLst/>
            </a:prstGeom>
            <a:noFill/>
            <a:ln w="0">
              <a:solidFill>
                <a:srgbClr val="000000"/>
              </a:solidFill>
              <a:round/>
              <a:headEnd/>
              <a:tailEnd/>
            </a:ln>
          </p:spPr>
          <p:txBody>
            <a:bodyPr/>
            <a:lstStyle/>
            <a:p>
              <a:endParaRPr lang="fa-IR"/>
            </a:p>
          </p:txBody>
        </p:sp>
        <p:sp>
          <p:nvSpPr>
            <p:cNvPr id="140330" name="Line 43"/>
            <p:cNvSpPr>
              <a:spLocks noChangeShapeType="1"/>
            </p:cNvSpPr>
            <p:nvPr/>
          </p:nvSpPr>
          <p:spPr bwMode="auto">
            <a:xfrm flipV="1">
              <a:off x="469" y="3338"/>
              <a:ext cx="1" cy="55"/>
            </a:xfrm>
            <a:prstGeom prst="line">
              <a:avLst/>
            </a:prstGeom>
            <a:noFill/>
            <a:ln w="0">
              <a:solidFill>
                <a:srgbClr val="000000"/>
              </a:solidFill>
              <a:round/>
              <a:headEnd/>
              <a:tailEnd/>
            </a:ln>
          </p:spPr>
          <p:txBody>
            <a:bodyPr/>
            <a:lstStyle/>
            <a:p>
              <a:endParaRPr lang="fa-IR"/>
            </a:p>
          </p:txBody>
        </p:sp>
        <p:sp>
          <p:nvSpPr>
            <p:cNvPr id="140331" name="Line 44"/>
            <p:cNvSpPr>
              <a:spLocks noChangeShapeType="1"/>
            </p:cNvSpPr>
            <p:nvPr/>
          </p:nvSpPr>
          <p:spPr bwMode="auto">
            <a:xfrm flipV="1">
              <a:off x="882" y="3338"/>
              <a:ext cx="1" cy="55"/>
            </a:xfrm>
            <a:prstGeom prst="line">
              <a:avLst/>
            </a:prstGeom>
            <a:noFill/>
            <a:ln w="0">
              <a:solidFill>
                <a:srgbClr val="000000"/>
              </a:solidFill>
              <a:round/>
              <a:headEnd/>
              <a:tailEnd/>
            </a:ln>
          </p:spPr>
          <p:txBody>
            <a:bodyPr/>
            <a:lstStyle/>
            <a:p>
              <a:endParaRPr lang="fa-IR"/>
            </a:p>
          </p:txBody>
        </p:sp>
        <p:sp>
          <p:nvSpPr>
            <p:cNvPr id="140332" name="Line 45"/>
            <p:cNvSpPr>
              <a:spLocks noChangeShapeType="1"/>
            </p:cNvSpPr>
            <p:nvPr/>
          </p:nvSpPr>
          <p:spPr bwMode="auto">
            <a:xfrm flipV="1">
              <a:off x="1282" y="3338"/>
              <a:ext cx="1" cy="55"/>
            </a:xfrm>
            <a:prstGeom prst="line">
              <a:avLst/>
            </a:prstGeom>
            <a:noFill/>
            <a:ln w="0">
              <a:solidFill>
                <a:srgbClr val="000000"/>
              </a:solidFill>
              <a:round/>
              <a:headEnd/>
              <a:tailEnd/>
            </a:ln>
          </p:spPr>
          <p:txBody>
            <a:bodyPr/>
            <a:lstStyle/>
            <a:p>
              <a:endParaRPr lang="fa-IR"/>
            </a:p>
          </p:txBody>
        </p:sp>
        <p:sp>
          <p:nvSpPr>
            <p:cNvPr id="140333" name="Line 46"/>
            <p:cNvSpPr>
              <a:spLocks noChangeShapeType="1"/>
            </p:cNvSpPr>
            <p:nvPr/>
          </p:nvSpPr>
          <p:spPr bwMode="auto">
            <a:xfrm flipV="1">
              <a:off x="1695" y="3338"/>
              <a:ext cx="1" cy="55"/>
            </a:xfrm>
            <a:prstGeom prst="line">
              <a:avLst/>
            </a:prstGeom>
            <a:noFill/>
            <a:ln w="0">
              <a:solidFill>
                <a:srgbClr val="000000"/>
              </a:solidFill>
              <a:round/>
              <a:headEnd/>
              <a:tailEnd/>
            </a:ln>
          </p:spPr>
          <p:txBody>
            <a:bodyPr/>
            <a:lstStyle/>
            <a:p>
              <a:endParaRPr lang="fa-IR"/>
            </a:p>
          </p:txBody>
        </p:sp>
        <p:sp>
          <p:nvSpPr>
            <p:cNvPr id="140334" name="Line 47"/>
            <p:cNvSpPr>
              <a:spLocks noChangeShapeType="1"/>
            </p:cNvSpPr>
            <p:nvPr/>
          </p:nvSpPr>
          <p:spPr bwMode="auto">
            <a:xfrm flipV="1">
              <a:off x="2095" y="3338"/>
              <a:ext cx="1" cy="55"/>
            </a:xfrm>
            <a:prstGeom prst="line">
              <a:avLst/>
            </a:prstGeom>
            <a:noFill/>
            <a:ln w="0">
              <a:solidFill>
                <a:srgbClr val="000000"/>
              </a:solidFill>
              <a:round/>
              <a:headEnd/>
              <a:tailEnd/>
            </a:ln>
          </p:spPr>
          <p:txBody>
            <a:bodyPr/>
            <a:lstStyle/>
            <a:p>
              <a:endParaRPr lang="fa-IR"/>
            </a:p>
          </p:txBody>
        </p:sp>
        <p:sp>
          <p:nvSpPr>
            <p:cNvPr id="140335" name="Line 48"/>
            <p:cNvSpPr>
              <a:spLocks noChangeShapeType="1"/>
            </p:cNvSpPr>
            <p:nvPr/>
          </p:nvSpPr>
          <p:spPr bwMode="auto">
            <a:xfrm flipV="1">
              <a:off x="2508" y="3338"/>
              <a:ext cx="1" cy="55"/>
            </a:xfrm>
            <a:prstGeom prst="line">
              <a:avLst/>
            </a:prstGeom>
            <a:noFill/>
            <a:ln w="0">
              <a:solidFill>
                <a:srgbClr val="000000"/>
              </a:solidFill>
              <a:round/>
              <a:headEnd/>
              <a:tailEnd/>
            </a:ln>
          </p:spPr>
          <p:txBody>
            <a:bodyPr/>
            <a:lstStyle/>
            <a:p>
              <a:endParaRPr lang="fa-IR"/>
            </a:p>
          </p:txBody>
        </p:sp>
        <p:sp>
          <p:nvSpPr>
            <p:cNvPr id="140336" name="Line 49"/>
            <p:cNvSpPr>
              <a:spLocks noChangeShapeType="1"/>
            </p:cNvSpPr>
            <p:nvPr/>
          </p:nvSpPr>
          <p:spPr bwMode="auto">
            <a:xfrm flipV="1">
              <a:off x="2908" y="3338"/>
              <a:ext cx="1" cy="55"/>
            </a:xfrm>
            <a:prstGeom prst="line">
              <a:avLst/>
            </a:prstGeom>
            <a:noFill/>
            <a:ln w="0">
              <a:solidFill>
                <a:srgbClr val="000000"/>
              </a:solidFill>
              <a:round/>
              <a:headEnd/>
              <a:tailEnd/>
            </a:ln>
          </p:spPr>
          <p:txBody>
            <a:bodyPr/>
            <a:lstStyle/>
            <a:p>
              <a:endParaRPr lang="fa-IR"/>
            </a:p>
          </p:txBody>
        </p:sp>
        <p:sp>
          <p:nvSpPr>
            <p:cNvPr id="140337" name="Line 50"/>
            <p:cNvSpPr>
              <a:spLocks noChangeShapeType="1"/>
            </p:cNvSpPr>
            <p:nvPr/>
          </p:nvSpPr>
          <p:spPr bwMode="auto">
            <a:xfrm flipV="1">
              <a:off x="3321" y="3338"/>
              <a:ext cx="1" cy="55"/>
            </a:xfrm>
            <a:prstGeom prst="line">
              <a:avLst/>
            </a:prstGeom>
            <a:noFill/>
            <a:ln w="0">
              <a:solidFill>
                <a:srgbClr val="000000"/>
              </a:solidFill>
              <a:round/>
              <a:headEnd/>
              <a:tailEnd/>
            </a:ln>
          </p:spPr>
          <p:txBody>
            <a:bodyPr/>
            <a:lstStyle/>
            <a:p>
              <a:endParaRPr lang="fa-IR"/>
            </a:p>
          </p:txBody>
        </p:sp>
        <p:sp>
          <p:nvSpPr>
            <p:cNvPr id="140338" name="Line 51"/>
            <p:cNvSpPr>
              <a:spLocks noChangeShapeType="1"/>
            </p:cNvSpPr>
            <p:nvPr/>
          </p:nvSpPr>
          <p:spPr bwMode="auto">
            <a:xfrm flipV="1">
              <a:off x="3721" y="3338"/>
              <a:ext cx="1" cy="55"/>
            </a:xfrm>
            <a:prstGeom prst="line">
              <a:avLst/>
            </a:prstGeom>
            <a:noFill/>
            <a:ln w="0">
              <a:solidFill>
                <a:srgbClr val="000000"/>
              </a:solidFill>
              <a:round/>
              <a:headEnd/>
              <a:tailEnd/>
            </a:ln>
          </p:spPr>
          <p:txBody>
            <a:bodyPr/>
            <a:lstStyle/>
            <a:p>
              <a:endParaRPr lang="fa-IR"/>
            </a:p>
          </p:txBody>
        </p:sp>
        <p:sp>
          <p:nvSpPr>
            <p:cNvPr id="140339" name="Line 52"/>
            <p:cNvSpPr>
              <a:spLocks noChangeShapeType="1"/>
            </p:cNvSpPr>
            <p:nvPr/>
          </p:nvSpPr>
          <p:spPr bwMode="auto">
            <a:xfrm flipV="1">
              <a:off x="4134" y="3338"/>
              <a:ext cx="1" cy="55"/>
            </a:xfrm>
            <a:prstGeom prst="line">
              <a:avLst/>
            </a:prstGeom>
            <a:noFill/>
            <a:ln w="0">
              <a:solidFill>
                <a:srgbClr val="000000"/>
              </a:solidFill>
              <a:round/>
              <a:headEnd/>
              <a:tailEnd/>
            </a:ln>
          </p:spPr>
          <p:txBody>
            <a:bodyPr/>
            <a:lstStyle/>
            <a:p>
              <a:endParaRPr lang="fa-IR"/>
            </a:p>
          </p:txBody>
        </p:sp>
        <p:sp>
          <p:nvSpPr>
            <p:cNvPr id="140340" name="Line 53"/>
            <p:cNvSpPr>
              <a:spLocks noChangeShapeType="1"/>
            </p:cNvSpPr>
            <p:nvPr/>
          </p:nvSpPr>
          <p:spPr bwMode="auto">
            <a:xfrm flipV="1">
              <a:off x="4534" y="3338"/>
              <a:ext cx="1" cy="55"/>
            </a:xfrm>
            <a:prstGeom prst="line">
              <a:avLst/>
            </a:prstGeom>
            <a:noFill/>
            <a:ln w="0">
              <a:solidFill>
                <a:srgbClr val="000000"/>
              </a:solidFill>
              <a:round/>
              <a:headEnd/>
              <a:tailEnd/>
            </a:ln>
          </p:spPr>
          <p:txBody>
            <a:bodyPr/>
            <a:lstStyle/>
            <a:p>
              <a:endParaRPr lang="fa-IR"/>
            </a:p>
          </p:txBody>
        </p:sp>
        <p:sp>
          <p:nvSpPr>
            <p:cNvPr id="140341" name="Line 54"/>
            <p:cNvSpPr>
              <a:spLocks noChangeShapeType="1"/>
            </p:cNvSpPr>
            <p:nvPr/>
          </p:nvSpPr>
          <p:spPr bwMode="auto">
            <a:xfrm flipV="1">
              <a:off x="4947" y="3338"/>
              <a:ext cx="1" cy="55"/>
            </a:xfrm>
            <a:prstGeom prst="line">
              <a:avLst/>
            </a:prstGeom>
            <a:noFill/>
            <a:ln w="0">
              <a:solidFill>
                <a:srgbClr val="000000"/>
              </a:solidFill>
              <a:round/>
              <a:headEnd/>
              <a:tailEnd/>
            </a:ln>
          </p:spPr>
          <p:txBody>
            <a:bodyPr/>
            <a:lstStyle/>
            <a:p>
              <a:endParaRPr lang="fa-IR"/>
            </a:p>
          </p:txBody>
        </p:sp>
        <p:sp>
          <p:nvSpPr>
            <p:cNvPr id="140342" name="Line 55"/>
            <p:cNvSpPr>
              <a:spLocks noChangeShapeType="1"/>
            </p:cNvSpPr>
            <p:nvPr/>
          </p:nvSpPr>
          <p:spPr bwMode="auto">
            <a:xfrm flipV="1">
              <a:off x="5347" y="3338"/>
              <a:ext cx="1" cy="55"/>
            </a:xfrm>
            <a:prstGeom prst="line">
              <a:avLst/>
            </a:prstGeom>
            <a:noFill/>
            <a:ln w="0">
              <a:solidFill>
                <a:srgbClr val="000000"/>
              </a:solidFill>
              <a:round/>
              <a:headEnd/>
              <a:tailEnd/>
            </a:ln>
          </p:spPr>
          <p:txBody>
            <a:bodyPr/>
            <a:lstStyle/>
            <a:p>
              <a:endParaRPr lang="fa-IR"/>
            </a:p>
          </p:txBody>
        </p:sp>
        <p:sp>
          <p:nvSpPr>
            <p:cNvPr id="140343" name="Line 56"/>
            <p:cNvSpPr>
              <a:spLocks noChangeShapeType="1"/>
            </p:cNvSpPr>
            <p:nvPr/>
          </p:nvSpPr>
          <p:spPr bwMode="auto">
            <a:xfrm flipV="1">
              <a:off x="5760" y="3338"/>
              <a:ext cx="1" cy="55"/>
            </a:xfrm>
            <a:prstGeom prst="line">
              <a:avLst/>
            </a:prstGeom>
            <a:noFill/>
            <a:ln w="0">
              <a:solidFill>
                <a:srgbClr val="000000"/>
              </a:solidFill>
              <a:round/>
              <a:headEnd/>
              <a:tailEnd/>
            </a:ln>
          </p:spPr>
          <p:txBody>
            <a:bodyPr/>
            <a:lstStyle/>
            <a:p>
              <a:endParaRPr lang="fa-IR"/>
            </a:p>
          </p:txBody>
        </p:sp>
        <p:sp>
          <p:nvSpPr>
            <p:cNvPr id="140344" name="Rectangle 57"/>
            <p:cNvSpPr>
              <a:spLocks noChangeArrowheads="1"/>
            </p:cNvSpPr>
            <p:nvPr/>
          </p:nvSpPr>
          <p:spPr bwMode="auto">
            <a:xfrm>
              <a:off x="2574" y="306"/>
              <a:ext cx="1100" cy="416"/>
            </a:xfrm>
            <a:prstGeom prst="rect">
              <a:avLst/>
            </a:prstGeom>
            <a:noFill/>
            <a:ln w="9525">
              <a:noFill/>
              <a:miter lim="800000"/>
              <a:headEnd/>
              <a:tailEnd/>
            </a:ln>
          </p:spPr>
          <p:txBody>
            <a:bodyPr wrap="none" lIns="0" tIns="0" rIns="0" bIns="0">
              <a:spAutoFit/>
            </a:bodyPr>
            <a:lstStyle/>
            <a:p>
              <a:r>
                <a:rPr lang="ar-SA" sz="2500">
                  <a:solidFill>
                    <a:srgbClr val="000000"/>
                  </a:solidFill>
                  <a:cs typeface="Lotus" pitchFamily="2" charset="-78"/>
                </a:rPr>
                <a:t>هيستوگرام</a:t>
              </a:r>
              <a:endParaRPr lang="en-US" sz="2500"/>
            </a:p>
          </p:txBody>
        </p:sp>
        <p:sp>
          <p:nvSpPr>
            <p:cNvPr id="140345" name="Rectangle 58"/>
            <p:cNvSpPr>
              <a:spLocks noChangeArrowheads="1"/>
            </p:cNvSpPr>
            <p:nvPr/>
          </p:nvSpPr>
          <p:spPr bwMode="auto">
            <a:xfrm>
              <a:off x="265" y="3228"/>
              <a:ext cx="69" cy="149"/>
            </a:xfrm>
            <a:prstGeom prst="rect">
              <a:avLst/>
            </a:prstGeom>
            <a:noFill/>
            <a:ln w="9525">
              <a:noFill/>
              <a:miter lim="800000"/>
              <a:headEnd/>
              <a:tailEnd/>
            </a:ln>
          </p:spPr>
          <p:txBody>
            <a:bodyPr wrap="none" lIns="0" tIns="0" rIns="0" bIns="0">
              <a:spAutoFit/>
            </a:bodyPr>
            <a:lstStyle/>
            <a:p>
              <a:r>
                <a:rPr lang="en-US" sz="900">
                  <a:solidFill>
                    <a:srgbClr val="000000"/>
                  </a:solidFill>
                </a:rPr>
                <a:t>0</a:t>
              </a:r>
              <a:endParaRPr lang="en-US"/>
            </a:p>
          </p:txBody>
        </p:sp>
        <p:sp>
          <p:nvSpPr>
            <p:cNvPr id="140346" name="Rectangle 59"/>
            <p:cNvSpPr>
              <a:spLocks noChangeArrowheads="1"/>
            </p:cNvSpPr>
            <p:nvPr/>
          </p:nvSpPr>
          <p:spPr bwMode="auto">
            <a:xfrm>
              <a:off x="265" y="2993"/>
              <a:ext cx="69" cy="150"/>
            </a:xfrm>
            <a:prstGeom prst="rect">
              <a:avLst/>
            </a:prstGeom>
            <a:noFill/>
            <a:ln w="9525">
              <a:noFill/>
              <a:miter lim="800000"/>
              <a:headEnd/>
              <a:tailEnd/>
            </a:ln>
          </p:spPr>
          <p:txBody>
            <a:bodyPr wrap="none" lIns="0" tIns="0" rIns="0" bIns="0">
              <a:spAutoFit/>
            </a:bodyPr>
            <a:lstStyle/>
            <a:p>
              <a:r>
                <a:rPr lang="en-US" sz="900">
                  <a:solidFill>
                    <a:srgbClr val="000000"/>
                  </a:solidFill>
                </a:rPr>
                <a:t>1</a:t>
              </a:r>
              <a:endParaRPr lang="en-US"/>
            </a:p>
          </p:txBody>
        </p:sp>
        <p:sp>
          <p:nvSpPr>
            <p:cNvPr id="140347" name="Rectangle 60"/>
            <p:cNvSpPr>
              <a:spLocks noChangeArrowheads="1"/>
            </p:cNvSpPr>
            <p:nvPr/>
          </p:nvSpPr>
          <p:spPr bwMode="auto">
            <a:xfrm>
              <a:off x="265" y="2754"/>
              <a:ext cx="69" cy="149"/>
            </a:xfrm>
            <a:prstGeom prst="rect">
              <a:avLst/>
            </a:prstGeom>
            <a:noFill/>
            <a:ln w="9525">
              <a:noFill/>
              <a:miter lim="800000"/>
              <a:headEnd/>
              <a:tailEnd/>
            </a:ln>
          </p:spPr>
          <p:txBody>
            <a:bodyPr wrap="none" lIns="0" tIns="0" rIns="0" bIns="0">
              <a:spAutoFit/>
            </a:bodyPr>
            <a:lstStyle/>
            <a:p>
              <a:r>
                <a:rPr lang="en-US" sz="900">
                  <a:solidFill>
                    <a:srgbClr val="000000"/>
                  </a:solidFill>
                </a:rPr>
                <a:t>2</a:t>
              </a:r>
              <a:endParaRPr lang="en-US"/>
            </a:p>
          </p:txBody>
        </p:sp>
        <p:sp>
          <p:nvSpPr>
            <p:cNvPr id="140348" name="Rectangle 61"/>
            <p:cNvSpPr>
              <a:spLocks noChangeArrowheads="1"/>
            </p:cNvSpPr>
            <p:nvPr/>
          </p:nvSpPr>
          <p:spPr bwMode="auto">
            <a:xfrm>
              <a:off x="265" y="2522"/>
              <a:ext cx="69" cy="149"/>
            </a:xfrm>
            <a:prstGeom prst="rect">
              <a:avLst/>
            </a:prstGeom>
            <a:noFill/>
            <a:ln w="9525">
              <a:noFill/>
              <a:miter lim="800000"/>
              <a:headEnd/>
              <a:tailEnd/>
            </a:ln>
          </p:spPr>
          <p:txBody>
            <a:bodyPr wrap="none" lIns="0" tIns="0" rIns="0" bIns="0">
              <a:spAutoFit/>
            </a:bodyPr>
            <a:lstStyle/>
            <a:p>
              <a:r>
                <a:rPr lang="en-US" sz="900">
                  <a:solidFill>
                    <a:srgbClr val="000000"/>
                  </a:solidFill>
                </a:rPr>
                <a:t>3</a:t>
              </a:r>
              <a:endParaRPr lang="en-US"/>
            </a:p>
          </p:txBody>
        </p:sp>
        <p:sp>
          <p:nvSpPr>
            <p:cNvPr id="140349" name="Rectangle 62"/>
            <p:cNvSpPr>
              <a:spLocks noChangeArrowheads="1"/>
            </p:cNvSpPr>
            <p:nvPr/>
          </p:nvSpPr>
          <p:spPr bwMode="auto">
            <a:xfrm>
              <a:off x="265" y="2284"/>
              <a:ext cx="69" cy="149"/>
            </a:xfrm>
            <a:prstGeom prst="rect">
              <a:avLst/>
            </a:prstGeom>
            <a:noFill/>
            <a:ln w="9525">
              <a:noFill/>
              <a:miter lim="800000"/>
              <a:headEnd/>
              <a:tailEnd/>
            </a:ln>
          </p:spPr>
          <p:txBody>
            <a:bodyPr wrap="none" lIns="0" tIns="0" rIns="0" bIns="0">
              <a:spAutoFit/>
            </a:bodyPr>
            <a:lstStyle/>
            <a:p>
              <a:r>
                <a:rPr lang="en-US" sz="900">
                  <a:solidFill>
                    <a:srgbClr val="000000"/>
                  </a:solidFill>
                </a:rPr>
                <a:t>4</a:t>
              </a:r>
              <a:endParaRPr lang="en-US"/>
            </a:p>
          </p:txBody>
        </p:sp>
        <p:sp>
          <p:nvSpPr>
            <p:cNvPr id="140350" name="Rectangle 63"/>
            <p:cNvSpPr>
              <a:spLocks noChangeArrowheads="1"/>
            </p:cNvSpPr>
            <p:nvPr/>
          </p:nvSpPr>
          <p:spPr bwMode="auto">
            <a:xfrm>
              <a:off x="265" y="2034"/>
              <a:ext cx="69" cy="150"/>
            </a:xfrm>
            <a:prstGeom prst="rect">
              <a:avLst/>
            </a:prstGeom>
            <a:noFill/>
            <a:ln w="9525">
              <a:noFill/>
              <a:miter lim="800000"/>
              <a:headEnd/>
              <a:tailEnd/>
            </a:ln>
          </p:spPr>
          <p:txBody>
            <a:bodyPr wrap="none" lIns="0" tIns="0" rIns="0" bIns="0">
              <a:spAutoFit/>
            </a:bodyPr>
            <a:lstStyle/>
            <a:p>
              <a:r>
                <a:rPr lang="en-US" sz="900">
                  <a:solidFill>
                    <a:srgbClr val="000000"/>
                  </a:solidFill>
                </a:rPr>
                <a:t>5</a:t>
              </a:r>
              <a:endParaRPr lang="en-US"/>
            </a:p>
          </p:txBody>
        </p:sp>
        <p:sp>
          <p:nvSpPr>
            <p:cNvPr id="140351" name="Rectangle 64"/>
            <p:cNvSpPr>
              <a:spLocks noChangeArrowheads="1"/>
            </p:cNvSpPr>
            <p:nvPr/>
          </p:nvSpPr>
          <p:spPr bwMode="auto">
            <a:xfrm>
              <a:off x="265" y="1800"/>
              <a:ext cx="69" cy="150"/>
            </a:xfrm>
            <a:prstGeom prst="rect">
              <a:avLst/>
            </a:prstGeom>
            <a:noFill/>
            <a:ln w="9525">
              <a:noFill/>
              <a:miter lim="800000"/>
              <a:headEnd/>
              <a:tailEnd/>
            </a:ln>
          </p:spPr>
          <p:txBody>
            <a:bodyPr wrap="none" lIns="0" tIns="0" rIns="0" bIns="0">
              <a:spAutoFit/>
            </a:bodyPr>
            <a:lstStyle/>
            <a:p>
              <a:r>
                <a:rPr lang="en-US" sz="900">
                  <a:solidFill>
                    <a:srgbClr val="000000"/>
                  </a:solidFill>
                </a:rPr>
                <a:t>6</a:t>
              </a:r>
              <a:endParaRPr lang="en-US"/>
            </a:p>
          </p:txBody>
        </p:sp>
        <p:sp>
          <p:nvSpPr>
            <p:cNvPr id="140352" name="Rectangle 65"/>
            <p:cNvSpPr>
              <a:spLocks noChangeArrowheads="1"/>
            </p:cNvSpPr>
            <p:nvPr/>
          </p:nvSpPr>
          <p:spPr bwMode="auto">
            <a:xfrm>
              <a:off x="265" y="1565"/>
              <a:ext cx="69" cy="149"/>
            </a:xfrm>
            <a:prstGeom prst="rect">
              <a:avLst/>
            </a:prstGeom>
            <a:noFill/>
            <a:ln w="9525">
              <a:noFill/>
              <a:miter lim="800000"/>
              <a:headEnd/>
              <a:tailEnd/>
            </a:ln>
          </p:spPr>
          <p:txBody>
            <a:bodyPr wrap="none" lIns="0" tIns="0" rIns="0" bIns="0">
              <a:spAutoFit/>
            </a:bodyPr>
            <a:lstStyle/>
            <a:p>
              <a:r>
                <a:rPr lang="en-US" sz="900">
                  <a:solidFill>
                    <a:srgbClr val="000000"/>
                  </a:solidFill>
                </a:rPr>
                <a:t>7</a:t>
              </a:r>
              <a:endParaRPr lang="en-US"/>
            </a:p>
          </p:txBody>
        </p:sp>
        <p:sp>
          <p:nvSpPr>
            <p:cNvPr id="140353" name="Rectangle 66"/>
            <p:cNvSpPr>
              <a:spLocks noChangeArrowheads="1"/>
            </p:cNvSpPr>
            <p:nvPr/>
          </p:nvSpPr>
          <p:spPr bwMode="auto">
            <a:xfrm>
              <a:off x="265" y="1332"/>
              <a:ext cx="69" cy="149"/>
            </a:xfrm>
            <a:prstGeom prst="rect">
              <a:avLst/>
            </a:prstGeom>
            <a:noFill/>
            <a:ln w="9525">
              <a:noFill/>
              <a:miter lim="800000"/>
              <a:headEnd/>
              <a:tailEnd/>
            </a:ln>
          </p:spPr>
          <p:txBody>
            <a:bodyPr wrap="none" lIns="0" tIns="0" rIns="0" bIns="0">
              <a:spAutoFit/>
            </a:bodyPr>
            <a:lstStyle/>
            <a:p>
              <a:r>
                <a:rPr lang="en-US" sz="900">
                  <a:solidFill>
                    <a:srgbClr val="000000"/>
                  </a:solidFill>
                </a:rPr>
                <a:t>8</a:t>
              </a:r>
              <a:endParaRPr lang="en-US"/>
            </a:p>
          </p:txBody>
        </p:sp>
        <p:sp>
          <p:nvSpPr>
            <p:cNvPr id="140354" name="Rectangle 67"/>
            <p:cNvSpPr>
              <a:spLocks noChangeArrowheads="1"/>
            </p:cNvSpPr>
            <p:nvPr/>
          </p:nvSpPr>
          <p:spPr bwMode="auto">
            <a:xfrm>
              <a:off x="265" y="1096"/>
              <a:ext cx="69" cy="149"/>
            </a:xfrm>
            <a:prstGeom prst="rect">
              <a:avLst/>
            </a:prstGeom>
            <a:noFill/>
            <a:ln w="9525">
              <a:noFill/>
              <a:miter lim="800000"/>
              <a:headEnd/>
              <a:tailEnd/>
            </a:ln>
          </p:spPr>
          <p:txBody>
            <a:bodyPr wrap="none" lIns="0" tIns="0" rIns="0" bIns="0">
              <a:spAutoFit/>
            </a:bodyPr>
            <a:lstStyle/>
            <a:p>
              <a:r>
                <a:rPr lang="en-US" sz="900">
                  <a:solidFill>
                    <a:srgbClr val="000000"/>
                  </a:solidFill>
                </a:rPr>
                <a:t>9</a:t>
              </a:r>
              <a:endParaRPr lang="en-US"/>
            </a:p>
          </p:txBody>
        </p:sp>
        <p:sp>
          <p:nvSpPr>
            <p:cNvPr id="140355" name="Rectangle 68"/>
            <p:cNvSpPr>
              <a:spLocks noChangeArrowheads="1"/>
            </p:cNvSpPr>
            <p:nvPr/>
          </p:nvSpPr>
          <p:spPr bwMode="auto">
            <a:xfrm>
              <a:off x="664" y="3489"/>
              <a:ext cx="69" cy="150"/>
            </a:xfrm>
            <a:prstGeom prst="rect">
              <a:avLst/>
            </a:prstGeom>
            <a:noFill/>
            <a:ln w="9525">
              <a:noFill/>
              <a:miter lim="800000"/>
              <a:headEnd/>
              <a:tailEnd/>
            </a:ln>
          </p:spPr>
          <p:txBody>
            <a:bodyPr wrap="none" lIns="0" tIns="0" rIns="0" bIns="0">
              <a:spAutoFit/>
            </a:bodyPr>
            <a:lstStyle/>
            <a:p>
              <a:r>
                <a:rPr lang="en-US" sz="900">
                  <a:solidFill>
                    <a:srgbClr val="000000"/>
                  </a:solidFill>
                </a:rPr>
                <a:t>1</a:t>
              </a:r>
              <a:endParaRPr lang="en-US"/>
            </a:p>
          </p:txBody>
        </p:sp>
        <p:sp>
          <p:nvSpPr>
            <p:cNvPr id="140356" name="Rectangle 69"/>
            <p:cNvSpPr>
              <a:spLocks noChangeArrowheads="1"/>
            </p:cNvSpPr>
            <p:nvPr/>
          </p:nvSpPr>
          <p:spPr bwMode="auto">
            <a:xfrm>
              <a:off x="1067" y="3489"/>
              <a:ext cx="69" cy="150"/>
            </a:xfrm>
            <a:prstGeom prst="rect">
              <a:avLst/>
            </a:prstGeom>
            <a:noFill/>
            <a:ln w="9525">
              <a:noFill/>
              <a:miter lim="800000"/>
              <a:headEnd/>
              <a:tailEnd/>
            </a:ln>
          </p:spPr>
          <p:txBody>
            <a:bodyPr wrap="none" lIns="0" tIns="0" rIns="0" bIns="0">
              <a:spAutoFit/>
            </a:bodyPr>
            <a:lstStyle/>
            <a:p>
              <a:r>
                <a:rPr lang="en-US" sz="900">
                  <a:solidFill>
                    <a:srgbClr val="000000"/>
                  </a:solidFill>
                </a:rPr>
                <a:t>2</a:t>
              </a:r>
              <a:endParaRPr lang="en-US"/>
            </a:p>
          </p:txBody>
        </p:sp>
        <p:sp>
          <p:nvSpPr>
            <p:cNvPr id="140357" name="Rectangle 70"/>
            <p:cNvSpPr>
              <a:spLocks noChangeArrowheads="1"/>
            </p:cNvSpPr>
            <p:nvPr/>
          </p:nvSpPr>
          <p:spPr bwMode="auto">
            <a:xfrm>
              <a:off x="1478" y="3489"/>
              <a:ext cx="69" cy="150"/>
            </a:xfrm>
            <a:prstGeom prst="rect">
              <a:avLst/>
            </a:prstGeom>
            <a:noFill/>
            <a:ln w="9525">
              <a:noFill/>
              <a:miter lim="800000"/>
              <a:headEnd/>
              <a:tailEnd/>
            </a:ln>
          </p:spPr>
          <p:txBody>
            <a:bodyPr wrap="none" lIns="0" tIns="0" rIns="0" bIns="0">
              <a:spAutoFit/>
            </a:bodyPr>
            <a:lstStyle/>
            <a:p>
              <a:r>
                <a:rPr lang="en-US" sz="900">
                  <a:solidFill>
                    <a:srgbClr val="000000"/>
                  </a:solidFill>
                </a:rPr>
                <a:t>3</a:t>
              </a:r>
              <a:endParaRPr lang="en-US"/>
            </a:p>
          </p:txBody>
        </p:sp>
        <p:sp>
          <p:nvSpPr>
            <p:cNvPr id="140358" name="Rectangle 71"/>
            <p:cNvSpPr>
              <a:spLocks noChangeArrowheads="1"/>
            </p:cNvSpPr>
            <p:nvPr/>
          </p:nvSpPr>
          <p:spPr bwMode="auto">
            <a:xfrm>
              <a:off x="1879" y="3489"/>
              <a:ext cx="69" cy="150"/>
            </a:xfrm>
            <a:prstGeom prst="rect">
              <a:avLst/>
            </a:prstGeom>
            <a:noFill/>
            <a:ln w="9525">
              <a:noFill/>
              <a:miter lim="800000"/>
              <a:headEnd/>
              <a:tailEnd/>
            </a:ln>
          </p:spPr>
          <p:txBody>
            <a:bodyPr wrap="none" lIns="0" tIns="0" rIns="0" bIns="0">
              <a:spAutoFit/>
            </a:bodyPr>
            <a:lstStyle/>
            <a:p>
              <a:r>
                <a:rPr lang="en-US" sz="900">
                  <a:solidFill>
                    <a:srgbClr val="000000"/>
                  </a:solidFill>
                </a:rPr>
                <a:t>4</a:t>
              </a:r>
              <a:endParaRPr lang="en-US"/>
            </a:p>
          </p:txBody>
        </p:sp>
        <p:sp>
          <p:nvSpPr>
            <p:cNvPr id="140359" name="Rectangle 72"/>
            <p:cNvSpPr>
              <a:spLocks noChangeArrowheads="1"/>
            </p:cNvSpPr>
            <p:nvPr/>
          </p:nvSpPr>
          <p:spPr bwMode="auto">
            <a:xfrm>
              <a:off x="2290" y="3489"/>
              <a:ext cx="69" cy="150"/>
            </a:xfrm>
            <a:prstGeom prst="rect">
              <a:avLst/>
            </a:prstGeom>
            <a:noFill/>
            <a:ln w="9525">
              <a:noFill/>
              <a:miter lim="800000"/>
              <a:headEnd/>
              <a:tailEnd/>
            </a:ln>
          </p:spPr>
          <p:txBody>
            <a:bodyPr wrap="none" lIns="0" tIns="0" rIns="0" bIns="0">
              <a:spAutoFit/>
            </a:bodyPr>
            <a:lstStyle/>
            <a:p>
              <a:r>
                <a:rPr lang="en-US" sz="900">
                  <a:solidFill>
                    <a:srgbClr val="000000"/>
                  </a:solidFill>
                </a:rPr>
                <a:t>5</a:t>
              </a:r>
              <a:endParaRPr lang="en-US"/>
            </a:p>
          </p:txBody>
        </p:sp>
        <p:sp>
          <p:nvSpPr>
            <p:cNvPr id="140360" name="Rectangle 73"/>
            <p:cNvSpPr>
              <a:spLocks noChangeArrowheads="1"/>
            </p:cNvSpPr>
            <p:nvPr/>
          </p:nvSpPr>
          <p:spPr bwMode="auto">
            <a:xfrm>
              <a:off x="2692" y="3489"/>
              <a:ext cx="70" cy="150"/>
            </a:xfrm>
            <a:prstGeom prst="rect">
              <a:avLst/>
            </a:prstGeom>
            <a:noFill/>
            <a:ln w="9525">
              <a:noFill/>
              <a:miter lim="800000"/>
              <a:headEnd/>
              <a:tailEnd/>
            </a:ln>
          </p:spPr>
          <p:txBody>
            <a:bodyPr wrap="none" lIns="0" tIns="0" rIns="0" bIns="0">
              <a:spAutoFit/>
            </a:bodyPr>
            <a:lstStyle/>
            <a:p>
              <a:r>
                <a:rPr lang="en-US" sz="900">
                  <a:solidFill>
                    <a:srgbClr val="000000"/>
                  </a:solidFill>
                </a:rPr>
                <a:t>6</a:t>
              </a:r>
              <a:endParaRPr lang="en-US"/>
            </a:p>
          </p:txBody>
        </p:sp>
        <p:sp>
          <p:nvSpPr>
            <p:cNvPr id="140361" name="Rectangle 74"/>
            <p:cNvSpPr>
              <a:spLocks noChangeArrowheads="1"/>
            </p:cNvSpPr>
            <p:nvPr/>
          </p:nvSpPr>
          <p:spPr bwMode="auto">
            <a:xfrm>
              <a:off x="3104" y="3489"/>
              <a:ext cx="69" cy="150"/>
            </a:xfrm>
            <a:prstGeom prst="rect">
              <a:avLst/>
            </a:prstGeom>
            <a:noFill/>
            <a:ln w="9525">
              <a:noFill/>
              <a:miter lim="800000"/>
              <a:headEnd/>
              <a:tailEnd/>
            </a:ln>
          </p:spPr>
          <p:txBody>
            <a:bodyPr wrap="none" lIns="0" tIns="0" rIns="0" bIns="0">
              <a:spAutoFit/>
            </a:bodyPr>
            <a:lstStyle/>
            <a:p>
              <a:r>
                <a:rPr lang="en-US" sz="900">
                  <a:solidFill>
                    <a:srgbClr val="000000"/>
                  </a:solidFill>
                </a:rPr>
                <a:t>7</a:t>
              </a:r>
              <a:endParaRPr lang="en-US"/>
            </a:p>
          </p:txBody>
        </p:sp>
        <p:sp>
          <p:nvSpPr>
            <p:cNvPr id="140362" name="Rectangle 75"/>
            <p:cNvSpPr>
              <a:spLocks noChangeArrowheads="1"/>
            </p:cNvSpPr>
            <p:nvPr/>
          </p:nvSpPr>
          <p:spPr bwMode="auto">
            <a:xfrm>
              <a:off x="3518" y="3489"/>
              <a:ext cx="70" cy="150"/>
            </a:xfrm>
            <a:prstGeom prst="rect">
              <a:avLst/>
            </a:prstGeom>
            <a:noFill/>
            <a:ln w="9525">
              <a:noFill/>
              <a:miter lim="800000"/>
              <a:headEnd/>
              <a:tailEnd/>
            </a:ln>
          </p:spPr>
          <p:txBody>
            <a:bodyPr wrap="none" lIns="0" tIns="0" rIns="0" bIns="0">
              <a:spAutoFit/>
            </a:bodyPr>
            <a:lstStyle/>
            <a:p>
              <a:r>
                <a:rPr lang="en-US" sz="900">
                  <a:solidFill>
                    <a:srgbClr val="000000"/>
                  </a:solidFill>
                </a:rPr>
                <a:t>8</a:t>
              </a:r>
              <a:endParaRPr lang="en-US"/>
            </a:p>
          </p:txBody>
        </p:sp>
        <p:sp>
          <p:nvSpPr>
            <p:cNvPr id="140363" name="Rectangle 76"/>
            <p:cNvSpPr>
              <a:spLocks noChangeArrowheads="1"/>
            </p:cNvSpPr>
            <p:nvPr/>
          </p:nvSpPr>
          <p:spPr bwMode="auto">
            <a:xfrm>
              <a:off x="3919" y="3489"/>
              <a:ext cx="69" cy="150"/>
            </a:xfrm>
            <a:prstGeom prst="rect">
              <a:avLst/>
            </a:prstGeom>
            <a:noFill/>
            <a:ln w="9525">
              <a:noFill/>
              <a:miter lim="800000"/>
              <a:headEnd/>
              <a:tailEnd/>
            </a:ln>
          </p:spPr>
          <p:txBody>
            <a:bodyPr wrap="none" lIns="0" tIns="0" rIns="0" bIns="0">
              <a:spAutoFit/>
            </a:bodyPr>
            <a:lstStyle/>
            <a:p>
              <a:r>
                <a:rPr lang="en-US" sz="900">
                  <a:solidFill>
                    <a:srgbClr val="000000"/>
                  </a:solidFill>
                </a:rPr>
                <a:t>9</a:t>
              </a:r>
              <a:endParaRPr lang="en-US"/>
            </a:p>
          </p:txBody>
        </p:sp>
        <p:sp>
          <p:nvSpPr>
            <p:cNvPr id="140364" name="Rectangle 77"/>
            <p:cNvSpPr>
              <a:spLocks noChangeArrowheads="1"/>
            </p:cNvSpPr>
            <p:nvPr/>
          </p:nvSpPr>
          <p:spPr bwMode="auto">
            <a:xfrm>
              <a:off x="4308" y="3489"/>
              <a:ext cx="138" cy="150"/>
            </a:xfrm>
            <a:prstGeom prst="rect">
              <a:avLst/>
            </a:prstGeom>
            <a:noFill/>
            <a:ln w="9525">
              <a:noFill/>
              <a:miter lim="800000"/>
              <a:headEnd/>
              <a:tailEnd/>
            </a:ln>
          </p:spPr>
          <p:txBody>
            <a:bodyPr wrap="none" lIns="0" tIns="0" rIns="0" bIns="0">
              <a:spAutoFit/>
            </a:bodyPr>
            <a:lstStyle/>
            <a:p>
              <a:r>
                <a:rPr lang="en-US" sz="900">
                  <a:solidFill>
                    <a:srgbClr val="000000"/>
                  </a:solidFill>
                </a:rPr>
                <a:t>10</a:t>
              </a:r>
              <a:endParaRPr lang="en-US"/>
            </a:p>
          </p:txBody>
        </p:sp>
        <p:sp>
          <p:nvSpPr>
            <p:cNvPr id="140365" name="Rectangle 78"/>
            <p:cNvSpPr>
              <a:spLocks noChangeArrowheads="1"/>
            </p:cNvSpPr>
            <p:nvPr/>
          </p:nvSpPr>
          <p:spPr bwMode="auto">
            <a:xfrm>
              <a:off x="4707" y="3489"/>
              <a:ext cx="138" cy="150"/>
            </a:xfrm>
            <a:prstGeom prst="rect">
              <a:avLst/>
            </a:prstGeom>
            <a:noFill/>
            <a:ln w="9525">
              <a:noFill/>
              <a:miter lim="800000"/>
              <a:headEnd/>
              <a:tailEnd/>
            </a:ln>
          </p:spPr>
          <p:txBody>
            <a:bodyPr wrap="none" lIns="0" tIns="0" rIns="0" bIns="0">
              <a:spAutoFit/>
            </a:bodyPr>
            <a:lstStyle/>
            <a:p>
              <a:r>
                <a:rPr lang="en-US" sz="900">
                  <a:solidFill>
                    <a:srgbClr val="000000"/>
                  </a:solidFill>
                </a:rPr>
                <a:t>11</a:t>
              </a:r>
              <a:endParaRPr lang="en-US"/>
            </a:p>
          </p:txBody>
        </p:sp>
        <p:sp>
          <p:nvSpPr>
            <p:cNvPr id="140366" name="Rectangle 79"/>
            <p:cNvSpPr>
              <a:spLocks noChangeArrowheads="1"/>
            </p:cNvSpPr>
            <p:nvPr/>
          </p:nvSpPr>
          <p:spPr bwMode="auto">
            <a:xfrm>
              <a:off x="5120" y="3489"/>
              <a:ext cx="138" cy="150"/>
            </a:xfrm>
            <a:prstGeom prst="rect">
              <a:avLst/>
            </a:prstGeom>
            <a:noFill/>
            <a:ln w="9525">
              <a:noFill/>
              <a:miter lim="800000"/>
              <a:headEnd/>
              <a:tailEnd/>
            </a:ln>
          </p:spPr>
          <p:txBody>
            <a:bodyPr wrap="none" lIns="0" tIns="0" rIns="0" bIns="0">
              <a:spAutoFit/>
            </a:bodyPr>
            <a:lstStyle/>
            <a:p>
              <a:r>
                <a:rPr lang="en-US" sz="900">
                  <a:solidFill>
                    <a:srgbClr val="000000"/>
                  </a:solidFill>
                </a:rPr>
                <a:t>12</a:t>
              </a:r>
              <a:endParaRPr lang="en-US"/>
            </a:p>
          </p:txBody>
        </p:sp>
        <p:sp>
          <p:nvSpPr>
            <p:cNvPr id="140367" name="Rectangle 80"/>
            <p:cNvSpPr>
              <a:spLocks noChangeArrowheads="1"/>
            </p:cNvSpPr>
            <p:nvPr/>
          </p:nvSpPr>
          <p:spPr bwMode="auto">
            <a:xfrm>
              <a:off x="5520" y="3489"/>
              <a:ext cx="139" cy="150"/>
            </a:xfrm>
            <a:prstGeom prst="rect">
              <a:avLst/>
            </a:prstGeom>
            <a:noFill/>
            <a:ln w="9525">
              <a:noFill/>
              <a:miter lim="800000"/>
              <a:headEnd/>
              <a:tailEnd/>
            </a:ln>
          </p:spPr>
          <p:txBody>
            <a:bodyPr wrap="none" lIns="0" tIns="0" rIns="0" bIns="0">
              <a:spAutoFit/>
            </a:bodyPr>
            <a:lstStyle/>
            <a:p>
              <a:r>
                <a:rPr lang="en-US" sz="900">
                  <a:solidFill>
                    <a:srgbClr val="000000"/>
                  </a:solidFill>
                </a:rPr>
                <a:t>13</a:t>
              </a:r>
              <a:endParaRPr lang="en-US"/>
            </a:p>
          </p:txBody>
        </p:sp>
        <p:sp>
          <p:nvSpPr>
            <p:cNvPr id="140368" name="Rectangle 81"/>
            <p:cNvSpPr>
              <a:spLocks noChangeArrowheads="1"/>
            </p:cNvSpPr>
            <p:nvPr/>
          </p:nvSpPr>
          <p:spPr bwMode="auto">
            <a:xfrm>
              <a:off x="5912" y="2077"/>
              <a:ext cx="730" cy="388"/>
            </a:xfrm>
            <a:prstGeom prst="rect">
              <a:avLst/>
            </a:prstGeom>
            <a:solidFill>
              <a:srgbClr val="FFFFFF"/>
            </a:solidFill>
            <a:ln w="0">
              <a:solidFill>
                <a:srgbClr val="000000"/>
              </a:solidFill>
              <a:miter lim="800000"/>
              <a:headEnd/>
              <a:tailEnd/>
            </a:ln>
          </p:spPr>
          <p:txBody>
            <a:bodyPr/>
            <a:lstStyle/>
            <a:p>
              <a:pPr algn="l"/>
              <a:endParaRPr lang="fa-IR"/>
            </a:p>
          </p:txBody>
        </p:sp>
        <p:sp>
          <p:nvSpPr>
            <p:cNvPr id="140369" name="Rectangle 82"/>
            <p:cNvSpPr>
              <a:spLocks noChangeArrowheads="1"/>
            </p:cNvSpPr>
            <p:nvPr/>
          </p:nvSpPr>
          <p:spPr bwMode="auto">
            <a:xfrm>
              <a:off x="5981" y="2216"/>
              <a:ext cx="96" cy="97"/>
            </a:xfrm>
            <a:prstGeom prst="rect">
              <a:avLst/>
            </a:prstGeom>
            <a:solidFill>
              <a:srgbClr val="993366"/>
            </a:solidFill>
            <a:ln w="8890">
              <a:solidFill>
                <a:srgbClr val="000000"/>
              </a:solidFill>
              <a:miter lim="800000"/>
              <a:headEnd/>
              <a:tailEnd/>
            </a:ln>
          </p:spPr>
          <p:txBody>
            <a:bodyPr/>
            <a:lstStyle/>
            <a:p>
              <a:pPr algn="l"/>
              <a:endParaRPr lang="fa-IR"/>
            </a:p>
          </p:txBody>
        </p:sp>
        <p:sp>
          <p:nvSpPr>
            <p:cNvPr id="140370" name="Rectangle 83"/>
            <p:cNvSpPr>
              <a:spLocks noChangeArrowheads="1"/>
            </p:cNvSpPr>
            <p:nvPr/>
          </p:nvSpPr>
          <p:spPr bwMode="auto">
            <a:xfrm>
              <a:off x="6074" y="2151"/>
              <a:ext cx="446" cy="249"/>
            </a:xfrm>
            <a:prstGeom prst="rect">
              <a:avLst/>
            </a:prstGeom>
            <a:noFill/>
            <a:ln w="9525">
              <a:noFill/>
              <a:miter lim="800000"/>
              <a:headEnd/>
              <a:tailEnd/>
            </a:ln>
          </p:spPr>
          <p:txBody>
            <a:bodyPr wrap="none" lIns="0" tIns="0" rIns="0" bIns="0">
              <a:spAutoFit/>
            </a:bodyPr>
            <a:lstStyle/>
            <a:p>
              <a:r>
                <a:rPr lang="fa-IR" sz="1500">
                  <a:solidFill>
                    <a:srgbClr val="000000"/>
                  </a:solidFill>
                  <a:cs typeface="Lotus" pitchFamily="2" charset="-78"/>
                </a:rPr>
                <a:t>فراواني</a:t>
              </a:r>
              <a:endParaRPr lang="en-US" sz="1500"/>
            </a:p>
          </p:txBody>
        </p:sp>
        <p:sp>
          <p:nvSpPr>
            <p:cNvPr id="140371" name="Rectangle 84"/>
            <p:cNvSpPr>
              <a:spLocks noChangeArrowheads="1"/>
            </p:cNvSpPr>
            <p:nvPr/>
          </p:nvSpPr>
          <p:spPr bwMode="auto">
            <a:xfrm>
              <a:off x="69" y="69"/>
              <a:ext cx="6628" cy="3837"/>
            </a:xfrm>
            <a:prstGeom prst="rect">
              <a:avLst/>
            </a:prstGeom>
            <a:noFill/>
            <a:ln w="8890">
              <a:solidFill>
                <a:srgbClr val="000000"/>
              </a:solidFill>
              <a:miter lim="800000"/>
              <a:headEnd/>
              <a:tailEnd/>
            </a:ln>
          </p:spPr>
          <p:txBody>
            <a:bodyPr/>
            <a:lstStyle/>
            <a:p>
              <a:pPr algn="l"/>
              <a:endParaRPr lang="fa-IR"/>
            </a:p>
          </p:txBody>
        </p:sp>
      </p:grpSp>
      <p:sp>
        <p:nvSpPr>
          <p:cNvPr id="140291" name="WordArt 268"/>
          <p:cNvSpPr>
            <a:spLocks noChangeArrowheads="1" noChangeShapeType="1" noTextEdit="1"/>
          </p:cNvSpPr>
          <p:nvPr/>
        </p:nvSpPr>
        <p:spPr bwMode="auto">
          <a:xfrm>
            <a:off x="3462338" y="276225"/>
            <a:ext cx="2000250" cy="809625"/>
          </a:xfrm>
          <a:prstGeom prst="rect">
            <a:avLst/>
          </a:prstGeom>
        </p:spPr>
        <p:txBody>
          <a:bodyPr wrap="none" fromWordArt="1">
            <a:prstTxWarp prst="textPlain">
              <a:avLst>
                <a:gd name="adj" fmla="val 50000"/>
              </a:avLst>
            </a:prstTxWarp>
          </a:bodyPr>
          <a:lstStyle/>
          <a:p>
            <a:pPr algn="ctr" rtl="1"/>
            <a:r>
              <a:rPr lang="fa-IR" sz="3600" kern="10">
                <a:ln w="9525">
                  <a:solidFill>
                    <a:srgbClr val="000000"/>
                  </a:solidFill>
                  <a:round/>
                  <a:headEnd/>
                  <a:tailEnd/>
                </a:ln>
                <a:solidFill>
                  <a:srgbClr val="EAEEF7"/>
                </a:solidFill>
                <a:effectLst>
                  <a:outerShdw dist="40000" dir="5400000" algn="tl" rotWithShape="0">
                    <a:srgbClr val="000000">
                      <a:alpha val="32999"/>
                    </a:srgbClr>
                  </a:outerShdw>
                </a:effectLst>
                <a:latin typeface="Titr"/>
              </a:rPr>
              <a:t>توزيع نرمال </a:t>
            </a:r>
          </a:p>
        </p:txBody>
      </p:sp>
      <p:sp>
        <p:nvSpPr>
          <p:cNvPr id="140292" name="WordArt 269"/>
          <p:cNvSpPr>
            <a:spLocks noChangeArrowheads="1" noChangeShapeType="1" noTextEdit="1"/>
          </p:cNvSpPr>
          <p:nvPr/>
        </p:nvSpPr>
        <p:spPr bwMode="auto">
          <a:xfrm>
            <a:off x="2055813" y="1262063"/>
            <a:ext cx="520065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EAEEF7"/>
                </a:solidFill>
                <a:effectLst>
                  <a:outerShdw dist="40000" dir="5400000" algn="tl" rotWithShape="0">
                    <a:srgbClr val="000000">
                      <a:alpha val="32999"/>
                    </a:srgbClr>
                  </a:outerShdw>
                </a:effectLst>
                <a:latin typeface="Arial Black"/>
              </a:rPr>
              <a:t>Normal Distribution </a:t>
            </a:r>
            <a:endParaRPr lang="fa-IR" sz="3600" kern="10">
              <a:ln w="9525">
                <a:solidFill>
                  <a:srgbClr val="000000"/>
                </a:solidFill>
                <a:round/>
                <a:headEnd/>
                <a:tailEnd/>
              </a:ln>
              <a:solidFill>
                <a:srgbClr val="EAEEF7"/>
              </a:solidFill>
              <a:effectLst>
                <a:outerShdw dist="40000" dir="5400000" algn="tl" rotWithShape="0">
                  <a:srgbClr val="000000">
                    <a:alpha val="32999"/>
                  </a:srgbClr>
                </a:outerShdw>
              </a:effectLst>
              <a:latin typeface="Arial Black"/>
            </a:endParaRPr>
          </a:p>
        </p:txBody>
      </p:sp>
    </p:spTree>
  </p:cSld>
  <p:clrMapOvr>
    <a:masterClrMapping/>
  </p:clrMapOvr>
  <p:transition spd="slow">
    <p:blinds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4"/>
          <p:cNvPicPr>
            <a:picLocks noChangeAspect="1" noChangeArrowheads="1"/>
          </p:cNvPicPr>
          <p:nvPr/>
        </p:nvPicPr>
        <p:blipFill>
          <a:blip r:embed="rId2"/>
          <a:srcRect/>
          <a:stretch>
            <a:fillRect/>
          </a:stretch>
        </p:blipFill>
        <p:spPr bwMode="auto">
          <a:xfrm>
            <a:off x="2063750" y="2071688"/>
            <a:ext cx="5543550" cy="4103687"/>
          </a:xfrm>
          <a:prstGeom prst="rect">
            <a:avLst/>
          </a:prstGeom>
          <a:noFill/>
          <a:ln w="9525">
            <a:noFill/>
            <a:miter lim="800000"/>
            <a:headEnd/>
            <a:tailEnd/>
          </a:ln>
        </p:spPr>
      </p:pic>
      <p:sp>
        <p:nvSpPr>
          <p:cNvPr id="141315" name="WordArt 269"/>
          <p:cNvSpPr>
            <a:spLocks noChangeArrowheads="1" noChangeShapeType="1" noTextEdit="1"/>
          </p:cNvSpPr>
          <p:nvPr/>
        </p:nvSpPr>
        <p:spPr bwMode="auto">
          <a:xfrm>
            <a:off x="2055813" y="1262063"/>
            <a:ext cx="520065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EAEEF7"/>
                </a:solidFill>
                <a:effectLst>
                  <a:outerShdw dist="40000" dir="5400000" algn="tl" rotWithShape="0">
                    <a:srgbClr val="000000">
                      <a:alpha val="32999"/>
                    </a:srgbClr>
                  </a:outerShdw>
                </a:effectLst>
                <a:latin typeface="Arial Black"/>
              </a:rPr>
              <a:t>Normal Distribution </a:t>
            </a:r>
            <a:endParaRPr lang="fa-IR" sz="3600" kern="10">
              <a:ln w="9525">
                <a:solidFill>
                  <a:srgbClr val="000000"/>
                </a:solidFill>
                <a:round/>
                <a:headEnd/>
                <a:tailEnd/>
              </a:ln>
              <a:solidFill>
                <a:srgbClr val="EAEEF7"/>
              </a:solidFill>
              <a:effectLst>
                <a:outerShdw dist="40000" dir="5400000" algn="tl" rotWithShape="0">
                  <a:srgbClr val="000000">
                    <a:alpha val="32999"/>
                  </a:srgbClr>
                </a:outerShdw>
              </a:effectLst>
              <a:latin typeface="Arial Black"/>
            </a:endParaRPr>
          </a:p>
        </p:txBody>
      </p:sp>
      <p:sp>
        <p:nvSpPr>
          <p:cNvPr id="141316" name="WordArt 268"/>
          <p:cNvSpPr>
            <a:spLocks noChangeArrowheads="1" noChangeShapeType="1" noTextEdit="1"/>
          </p:cNvSpPr>
          <p:nvPr/>
        </p:nvSpPr>
        <p:spPr bwMode="auto">
          <a:xfrm>
            <a:off x="3462338" y="276225"/>
            <a:ext cx="2000250" cy="809625"/>
          </a:xfrm>
          <a:prstGeom prst="rect">
            <a:avLst/>
          </a:prstGeom>
        </p:spPr>
        <p:txBody>
          <a:bodyPr wrap="none" fromWordArt="1">
            <a:prstTxWarp prst="textPlain">
              <a:avLst>
                <a:gd name="adj" fmla="val 50000"/>
              </a:avLst>
            </a:prstTxWarp>
          </a:bodyPr>
          <a:lstStyle/>
          <a:p>
            <a:pPr algn="ctr" rtl="1"/>
            <a:r>
              <a:rPr lang="fa-IR" sz="3600" kern="10">
                <a:ln w="9525">
                  <a:solidFill>
                    <a:srgbClr val="000000"/>
                  </a:solidFill>
                  <a:round/>
                  <a:headEnd/>
                  <a:tailEnd/>
                </a:ln>
                <a:solidFill>
                  <a:srgbClr val="EAEEF7"/>
                </a:solidFill>
                <a:effectLst>
                  <a:outerShdw dist="40000" dir="5400000" algn="tl" rotWithShape="0">
                    <a:srgbClr val="000000">
                      <a:alpha val="32999"/>
                    </a:srgbClr>
                  </a:outerShdw>
                </a:effectLst>
                <a:latin typeface="Titr"/>
              </a:rPr>
              <a:t>توزيع نرمال </a:t>
            </a:r>
          </a:p>
        </p:txBody>
      </p:sp>
    </p:spTree>
  </p:cSld>
  <p:clrMapOvr>
    <a:masterClrMapping/>
  </p:clrMapOvr>
  <p:transition spd="slow">
    <p:strips dir="rd"/>
  </p:transition>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2019" name="Rectangle 3"/>
          <p:cNvSpPr>
            <a:spLocks noGrp="1" noChangeArrowheads="1"/>
          </p:cNvSpPr>
          <p:nvPr>
            <p:ph idx="1"/>
          </p:nvPr>
        </p:nvSpPr>
        <p:spPr>
          <a:xfrm>
            <a:off x="395536" y="2204864"/>
            <a:ext cx="8496944" cy="3456384"/>
          </a:xfrm>
        </p:spPr>
        <p:txBody>
          <a:bodyPr>
            <a:normAutofit/>
          </a:bodyPr>
          <a:lstStyle/>
          <a:p>
            <a:pPr marL="274320" indent="-274320" algn="r" rtl="1" eaLnBrk="1" fontAlgn="auto" hangingPunct="1">
              <a:lnSpc>
                <a:spcPct val="200000"/>
              </a:lnSpc>
              <a:spcAft>
                <a:spcPts val="0"/>
              </a:spcAft>
              <a:buFontTx/>
              <a:buNone/>
              <a:defRPr/>
            </a:pPr>
            <a:r>
              <a:rPr lang="fa-IR" sz="1800" dirty="0" smtClean="0">
                <a:solidFill>
                  <a:schemeClr val="tx2">
                    <a:lumMod val="50000"/>
                  </a:schemeClr>
                </a:solidFill>
                <a:cs typeface="B Lotus" pitchFamily="2" charset="-78"/>
              </a:rPr>
              <a:t>ويژگي‌ها و معيارهاي مجموعه داده‌هايي که داراي توزيع نرمال مي‌باشند:</a:t>
            </a:r>
          </a:p>
          <a:p>
            <a:pPr marL="274320" indent="-274320" algn="r" rtl="1" eaLnBrk="1" fontAlgn="auto" hangingPunct="1">
              <a:lnSpc>
                <a:spcPct val="200000"/>
              </a:lnSpc>
              <a:spcAft>
                <a:spcPts val="0"/>
              </a:spcAft>
              <a:buFontTx/>
              <a:buBlip>
                <a:blip r:embed="rId2"/>
              </a:buBlip>
              <a:defRPr/>
            </a:pPr>
            <a:r>
              <a:rPr lang="fa-IR" sz="1800" dirty="0" smtClean="0">
                <a:solidFill>
                  <a:schemeClr val="tx2">
                    <a:lumMod val="50000"/>
                  </a:schemeClr>
                </a:solidFill>
                <a:cs typeface="B Lotus" pitchFamily="2" charset="-78"/>
              </a:rPr>
              <a:t>داده‌ها بايد پيوسته باشند.</a:t>
            </a:r>
          </a:p>
          <a:p>
            <a:pPr marL="274320" indent="-274320" algn="r" rtl="1" eaLnBrk="1" fontAlgn="auto" hangingPunct="1">
              <a:lnSpc>
                <a:spcPct val="200000"/>
              </a:lnSpc>
              <a:spcAft>
                <a:spcPts val="0"/>
              </a:spcAft>
              <a:buFontTx/>
              <a:buBlip>
                <a:blip r:embed="rId2"/>
              </a:buBlip>
              <a:defRPr/>
            </a:pPr>
            <a:r>
              <a:rPr lang="fa-IR" sz="1800" dirty="0" smtClean="0">
                <a:solidFill>
                  <a:schemeClr val="tx2">
                    <a:lumMod val="50000"/>
                  </a:schemeClr>
                </a:solidFill>
                <a:cs typeface="B Lotus" pitchFamily="2" charset="-78"/>
              </a:rPr>
              <a:t>داده‌ها بايد مستقل از يکديگر باشند. به عنوان مثال داده شماره 1 نبايد روي داده شماره 2 تاثير داشته باشد.</a:t>
            </a:r>
          </a:p>
          <a:p>
            <a:pPr marL="274320" indent="-274320" algn="r" rtl="1" eaLnBrk="1" fontAlgn="auto" hangingPunct="1">
              <a:lnSpc>
                <a:spcPct val="200000"/>
              </a:lnSpc>
              <a:spcAft>
                <a:spcPts val="0"/>
              </a:spcAft>
              <a:buFontTx/>
              <a:buBlip>
                <a:blip r:embed="rId2"/>
              </a:buBlip>
              <a:defRPr/>
            </a:pPr>
            <a:r>
              <a:rPr lang="fa-IR" sz="1800" dirty="0" smtClean="0">
                <a:solidFill>
                  <a:schemeClr val="tx2">
                    <a:lumMod val="50000"/>
                  </a:schemeClr>
                </a:solidFill>
                <a:cs typeface="B Lotus" pitchFamily="2" charset="-78"/>
              </a:rPr>
              <a:t>متغيرهايي که اندازه‌گيري مي‌شوند بايد داراي يک مقدار مرکزي مورد انتظار باشند ولي به دليل منابع نوسانات موجود هر کدام مي‌توانند به بيشتر يا کمتر بودن نسبت به مقدار مرکزي گرايش داشته باشند.</a:t>
            </a:r>
            <a:endParaRPr lang="en-US" sz="1800" dirty="0" smtClean="0">
              <a:solidFill>
                <a:schemeClr val="tx2">
                  <a:lumMod val="50000"/>
                </a:schemeClr>
              </a:solidFill>
              <a:cs typeface="B Lotus" pitchFamily="2" charset="-78"/>
            </a:endParaRPr>
          </a:p>
        </p:txBody>
      </p:sp>
      <p:sp>
        <p:nvSpPr>
          <p:cNvPr id="142339" name="WordArt 268"/>
          <p:cNvSpPr>
            <a:spLocks noChangeArrowheads="1" noChangeShapeType="1" noTextEdit="1"/>
          </p:cNvSpPr>
          <p:nvPr/>
        </p:nvSpPr>
        <p:spPr bwMode="auto">
          <a:xfrm>
            <a:off x="3654425" y="398463"/>
            <a:ext cx="2000250" cy="809625"/>
          </a:xfrm>
          <a:prstGeom prst="rect">
            <a:avLst/>
          </a:prstGeom>
        </p:spPr>
        <p:txBody>
          <a:bodyPr wrap="none" fromWordArt="1">
            <a:prstTxWarp prst="textPlain">
              <a:avLst>
                <a:gd name="adj" fmla="val 50000"/>
              </a:avLst>
            </a:prstTxWarp>
          </a:bodyPr>
          <a:lstStyle/>
          <a:p>
            <a:pPr algn="ctr" rtl="1"/>
            <a:r>
              <a:rPr lang="fa-IR" sz="3600" kern="10">
                <a:ln w="9525">
                  <a:solidFill>
                    <a:srgbClr val="000000"/>
                  </a:solidFill>
                  <a:round/>
                  <a:headEnd/>
                  <a:tailEnd/>
                </a:ln>
                <a:solidFill>
                  <a:srgbClr val="EAEEF7"/>
                </a:solidFill>
                <a:effectLst>
                  <a:outerShdw dist="40000" dir="5400000" algn="tl" rotWithShape="0">
                    <a:srgbClr val="000000">
                      <a:alpha val="32999"/>
                    </a:srgbClr>
                  </a:outerShdw>
                </a:effectLst>
                <a:latin typeface="Titr"/>
              </a:rPr>
              <a:t>توزيع نرمال </a:t>
            </a: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animEffect transition="in" filter="dissolve">
                                      <p:cBhvr>
                                        <p:cTn id="7" dur="500"/>
                                        <p:tgtEl>
                                          <p:spTgt spid="342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2019">
                                            <p:txEl>
                                              <p:pRg st="1" end="1"/>
                                            </p:txEl>
                                          </p:spTgt>
                                        </p:tgtEl>
                                        <p:attrNameLst>
                                          <p:attrName>style.visibility</p:attrName>
                                        </p:attrNameLst>
                                      </p:cBhvr>
                                      <p:to>
                                        <p:strVal val="visible"/>
                                      </p:to>
                                    </p:set>
                                    <p:animEffect transition="in" filter="dissolve">
                                      <p:cBhvr>
                                        <p:cTn id="12" dur="500"/>
                                        <p:tgtEl>
                                          <p:spTgt spid="3420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2019">
                                            <p:txEl>
                                              <p:pRg st="2" end="2"/>
                                            </p:txEl>
                                          </p:spTgt>
                                        </p:tgtEl>
                                        <p:attrNameLst>
                                          <p:attrName>style.visibility</p:attrName>
                                        </p:attrNameLst>
                                      </p:cBhvr>
                                      <p:to>
                                        <p:strVal val="visible"/>
                                      </p:to>
                                    </p:set>
                                    <p:animEffect transition="in" filter="dissolve">
                                      <p:cBhvr>
                                        <p:cTn id="17" dur="500"/>
                                        <p:tgtEl>
                                          <p:spTgt spid="3420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2019">
                                            <p:txEl>
                                              <p:pRg st="3" end="3"/>
                                            </p:txEl>
                                          </p:spTgt>
                                        </p:tgtEl>
                                        <p:attrNameLst>
                                          <p:attrName>style.visibility</p:attrName>
                                        </p:attrNameLst>
                                      </p:cBhvr>
                                      <p:to>
                                        <p:strVal val="visible"/>
                                      </p:to>
                                    </p:set>
                                    <p:animEffect transition="in" filter="dissolve">
                                      <p:cBhvr>
                                        <p:cTn id="22" dur="500"/>
                                        <p:tgtEl>
                                          <p:spTgt spid="3420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6115" name="Rectangle 3"/>
          <p:cNvSpPr>
            <a:spLocks noGrp="1" noChangeArrowheads="1"/>
          </p:cNvSpPr>
          <p:nvPr>
            <p:ph idx="1"/>
          </p:nvPr>
        </p:nvSpPr>
        <p:spPr>
          <a:xfrm>
            <a:off x="1303338" y="2204864"/>
            <a:ext cx="7157094" cy="4049886"/>
          </a:xfrm>
        </p:spPr>
        <p:txBody>
          <a:bodyPr>
            <a:normAutofit/>
          </a:bodyPr>
          <a:lstStyle/>
          <a:p>
            <a:pPr marL="274320" indent="-274320" algn="r" rtl="1" eaLnBrk="1" fontAlgn="auto" hangingPunct="1">
              <a:spcAft>
                <a:spcPts val="0"/>
              </a:spcAft>
              <a:buFontTx/>
              <a:buNone/>
              <a:defRPr/>
            </a:pPr>
            <a:r>
              <a:rPr lang="fa-IR" sz="2600" dirty="0" smtClean="0">
                <a:solidFill>
                  <a:schemeClr val="tx2">
                    <a:lumMod val="50000"/>
                  </a:schemeClr>
                </a:solidFill>
                <a:cs typeface="B Lotus" pitchFamily="2" charset="-78"/>
              </a:rPr>
              <a:t>شرايطي که احتمال وقوع توزيع نرمال وجود دارد:</a:t>
            </a:r>
          </a:p>
          <a:p>
            <a:pPr marL="640080" lvl="1" indent="-274320" algn="r" rtl="1" eaLnBrk="1" fontAlgn="auto" hangingPunct="1">
              <a:spcAft>
                <a:spcPts val="0"/>
              </a:spcAft>
              <a:buClr>
                <a:srgbClr val="0000FF"/>
              </a:buClr>
              <a:buFontTx/>
              <a:buBlip>
                <a:blip r:embed="rId2"/>
              </a:buBlip>
              <a:defRPr/>
            </a:pPr>
            <a:r>
              <a:rPr lang="fa-IR" sz="2600" dirty="0" smtClean="0">
                <a:solidFill>
                  <a:schemeClr val="tx2">
                    <a:lumMod val="50000"/>
                  </a:schemeClr>
                </a:solidFill>
                <a:cs typeface="B Lotus" pitchFamily="2" charset="-78"/>
              </a:rPr>
              <a:t>ابعاد محصولات توليد شده</a:t>
            </a:r>
          </a:p>
          <a:p>
            <a:pPr marL="640080" lvl="1" indent="-274320" algn="r" rtl="1" eaLnBrk="1" fontAlgn="auto" hangingPunct="1">
              <a:spcAft>
                <a:spcPts val="0"/>
              </a:spcAft>
              <a:buClr>
                <a:srgbClr val="0000FF"/>
              </a:buClr>
              <a:buFontTx/>
              <a:buBlip>
                <a:blip r:embed="rId2"/>
              </a:buBlip>
              <a:defRPr/>
            </a:pPr>
            <a:r>
              <a:rPr lang="fa-IR" sz="2600" dirty="0" smtClean="0">
                <a:solidFill>
                  <a:schemeClr val="tx2">
                    <a:lumMod val="50000"/>
                  </a:schemeClr>
                </a:solidFill>
                <a:cs typeface="B Lotus" pitchFamily="2" charset="-78"/>
              </a:rPr>
              <a:t>وزن کالا‌هاي بسته‌بندي شده</a:t>
            </a:r>
          </a:p>
          <a:p>
            <a:pPr marL="640080" lvl="1" indent="-274320" algn="r" rtl="1" eaLnBrk="1" fontAlgn="auto" hangingPunct="1">
              <a:spcAft>
                <a:spcPts val="0"/>
              </a:spcAft>
              <a:buClr>
                <a:srgbClr val="0000FF"/>
              </a:buClr>
              <a:buFontTx/>
              <a:buBlip>
                <a:blip r:embed="rId2"/>
              </a:buBlip>
              <a:defRPr/>
            </a:pPr>
            <a:r>
              <a:rPr lang="fa-IR" sz="2600" dirty="0" smtClean="0">
                <a:solidFill>
                  <a:schemeClr val="tx2">
                    <a:lumMod val="50000"/>
                  </a:schemeClr>
                </a:solidFill>
                <a:cs typeface="B Lotus" pitchFamily="2" charset="-78"/>
              </a:rPr>
              <a:t>سن مهمانان در جشن تولد يک فرد 21 ساله</a:t>
            </a:r>
          </a:p>
          <a:p>
            <a:pPr marL="640080" lvl="1" indent="-274320" algn="r" rtl="1" eaLnBrk="1" fontAlgn="auto" hangingPunct="1">
              <a:spcAft>
                <a:spcPts val="0"/>
              </a:spcAft>
              <a:buClr>
                <a:srgbClr val="0000FF"/>
              </a:buClr>
              <a:buFontTx/>
              <a:buBlip>
                <a:blip r:embed="rId2"/>
              </a:buBlip>
              <a:defRPr/>
            </a:pPr>
            <a:r>
              <a:rPr lang="fa-IR" sz="2600" dirty="0" smtClean="0">
                <a:solidFill>
                  <a:schemeClr val="tx2">
                    <a:lumMod val="50000"/>
                  </a:schemeClr>
                </a:solidFill>
                <a:cs typeface="B Lotus" pitchFamily="2" charset="-78"/>
              </a:rPr>
              <a:t>زمان انتظار بيماران در مطب پزشک</a:t>
            </a:r>
          </a:p>
          <a:p>
            <a:pPr marL="640080" lvl="1" indent="-274320" algn="r" rtl="1" eaLnBrk="1" fontAlgn="auto" hangingPunct="1">
              <a:spcAft>
                <a:spcPts val="0"/>
              </a:spcAft>
              <a:buClr>
                <a:srgbClr val="0000FF"/>
              </a:buClr>
              <a:buFontTx/>
              <a:buBlip>
                <a:blip r:embed="rId2"/>
              </a:buBlip>
              <a:defRPr/>
            </a:pPr>
            <a:r>
              <a:rPr lang="fa-IR" sz="2600" dirty="0" smtClean="0">
                <a:solidFill>
                  <a:schemeClr val="tx2">
                    <a:lumMod val="50000"/>
                  </a:schemeClr>
                </a:solidFill>
                <a:cs typeface="B Lotus" pitchFamily="2" charset="-78"/>
              </a:rPr>
              <a:t>قد مردان يا زنان</a:t>
            </a:r>
          </a:p>
          <a:p>
            <a:pPr marL="640080" lvl="1" indent="-274320" algn="r" rtl="1" eaLnBrk="1" fontAlgn="auto" hangingPunct="1">
              <a:spcAft>
                <a:spcPts val="0"/>
              </a:spcAft>
              <a:buClr>
                <a:srgbClr val="0000FF"/>
              </a:buClr>
              <a:buFontTx/>
              <a:buBlip>
                <a:blip r:embed="rId2"/>
              </a:buBlip>
              <a:defRPr/>
            </a:pPr>
            <a:r>
              <a:rPr lang="fa-IR" sz="2600" dirty="0" smtClean="0">
                <a:solidFill>
                  <a:schemeClr val="tx2">
                    <a:lumMod val="50000"/>
                  </a:schemeClr>
                </a:solidFill>
                <a:cs typeface="B Lotus" pitchFamily="2" charset="-78"/>
              </a:rPr>
              <a:t>و بسياري موارد ديگر</a:t>
            </a:r>
            <a:endParaRPr lang="en-US" sz="2600" dirty="0" smtClean="0">
              <a:solidFill>
                <a:schemeClr val="tx2">
                  <a:lumMod val="50000"/>
                </a:schemeClr>
              </a:solidFill>
              <a:cs typeface="B Lotus" pitchFamily="2" charset="-78"/>
            </a:endParaRPr>
          </a:p>
        </p:txBody>
      </p:sp>
      <p:sp>
        <p:nvSpPr>
          <p:cNvPr id="6" name="WordArt 268"/>
          <p:cNvSpPr>
            <a:spLocks noChangeArrowheads="1" noChangeShapeType="1" noTextEdit="1"/>
          </p:cNvSpPr>
          <p:nvPr/>
        </p:nvSpPr>
        <p:spPr bwMode="auto">
          <a:xfrm>
            <a:off x="3462740" y="276320"/>
            <a:ext cx="2000250" cy="809625"/>
          </a:xfrm>
          <a:prstGeom prst="rect">
            <a:avLst/>
          </a:prstGeom>
        </p:spPr>
        <p:txBody>
          <a:bodyPr wrap="none" fromWordArt="1">
            <a:prstTxWarp prst="textPlain">
              <a:avLst>
                <a:gd name="adj" fmla="val 50000"/>
              </a:avLst>
            </a:prstTxWarp>
          </a:bodyPr>
          <a:lstStyle/>
          <a:p>
            <a:pPr algn="ctr" rtl="1">
              <a:defRPr/>
            </a:pPr>
            <a:r>
              <a:rPr lang="fa-IR" sz="3600" kern="10" cap="all" dirty="0">
                <a:ln w="9000" cmpd="sng">
                  <a:solidFill>
                    <a:schemeClr val="accent4">
                      <a:shade val="50000"/>
                      <a:satMod val="120000"/>
                    </a:schemeClr>
                  </a:solidFill>
                  <a:prstDash val="solid"/>
                </a:ln>
                <a:solidFill>
                  <a:srgbClr val="FF33CC"/>
                </a:solidFill>
                <a:effectLst>
                  <a:reflection blurRad="12700" stA="28000" endPos="45000" dist="1000" dir="5400000" sy="-100000" algn="bl" rotWithShape="0"/>
                </a:effectLst>
                <a:cs typeface="Titr"/>
              </a:rPr>
              <a:t>توزيع نرمال </a:t>
            </a: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46115">
                                            <p:txEl>
                                              <p:pRg st="0" end="0"/>
                                            </p:txEl>
                                          </p:spTgt>
                                        </p:tgtEl>
                                        <p:attrNameLst>
                                          <p:attrName>style.visibility</p:attrName>
                                        </p:attrNameLst>
                                      </p:cBhvr>
                                      <p:to>
                                        <p:strVal val="visible"/>
                                      </p:to>
                                    </p:set>
                                    <p:anim calcmode="lin" valueType="num">
                                      <p:cBhvr>
                                        <p:cTn id="7" dur="500" fill="hold"/>
                                        <p:tgtEl>
                                          <p:spTgt spid="3461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6115">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46115">
                                            <p:txEl>
                                              <p:pRg st="1" end="1"/>
                                            </p:txEl>
                                          </p:spTgt>
                                        </p:tgtEl>
                                        <p:attrNameLst>
                                          <p:attrName>style.visibility</p:attrName>
                                        </p:attrNameLst>
                                      </p:cBhvr>
                                      <p:to>
                                        <p:strVal val="visible"/>
                                      </p:to>
                                    </p:set>
                                    <p:anim calcmode="lin" valueType="num">
                                      <p:cBhvr>
                                        <p:cTn id="11" dur="500" fill="hold"/>
                                        <p:tgtEl>
                                          <p:spTgt spid="34611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46115">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46115">
                                            <p:txEl>
                                              <p:pRg st="2" end="2"/>
                                            </p:txEl>
                                          </p:spTgt>
                                        </p:tgtEl>
                                        <p:attrNameLst>
                                          <p:attrName>style.visibility</p:attrName>
                                        </p:attrNameLst>
                                      </p:cBhvr>
                                      <p:to>
                                        <p:strVal val="visible"/>
                                      </p:to>
                                    </p:set>
                                    <p:anim calcmode="lin" valueType="num">
                                      <p:cBhvr>
                                        <p:cTn id="15" dur="500" fill="hold"/>
                                        <p:tgtEl>
                                          <p:spTgt spid="346115">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46115">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46115">
                                            <p:txEl>
                                              <p:pRg st="3" end="3"/>
                                            </p:txEl>
                                          </p:spTgt>
                                        </p:tgtEl>
                                        <p:attrNameLst>
                                          <p:attrName>style.visibility</p:attrName>
                                        </p:attrNameLst>
                                      </p:cBhvr>
                                      <p:to>
                                        <p:strVal val="visible"/>
                                      </p:to>
                                    </p:set>
                                    <p:anim calcmode="lin" valueType="num">
                                      <p:cBhvr>
                                        <p:cTn id="19" dur="500" fill="hold"/>
                                        <p:tgtEl>
                                          <p:spTgt spid="34611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46115">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46115">
                                            <p:txEl>
                                              <p:pRg st="4" end="4"/>
                                            </p:txEl>
                                          </p:spTgt>
                                        </p:tgtEl>
                                        <p:attrNameLst>
                                          <p:attrName>style.visibility</p:attrName>
                                        </p:attrNameLst>
                                      </p:cBhvr>
                                      <p:to>
                                        <p:strVal val="visible"/>
                                      </p:to>
                                    </p:set>
                                    <p:anim calcmode="lin" valueType="num">
                                      <p:cBhvr>
                                        <p:cTn id="23" dur="500" fill="hold"/>
                                        <p:tgtEl>
                                          <p:spTgt spid="346115">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46115">
                                            <p:txEl>
                                              <p:pRg st="4" end="4"/>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46115">
                                            <p:txEl>
                                              <p:pRg st="5" end="5"/>
                                            </p:txEl>
                                          </p:spTgt>
                                        </p:tgtEl>
                                        <p:attrNameLst>
                                          <p:attrName>style.visibility</p:attrName>
                                        </p:attrNameLst>
                                      </p:cBhvr>
                                      <p:to>
                                        <p:strVal val="visible"/>
                                      </p:to>
                                    </p:set>
                                    <p:anim calcmode="lin" valueType="num">
                                      <p:cBhvr>
                                        <p:cTn id="27" dur="500" fill="hold"/>
                                        <p:tgtEl>
                                          <p:spTgt spid="346115">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46115">
                                            <p:txEl>
                                              <p:pRg st="5" end="5"/>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346115">
                                            <p:txEl>
                                              <p:pRg st="6" end="6"/>
                                            </p:txEl>
                                          </p:spTgt>
                                        </p:tgtEl>
                                        <p:attrNameLst>
                                          <p:attrName>style.visibility</p:attrName>
                                        </p:attrNameLst>
                                      </p:cBhvr>
                                      <p:to>
                                        <p:strVal val="visible"/>
                                      </p:to>
                                    </p:set>
                                    <p:anim calcmode="lin" valueType="num">
                                      <p:cBhvr>
                                        <p:cTn id="31" dur="500" fill="hold"/>
                                        <p:tgtEl>
                                          <p:spTgt spid="346115">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46115">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7139" name="Rectangle 3"/>
          <p:cNvSpPr>
            <a:spLocks noGrp="1" noChangeArrowheads="1"/>
          </p:cNvSpPr>
          <p:nvPr>
            <p:ph idx="1"/>
          </p:nvPr>
        </p:nvSpPr>
        <p:spPr>
          <a:xfrm>
            <a:off x="1249363" y="2060848"/>
            <a:ext cx="7139061" cy="4249465"/>
          </a:xfrm>
        </p:spPr>
        <p:txBody>
          <a:bodyPr>
            <a:normAutofit fontScale="92500"/>
          </a:bodyPr>
          <a:lstStyle/>
          <a:p>
            <a:pPr marL="274320" indent="-274320" algn="r" rtl="1" eaLnBrk="1" fontAlgn="auto" hangingPunct="1">
              <a:lnSpc>
                <a:spcPct val="200000"/>
              </a:lnSpc>
              <a:spcAft>
                <a:spcPts val="0"/>
              </a:spcAft>
              <a:buSzPct val="145000"/>
              <a:buFontTx/>
              <a:buBlip>
                <a:blip r:embed="rId2"/>
              </a:buBlip>
              <a:defRPr/>
            </a:pPr>
            <a:r>
              <a:rPr lang="en-US" sz="2800" dirty="0" smtClean="0">
                <a:solidFill>
                  <a:schemeClr val="tx2">
                    <a:lumMod val="50000"/>
                  </a:schemeClr>
                </a:solidFill>
                <a:cs typeface="B Lotus" pitchFamily="2" charset="-78"/>
              </a:rPr>
              <a:t>68.26%</a:t>
            </a:r>
            <a:r>
              <a:rPr lang="fa-IR" sz="2800" dirty="0" smtClean="0">
                <a:solidFill>
                  <a:schemeClr val="tx2">
                    <a:lumMod val="50000"/>
                  </a:schemeClr>
                </a:solidFill>
                <a:cs typeface="B Lotus" pitchFamily="2" charset="-78"/>
              </a:rPr>
              <a:t> از داده‌ها در فاصله </a:t>
            </a:r>
            <a:r>
              <a:rPr lang="en-US" sz="2800" dirty="0" smtClean="0">
                <a:solidFill>
                  <a:schemeClr val="tx2">
                    <a:lumMod val="50000"/>
                  </a:schemeClr>
                </a:solidFill>
                <a:cs typeface="B Lotus" pitchFamily="2" charset="-78"/>
              </a:rPr>
              <a:t>±1 </a:t>
            </a:r>
            <a:r>
              <a:rPr lang="fa-IR" sz="2800" dirty="0" smtClean="0">
                <a:solidFill>
                  <a:schemeClr val="tx2">
                    <a:lumMod val="50000"/>
                  </a:schemeClr>
                </a:solidFill>
                <a:cs typeface="B Lotus" pitchFamily="2" charset="-78"/>
              </a:rPr>
              <a:t>انحراف استاندارد قرار مي‌گيرند.</a:t>
            </a:r>
            <a:endParaRPr lang="en-US" sz="2800" dirty="0" smtClean="0">
              <a:solidFill>
                <a:schemeClr val="tx2">
                  <a:lumMod val="50000"/>
                </a:schemeClr>
              </a:solidFill>
              <a:cs typeface="B Lotus" pitchFamily="2" charset="-78"/>
            </a:endParaRPr>
          </a:p>
          <a:p>
            <a:pPr marL="274320" indent="-274320" algn="r" rtl="1" eaLnBrk="1" fontAlgn="auto" hangingPunct="1">
              <a:lnSpc>
                <a:spcPct val="200000"/>
              </a:lnSpc>
              <a:spcAft>
                <a:spcPts val="0"/>
              </a:spcAft>
              <a:buSzPct val="145000"/>
              <a:buFontTx/>
              <a:buBlip>
                <a:blip r:embed="rId2"/>
              </a:buBlip>
              <a:defRPr/>
            </a:pPr>
            <a:r>
              <a:rPr lang="en-US" sz="2800" dirty="0" smtClean="0">
                <a:solidFill>
                  <a:schemeClr val="tx2">
                    <a:lumMod val="50000"/>
                  </a:schemeClr>
                </a:solidFill>
                <a:cs typeface="B Lotus" pitchFamily="2" charset="-78"/>
              </a:rPr>
              <a:t>95.45%</a:t>
            </a:r>
            <a:r>
              <a:rPr lang="fa-IR" sz="2800" dirty="0" smtClean="0">
                <a:solidFill>
                  <a:schemeClr val="tx2">
                    <a:lumMod val="50000"/>
                  </a:schemeClr>
                </a:solidFill>
                <a:cs typeface="B Lotus" pitchFamily="2" charset="-78"/>
              </a:rPr>
              <a:t> از داده‌ها در فاصله </a:t>
            </a:r>
            <a:r>
              <a:rPr lang="en-US" sz="2800" dirty="0" smtClean="0">
                <a:solidFill>
                  <a:schemeClr val="tx2">
                    <a:lumMod val="50000"/>
                  </a:schemeClr>
                </a:solidFill>
                <a:cs typeface="B Lotus" pitchFamily="2" charset="-78"/>
              </a:rPr>
              <a:t>±2 </a:t>
            </a:r>
            <a:r>
              <a:rPr lang="fa-IR" sz="2800" dirty="0" smtClean="0">
                <a:solidFill>
                  <a:schemeClr val="tx2">
                    <a:lumMod val="50000"/>
                  </a:schemeClr>
                </a:solidFill>
                <a:cs typeface="B Lotus" pitchFamily="2" charset="-78"/>
              </a:rPr>
              <a:t>انحراف استاندارد قرار مي‌گيرند.</a:t>
            </a:r>
            <a:endParaRPr lang="en-US" sz="2800" dirty="0" smtClean="0">
              <a:solidFill>
                <a:schemeClr val="tx2">
                  <a:lumMod val="50000"/>
                </a:schemeClr>
              </a:solidFill>
              <a:cs typeface="B Lotus" pitchFamily="2" charset="-78"/>
            </a:endParaRPr>
          </a:p>
          <a:p>
            <a:pPr marL="274320" indent="-274320" algn="r" rtl="1" eaLnBrk="1" fontAlgn="auto" hangingPunct="1">
              <a:lnSpc>
                <a:spcPct val="200000"/>
              </a:lnSpc>
              <a:spcAft>
                <a:spcPts val="0"/>
              </a:spcAft>
              <a:buSzPct val="145000"/>
              <a:buFontTx/>
              <a:buBlip>
                <a:blip r:embed="rId2"/>
              </a:buBlip>
              <a:defRPr/>
            </a:pPr>
            <a:r>
              <a:rPr lang="en-US" sz="2800" dirty="0" smtClean="0">
                <a:solidFill>
                  <a:schemeClr val="tx2">
                    <a:lumMod val="50000"/>
                  </a:schemeClr>
                </a:solidFill>
                <a:cs typeface="B Lotus" pitchFamily="2" charset="-78"/>
              </a:rPr>
              <a:t>99.74%</a:t>
            </a:r>
            <a:r>
              <a:rPr lang="fa-IR" sz="2800" dirty="0" smtClean="0">
                <a:solidFill>
                  <a:schemeClr val="tx2">
                    <a:lumMod val="50000"/>
                  </a:schemeClr>
                </a:solidFill>
                <a:cs typeface="B Lotus" pitchFamily="2" charset="-78"/>
              </a:rPr>
              <a:t> از داده‌ها در فاصله</a:t>
            </a:r>
            <a:r>
              <a:rPr lang="en-US" sz="2800" dirty="0" smtClean="0">
                <a:solidFill>
                  <a:schemeClr val="tx2">
                    <a:lumMod val="50000"/>
                  </a:schemeClr>
                </a:solidFill>
                <a:cs typeface="B Lotus" pitchFamily="2" charset="-78"/>
              </a:rPr>
              <a:t>±3 </a:t>
            </a:r>
            <a:r>
              <a:rPr lang="fa-IR" sz="2800" dirty="0" smtClean="0">
                <a:solidFill>
                  <a:schemeClr val="tx2">
                    <a:lumMod val="50000"/>
                  </a:schemeClr>
                </a:solidFill>
                <a:cs typeface="B Lotus" pitchFamily="2" charset="-78"/>
              </a:rPr>
              <a:t>انحراف استاندارد قرار مي‌گيرند.</a:t>
            </a:r>
            <a:endParaRPr lang="en-US" sz="2800" dirty="0" smtClean="0">
              <a:solidFill>
                <a:schemeClr val="tx2">
                  <a:lumMod val="50000"/>
                </a:schemeClr>
              </a:solidFill>
              <a:cs typeface="B Lotus" pitchFamily="2" charset="-78"/>
            </a:endParaRPr>
          </a:p>
        </p:txBody>
      </p:sp>
      <p:sp>
        <p:nvSpPr>
          <p:cNvPr id="144387" name="WordArt 4"/>
          <p:cNvSpPr>
            <a:spLocks noChangeArrowheads="1" noChangeShapeType="1" noTextEdit="1"/>
          </p:cNvSpPr>
          <p:nvPr/>
        </p:nvSpPr>
        <p:spPr bwMode="auto">
          <a:xfrm>
            <a:off x="2936875" y="300038"/>
            <a:ext cx="3709988" cy="965200"/>
          </a:xfrm>
          <a:prstGeom prst="rect">
            <a:avLst/>
          </a:prstGeom>
        </p:spPr>
        <p:txBody>
          <a:bodyPr wrap="none" fromWordArt="1">
            <a:prstTxWarp prst="textDeflate">
              <a:avLst>
                <a:gd name="adj" fmla="val 26227"/>
              </a:avLst>
            </a:prstTxWarp>
          </a:bodyPr>
          <a:lstStyle/>
          <a:p>
            <a:pPr algn="ctr" rtl="1"/>
            <a:r>
              <a:rPr lang="fa-IR" sz="3600" kern="10">
                <a:ln w="9525">
                  <a:solidFill>
                    <a:srgbClr val="000000"/>
                  </a:solidFill>
                  <a:round/>
                  <a:headEnd/>
                  <a:tailEnd/>
                </a:ln>
                <a:solidFill>
                  <a:srgbClr val="FF6600"/>
                </a:solidFill>
                <a:latin typeface="Titr"/>
              </a:rPr>
              <a:t>مشخصات توزيع نرمال </a:t>
            </a: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anim calcmode="lin" valueType="num">
                                      <p:cBhvr>
                                        <p:cTn id="7" dur="1000" fill="hold"/>
                                        <p:tgtEl>
                                          <p:spTgt spid="34713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471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4713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47139">
                                            <p:txEl>
                                              <p:pRg st="1" end="1"/>
                                            </p:txEl>
                                          </p:spTgt>
                                        </p:tgtEl>
                                        <p:attrNameLst>
                                          <p:attrName>style.visibility</p:attrName>
                                        </p:attrNameLst>
                                      </p:cBhvr>
                                      <p:to>
                                        <p:strVal val="visible"/>
                                      </p:to>
                                    </p:set>
                                    <p:anim calcmode="lin" valueType="num">
                                      <p:cBhvr>
                                        <p:cTn id="14" dur="1000" fill="hold"/>
                                        <p:tgtEl>
                                          <p:spTgt spid="347139">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4713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4713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47139">
                                            <p:txEl>
                                              <p:pRg st="2" end="2"/>
                                            </p:txEl>
                                          </p:spTgt>
                                        </p:tgtEl>
                                        <p:attrNameLst>
                                          <p:attrName>style.visibility</p:attrName>
                                        </p:attrNameLst>
                                      </p:cBhvr>
                                      <p:to>
                                        <p:strVal val="visible"/>
                                      </p:to>
                                    </p:set>
                                    <p:anim calcmode="lin" valueType="num">
                                      <p:cBhvr>
                                        <p:cTn id="21" dur="1000" fill="hold"/>
                                        <p:tgtEl>
                                          <p:spTgt spid="347139">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4713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471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2"/>
          <p:cNvSpPr>
            <a:spLocks noGrp="1"/>
          </p:cNvSpPr>
          <p:nvPr>
            <p:ph idx="1"/>
          </p:nvPr>
        </p:nvSpPr>
        <p:spPr>
          <a:xfrm>
            <a:off x="1259632" y="2492896"/>
            <a:ext cx="7467600" cy="4873625"/>
          </a:xfrm>
        </p:spPr>
        <p:txBody>
          <a:bodyPr/>
          <a:lstStyle/>
          <a:p>
            <a:pPr algn="r" rtl="1" eaLnBrk="1" hangingPunct="1">
              <a:buFontTx/>
              <a:buBlip>
                <a:blip r:embed="rId2"/>
              </a:buBlip>
              <a:defRPr/>
            </a:pPr>
            <a:r>
              <a:rPr lang="fa-IR" dirty="0" smtClean="0">
                <a:cs typeface="B Lotus" pitchFamily="2" charset="-78"/>
              </a:rPr>
              <a:t>نزديکي ميان نتايج آزمون‌هاي مستقل که تحت شرايط قراردادي بدست آمده است"</a:t>
            </a:r>
            <a:endParaRPr lang="en-US" dirty="0" smtClean="0">
              <a:cs typeface="B Lotus" pitchFamily="2" charset="-78"/>
            </a:endParaRPr>
          </a:p>
          <a:p>
            <a:pPr algn="r" rtl="1" eaLnBrk="1" hangingPunct="1">
              <a:buFontTx/>
              <a:buBlip>
                <a:blip r:embed="rId2"/>
              </a:buBlip>
              <a:defRPr/>
            </a:pPr>
            <a:r>
              <a:rPr lang="ar-SA" dirty="0" smtClean="0">
                <a:cs typeface="B Lotus" pitchFamily="2" charset="-78"/>
              </a:rPr>
              <a:t>دقت به مقدار صحيح يا مشخص اندازه‌ده مرتبط نمي‌باشد.</a:t>
            </a:r>
            <a:endParaRPr lang="fa-IR" dirty="0" smtClean="0">
              <a:cs typeface="B Lotus" pitchFamily="2" charset="-78"/>
            </a:endParaRPr>
          </a:p>
          <a:p>
            <a:pPr algn="r" rtl="1" eaLnBrk="1" hangingPunct="1">
              <a:buFontTx/>
              <a:buBlip>
                <a:blip r:embed="rId2"/>
              </a:buBlip>
              <a:defRPr/>
            </a:pPr>
            <a:r>
              <a:rPr lang="fa-IR" dirty="0" smtClean="0">
                <a:cs typeface="B Lotus" pitchFamily="2" charset="-78"/>
              </a:rPr>
              <a:t>انحراف از ميانگين </a:t>
            </a:r>
            <a:r>
              <a:rPr lang="en-US" dirty="0" smtClean="0">
                <a:cs typeface="B Lotus" pitchFamily="2" charset="-78"/>
              </a:rPr>
              <a:t> </a:t>
            </a:r>
            <a:r>
              <a:rPr lang="fa-IR" dirty="0" smtClean="0">
                <a:cs typeface="B Lotus" pitchFamily="2" charset="-78"/>
              </a:rPr>
              <a:t>يک روش معمول براي توصيف دقت است</a:t>
            </a:r>
            <a:endParaRPr lang="en-US" dirty="0" smtClean="0">
              <a:cs typeface="B Lotus" pitchFamily="2" charset="-78"/>
            </a:endParaRPr>
          </a:p>
        </p:txBody>
      </p:sp>
      <p:sp>
        <p:nvSpPr>
          <p:cNvPr id="6" name="Rectangle 5"/>
          <p:cNvSpPr/>
          <p:nvPr/>
        </p:nvSpPr>
        <p:spPr>
          <a:xfrm>
            <a:off x="2786050" y="357166"/>
            <a:ext cx="3058851" cy="677108"/>
          </a:xfrm>
          <a:prstGeom prst="rect">
            <a:avLst/>
          </a:prstGeom>
          <a:noFill/>
        </p:spPr>
        <p:txBody>
          <a:bodyPr wrap="none">
            <a:spAutoFit/>
          </a:bodyPr>
          <a:lstStyle/>
          <a:p>
            <a:pPr algn="ctr">
              <a:defRPr/>
            </a:pPr>
            <a:r>
              <a:rPr lang="fa-IR" sz="3800" dirty="0">
                <a:ln w="31550" cmpd="sng">
                  <a:solidFill>
                    <a:sysClr val="windowText" lastClr="000000"/>
                  </a:solidFill>
                  <a:prstDash val="solid"/>
                </a:ln>
                <a:solidFill>
                  <a:srgbClr val="FF00FF"/>
                </a:solidFill>
                <a:effectLst>
                  <a:outerShdw blurRad="41275" dist="12700" dir="12000000" algn="tl" rotWithShape="0">
                    <a:srgbClr val="000000">
                      <a:alpha val="40000"/>
                    </a:srgbClr>
                  </a:outerShdw>
                </a:effectLst>
                <a:cs typeface="Titr" pitchFamily="2" charset="-78"/>
              </a:rPr>
              <a:t>دقت اندازه‌گيري</a:t>
            </a:r>
          </a:p>
        </p:txBody>
      </p:sp>
    </p:spTree>
  </p:cSld>
  <p:clrMapOvr>
    <a:masterClrMapping/>
  </p:clrMapOvr>
  <p:transition spd="slow">
    <p:diamond/>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5410" name="Picture 6" descr="normal.gif"/>
          <p:cNvPicPr>
            <a:picLocks noChangeAspect="1" noChangeArrowheads="1"/>
          </p:cNvPicPr>
          <p:nvPr/>
        </p:nvPicPr>
        <p:blipFill>
          <a:blip r:embed="rId2"/>
          <a:srcRect/>
          <a:stretch>
            <a:fillRect/>
          </a:stretch>
        </p:blipFill>
        <p:spPr bwMode="auto">
          <a:xfrm>
            <a:off x="827584" y="1412776"/>
            <a:ext cx="7539037" cy="3481387"/>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9187" name="Rectangle 3"/>
          <p:cNvSpPr>
            <a:spLocks noGrp="1" noChangeArrowheads="1"/>
          </p:cNvSpPr>
          <p:nvPr>
            <p:ph idx="1"/>
          </p:nvPr>
        </p:nvSpPr>
        <p:spPr>
          <a:xfrm>
            <a:off x="1" y="1772816"/>
            <a:ext cx="8676456" cy="6371092"/>
          </a:xfrm>
        </p:spPr>
        <p:txBody>
          <a:bodyPr>
            <a:normAutofit/>
          </a:bodyPr>
          <a:lstStyle/>
          <a:p>
            <a:pPr marL="274320" indent="-274320" algn="r" rtl="1" eaLnBrk="1" fontAlgn="auto" hangingPunct="1">
              <a:lnSpc>
                <a:spcPct val="200000"/>
              </a:lnSpc>
              <a:spcAft>
                <a:spcPts val="0"/>
              </a:spcAft>
              <a:buClr>
                <a:srgbClr val="000099"/>
              </a:buClr>
              <a:buSzPct val="80000"/>
              <a:buFontTx/>
              <a:buBlip>
                <a:blip r:embed="rId3"/>
              </a:buBlip>
              <a:defRPr/>
            </a:pPr>
            <a:r>
              <a:rPr lang="fa-IR" sz="2400" dirty="0" smtClean="0">
                <a:solidFill>
                  <a:schemeClr val="tx2">
                    <a:lumMod val="50000"/>
                  </a:schemeClr>
                </a:solidFill>
                <a:cs typeface="B Lotus" pitchFamily="2" charset="-78"/>
              </a:rPr>
              <a:t>اگر اندازه نمونه کوچک باشد، توزيع نمونه نمي‌تواند توزيع نرمال باشد. در اين صورت داراي مشخصات زير خواهد بود:</a:t>
            </a:r>
          </a:p>
          <a:p>
            <a:pPr marL="274320" indent="-274320" algn="r" rtl="1" eaLnBrk="1" fontAlgn="auto" hangingPunct="1">
              <a:lnSpc>
                <a:spcPct val="200000"/>
              </a:lnSpc>
              <a:spcAft>
                <a:spcPts val="0"/>
              </a:spcAft>
              <a:buClr>
                <a:srgbClr val="000099"/>
              </a:buClr>
              <a:buSzPct val="80000"/>
              <a:buFontTx/>
              <a:buBlip>
                <a:blip r:embed="rId3"/>
              </a:buBlip>
              <a:defRPr/>
            </a:pPr>
            <a:r>
              <a:rPr lang="fa-IR" sz="2400" dirty="0" smtClean="0">
                <a:solidFill>
                  <a:schemeClr val="tx2">
                    <a:lumMod val="50000"/>
                  </a:schemeClr>
                </a:solidFill>
                <a:cs typeface="B Lotus" pitchFamily="2" charset="-78"/>
              </a:rPr>
              <a:t> داراي توزيع نوع </a:t>
            </a:r>
            <a:r>
              <a:rPr lang="en-US" sz="2400" dirty="0" smtClean="0">
                <a:solidFill>
                  <a:schemeClr val="tx2">
                    <a:lumMod val="50000"/>
                  </a:schemeClr>
                </a:solidFill>
                <a:cs typeface="B Lotus" pitchFamily="2" charset="-78"/>
              </a:rPr>
              <a:t>t</a:t>
            </a:r>
            <a:r>
              <a:rPr lang="fa-IR" sz="2400" dirty="0" smtClean="0">
                <a:solidFill>
                  <a:schemeClr val="tx2">
                    <a:lumMod val="50000"/>
                  </a:schemeClr>
                </a:solidFill>
                <a:cs typeface="B Lotus" pitchFamily="2" charset="-78"/>
              </a:rPr>
              <a:t> مي‌باشد.</a:t>
            </a:r>
          </a:p>
          <a:p>
            <a:pPr marL="274320" indent="-274320" algn="r" rtl="1" eaLnBrk="1" fontAlgn="auto" hangingPunct="1">
              <a:lnSpc>
                <a:spcPct val="200000"/>
              </a:lnSpc>
              <a:spcAft>
                <a:spcPts val="0"/>
              </a:spcAft>
              <a:buClr>
                <a:srgbClr val="000099"/>
              </a:buClr>
              <a:buSzPct val="80000"/>
              <a:buFontTx/>
              <a:buBlip>
                <a:blip r:embed="rId3"/>
              </a:buBlip>
              <a:defRPr/>
            </a:pPr>
            <a:r>
              <a:rPr lang="fa-IR" sz="2400" dirty="0" smtClean="0">
                <a:solidFill>
                  <a:schemeClr val="tx2">
                    <a:lumMod val="50000"/>
                  </a:schemeClr>
                </a:solidFill>
                <a:cs typeface="B Lotus" pitchFamily="2" charset="-78"/>
              </a:rPr>
              <a:t>گسترده‌تر از توزيع نرمال است</a:t>
            </a:r>
          </a:p>
          <a:p>
            <a:pPr marL="274320" indent="-274320" algn="r" rtl="1" eaLnBrk="1" fontAlgn="auto" hangingPunct="1">
              <a:lnSpc>
                <a:spcPct val="200000"/>
              </a:lnSpc>
              <a:spcAft>
                <a:spcPts val="0"/>
              </a:spcAft>
              <a:buClr>
                <a:srgbClr val="000099"/>
              </a:buClr>
              <a:buSzPct val="80000"/>
              <a:buFontTx/>
              <a:buBlip>
                <a:blip r:embed="rId3"/>
              </a:buBlip>
              <a:defRPr/>
            </a:pPr>
            <a:r>
              <a:rPr lang="fa-IR" sz="2400" dirty="0" smtClean="0">
                <a:solidFill>
                  <a:schemeClr val="tx2">
                    <a:lumMod val="50000"/>
                  </a:schemeClr>
                </a:solidFill>
                <a:cs typeface="B Lotus" pitchFamily="2" charset="-78"/>
              </a:rPr>
              <a:t>مقدار </a:t>
            </a:r>
            <a:r>
              <a:rPr lang="en-US" sz="2400" dirty="0" smtClean="0">
                <a:solidFill>
                  <a:schemeClr val="tx2">
                    <a:lumMod val="50000"/>
                  </a:schemeClr>
                </a:solidFill>
                <a:cs typeface="B Lotus" pitchFamily="2" charset="-78"/>
              </a:rPr>
              <a:t>t</a:t>
            </a:r>
            <a:r>
              <a:rPr lang="fa-IR" sz="2400" dirty="0" smtClean="0">
                <a:solidFill>
                  <a:schemeClr val="tx2">
                    <a:lumMod val="50000"/>
                  </a:schemeClr>
                </a:solidFill>
                <a:cs typeface="B Lotus" pitchFamily="2" charset="-78"/>
              </a:rPr>
              <a:t> با کاهش اندازه نمونه افزايش مي‌يابد</a:t>
            </a:r>
          </a:p>
        </p:txBody>
      </p:sp>
      <p:sp>
        <p:nvSpPr>
          <p:cNvPr id="14340" name="Rectangle 5"/>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14338" name="Object 4"/>
          <p:cNvGraphicFramePr>
            <a:graphicFrameLocks noChangeAspect="1"/>
          </p:cNvGraphicFramePr>
          <p:nvPr/>
        </p:nvGraphicFramePr>
        <p:xfrm>
          <a:off x="1452563" y="4887913"/>
          <a:ext cx="2259012" cy="1141412"/>
        </p:xfrm>
        <a:graphic>
          <a:graphicData uri="http://schemas.openxmlformats.org/presentationml/2006/ole">
            <mc:AlternateContent xmlns:mc="http://schemas.openxmlformats.org/markup-compatibility/2006">
              <mc:Choice xmlns:v="urn:schemas-microsoft-com:vml" Requires="v">
                <p:oleObj spid="_x0000_s15440" name="Equation" r:id="rId4" imgW="825500" imgH="419100" progId="Equation.3">
                  <p:embed/>
                </p:oleObj>
              </mc:Choice>
              <mc:Fallback>
                <p:oleObj name="Equation" r:id="rId4" imgW="825500" imgH="4191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2563" y="4887913"/>
                        <a:ext cx="2259012" cy="1141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1" name="Rectangle 6"/>
          <p:cNvSpPr>
            <a:spLocks noChangeArrowheads="1"/>
          </p:cNvSpPr>
          <p:nvPr/>
        </p:nvSpPr>
        <p:spPr bwMode="auto">
          <a:xfrm>
            <a:off x="0" y="3638550"/>
            <a:ext cx="9144000" cy="0"/>
          </a:xfrm>
          <a:prstGeom prst="rect">
            <a:avLst/>
          </a:prstGeom>
          <a:noFill/>
          <a:ln w="9525">
            <a:noFill/>
            <a:miter lim="800000"/>
            <a:headEnd/>
            <a:tailEnd/>
          </a:ln>
        </p:spPr>
        <p:txBody>
          <a:bodyPr wrap="none" anchor="ctr">
            <a:spAutoFit/>
          </a:bodyPr>
          <a:lstStyle/>
          <a:p>
            <a:pPr algn="l"/>
            <a:endParaRPr lang="fa-IR"/>
          </a:p>
        </p:txBody>
      </p:sp>
      <p:sp>
        <p:nvSpPr>
          <p:cNvPr id="349191" name="WordArt 7"/>
          <p:cNvSpPr>
            <a:spLocks noChangeArrowheads="1" noChangeShapeType="1" noTextEdit="1"/>
          </p:cNvSpPr>
          <p:nvPr/>
        </p:nvSpPr>
        <p:spPr bwMode="auto">
          <a:xfrm>
            <a:off x="2746944" y="445756"/>
            <a:ext cx="3531026" cy="727951"/>
          </a:xfrm>
          <a:prstGeom prst="rect">
            <a:avLst/>
          </a:prstGeom>
        </p:spPr>
        <p:txBody>
          <a:bodyPr wrap="none" fromWordArt="1">
            <a:prstTxWarp prst="textPlain">
              <a:avLst>
                <a:gd name="adj" fmla="val 50000"/>
              </a:avLst>
            </a:prstTxWarp>
          </a:bodyPr>
          <a:lstStyle/>
          <a:p>
            <a:pPr algn="ctr" rtl="1">
              <a:defRPr/>
            </a:pPr>
            <a:r>
              <a:rPr lang="fa-IR" sz="3600" kern="10" dirty="0">
                <a:ln w="12700">
                  <a:solidFill>
                    <a:sysClr val="windowText" lastClr="000000"/>
                  </a:solidFill>
                  <a:round/>
                  <a:headEnd/>
                  <a:tailEnd/>
                </a:ln>
                <a:solidFill>
                  <a:srgbClr val="CC66FF"/>
                </a:solidFill>
                <a:effectLst>
                  <a:outerShdw dist="35921" dir="2700000" sy="50000" kx="2115830" algn="bl" rotWithShape="0">
                    <a:srgbClr val="C0C0C0">
                      <a:alpha val="80000"/>
                    </a:srgbClr>
                  </a:outerShdw>
                </a:effectLst>
                <a:cs typeface="Titr Mazar"/>
              </a:rPr>
              <a:t>توزيع </a:t>
            </a:r>
            <a:r>
              <a:rPr lang="en-US" sz="3600" kern="10" dirty="0">
                <a:ln w="12700">
                  <a:solidFill>
                    <a:sysClr val="windowText" lastClr="000000"/>
                  </a:solidFill>
                  <a:round/>
                  <a:headEnd/>
                  <a:tailEnd/>
                </a:ln>
                <a:solidFill>
                  <a:srgbClr val="CC66FF"/>
                </a:solidFill>
                <a:effectLst>
                  <a:outerShdw dist="35921" dir="2700000" sy="50000" kx="2115830" algn="bl" rotWithShape="0">
                    <a:srgbClr val="C0C0C0">
                      <a:alpha val="80000"/>
                    </a:srgbClr>
                  </a:outerShdw>
                </a:effectLst>
                <a:cs typeface="Titr Mazar"/>
              </a:rPr>
              <a:t>student’s t </a:t>
            </a:r>
            <a:endParaRPr lang="fa-IR" sz="3600" kern="10" dirty="0">
              <a:ln w="12700">
                <a:solidFill>
                  <a:sysClr val="windowText" lastClr="000000"/>
                </a:solidFill>
                <a:round/>
                <a:headEnd/>
                <a:tailEnd/>
              </a:ln>
              <a:solidFill>
                <a:srgbClr val="CC66FF"/>
              </a:solidFill>
              <a:effectLst>
                <a:outerShdw dist="35921" dir="2700000" sy="50000" kx="2115830" algn="bl" rotWithShape="0">
                  <a:srgbClr val="C0C0C0">
                    <a:alpha val="80000"/>
                  </a:srgbClr>
                </a:outerShdw>
              </a:effectLst>
              <a:cs typeface="Titr Mazar"/>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9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9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91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1" name="Rectangle 3"/>
          <p:cNvSpPr>
            <a:spLocks noGrp="1" noChangeArrowheads="1"/>
          </p:cNvSpPr>
          <p:nvPr>
            <p:ph idx="1"/>
          </p:nvPr>
        </p:nvSpPr>
        <p:spPr>
          <a:xfrm>
            <a:off x="1319213" y="2204863"/>
            <a:ext cx="6781179" cy="3500611"/>
          </a:xfrm>
        </p:spPr>
        <p:txBody>
          <a:bodyPr>
            <a:normAutofit/>
          </a:bodyPr>
          <a:lstStyle/>
          <a:p>
            <a:pPr marL="274320" indent="-274320" algn="r" rtl="1" eaLnBrk="1" fontAlgn="auto" hangingPunct="1">
              <a:spcAft>
                <a:spcPts val="1200"/>
              </a:spcAft>
              <a:buClr>
                <a:srgbClr val="000099"/>
              </a:buClr>
              <a:buFont typeface="Wingdings" pitchFamily="2" charset="2"/>
              <a:buChar char="v"/>
              <a:defRPr/>
            </a:pPr>
            <a:r>
              <a:rPr lang="fa-IR" dirty="0" smtClean="0">
                <a:solidFill>
                  <a:schemeClr val="tx2">
                    <a:lumMod val="50000"/>
                  </a:schemeClr>
                </a:solidFill>
                <a:cs typeface="B Lotus" pitchFamily="2" charset="-78"/>
              </a:rPr>
              <a:t>براي يک مجموعه داده‌ها، مقدار فاصله اطمينان تا حدودي به صحتي که مورد نظر ما مي‌باشد بستگي دارد</a:t>
            </a:r>
            <a:r>
              <a:rPr lang="en-US" dirty="0" smtClean="0">
                <a:solidFill>
                  <a:schemeClr val="tx2">
                    <a:lumMod val="50000"/>
                  </a:schemeClr>
                </a:solidFill>
                <a:cs typeface="B Lotus" pitchFamily="2" charset="-78"/>
              </a:rPr>
              <a:t> </a:t>
            </a:r>
          </a:p>
          <a:p>
            <a:pPr marL="274320" indent="-274320" algn="r" rtl="1" eaLnBrk="1" fontAlgn="auto" hangingPunct="1">
              <a:spcAft>
                <a:spcPts val="0"/>
              </a:spcAft>
              <a:buClr>
                <a:srgbClr val="000099"/>
              </a:buClr>
              <a:buFont typeface="Wingdings" pitchFamily="2" charset="2"/>
              <a:buChar char="v"/>
              <a:defRPr/>
            </a:pPr>
            <a:r>
              <a:rPr lang="fa-IR" dirty="0" smtClean="0">
                <a:solidFill>
                  <a:schemeClr val="tx2">
                    <a:lumMod val="50000"/>
                  </a:schemeClr>
                </a:solidFill>
                <a:cs typeface="B Lotus" pitchFamily="2" charset="-78"/>
              </a:rPr>
              <a:t>براي يک پيشگويي کاملاً درست، ضروري است فاصله‌اي را حول مقدار ميانگين انتخاب کنيم که به اندازه کافي بزرگ باشد تا تمامي مقادير محتمل در اين فاصله قرار داشته باشند.</a:t>
            </a:r>
            <a:endParaRPr lang="en-US" dirty="0" smtClean="0">
              <a:solidFill>
                <a:schemeClr val="tx2">
                  <a:lumMod val="50000"/>
                </a:schemeClr>
              </a:solidFill>
              <a:cs typeface="B Lotus" pitchFamily="2" charset="-78"/>
            </a:endParaRPr>
          </a:p>
        </p:txBody>
      </p:sp>
      <p:sp>
        <p:nvSpPr>
          <p:cNvPr id="175108" name="WordArt 4"/>
          <p:cNvSpPr>
            <a:spLocks noChangeArrowheads="1" noChangeShapeType="1" noTextEdit="1"/>
          </p:cNvSpPr>
          <p:nvPr/>
        </p:nvSpPr>
        <p:spPr bwMode="auto">
          <a:xfrm>
            <a:off x="3157586" y="177421"/>
            <a:ext cx="2233280" cy="515322"/>
          </a:xfrm>
          <a:prstGeom prst="rect">
            <a:avLst/>
          </a:prstGeom>
        </p:spPr>
        <p:txBody>
          <a:bodyPr wrap="none" fromWordArt="1">
            <a:prstTxWarp prst="textPlain">
              <a:avLst>
                <a:gd name="adj" fmla="val 50000"/>
              </a:avLst>
            </a:prstTxWarp>
          </a:bodyPr>
          <a:lstStyle/>
          <a:p>
            <a:pPr algn="ctr" rtl="1">
              <a:defRPr/>
            </a:pPr>
            <a:r>
              <a:rPr lang="fa-IR" sz="3600"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a:rPr>
              <a:t>فواصل اطمينان</a:t>
            </a:r>
          </a:p>
        </p:txBody>
      </p:sp>
      <p:sp>
        <p:nvSpPr>
          <p:cNvPr id="175109" name="WordArt 5"/>
          <p:cNvSpPr>
            <a:spLocks noChangeArrowheads="1" noChangeShapeType="1" noTextEdit="1"/>
          </p:cNvSpPr>
          <p:nvPr/>
        </p:nvSpPr>
        <p:spPr bwMode="auto">
          <a:xfrm>
            <a:off x="1969189" y="897459"/>
            <a:ext cx="5032114" cy="453669"/>
          </a:xfrm>
          <a:prstGeom prst="rect">
            <a:avLst/>
          </a:prstGeom>
        </p:spPr>
        <p:txBody>
          <a:bodyPr wrap="none" fromWordArt="1">
            <a:prstTxWarp prst="textPlain">
              <a:avLst>
                <a:gd name="adj" fmla="val 50000"/>
              </a:avLst>
            </a:prstTxWarp>
          </a:bodyPr>
          <a:lstStyle/>
          <a:p>
            <a:pPr algn="ctr">
              <a:defRPr/>
            </a:pPr>
            <a:r>
              <a:rPr lang="en-US" sz="3600"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a:rPr>
              <a:t>Confidence Intervals  </a:t>
            </a:r>
            <a:endParaRPr lang="fa-IR" sz="3600"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a:endParaRPr>
          </a:p>
        </p:txBody>
      </p:sp>
      <p:pic>
        <p:nvPicPr>
          <p:cNvPr id="146437" name="Picture 6" descr="j0078800"/>
          <p:cNvPicPr>
            <a:picLocks noChangeAspect="1" noChangeArrowheads="1"/>
          </p:cNvPicPr>
          <p:nvPr/>
        </p:nvPicPr>
        <p:blipFill>
          <a:blip r:embed="rId2"/>
          <a:srcRect/>
          <a:stretch>
            <a:fillRect/>
          </a:stretch>
        </p:blipFill>
        <p:spPr bwMode="auto">
          <a:xfrm>
            <a:off x="501650" y="4140200"/>
            <a:ext cx="2879725" cy="2066925"/>
          </a:xfrm>
          <a:prstGeom prst="rect">
            <a:avLst/>
          </a:prstGeom>
          <a:noFill/>
          <a:ln w="9525">
            <a:noFill/>
            <a:miter lim="800000"/>
            <a:headEnd/>
            <a:tailEnd/>
          </a:ln>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anim calcmode="lin" valueType="num">
                                      <p:cBhvr>
                                        <p:cTn id="7" dur="500" fill="hold"/>
                                        <p:tgtEl>
                                          <p:spTgt spid="3502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502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50211">
                                            <p:txEl>
                                              <p:pRg st="1" end="1"/>
                                            </p:txEl>
                                          </p:spTgt>
                                        </p:tgtEl>
                                        <p:attrNameLst>
                                          <p:attrName>style.visibility</p:attrName>
                                        </p:attrNameLst>
                                      </p:cBhvr>
                                      <p:to>
                                        <p:strVal val="visible"/>
                                      </p:to>
                                    </p:set>
                                    <p:anim calcmode="lin" valueType="num">
                                      <p:cBhvr>
                                        <p:cTn id="13" dur="500" fill="hold"/>
                                        <p:tgtEl>
                                          <p:spTgt spid="35021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5021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1235" name="Rectangle 3"/>
          <p:cNvSpPr>
            <a:spLocks noGrp="1" noChangeArrowheads="1"/>
          </p:cNvSpPr>
          <p:nvPr>
            <p:ph idx="1"/>
          </p:nvPr>
        </p:nvSpPr>
        <p:spPr>
          <a:xfrm>
            <a:off x="755577" y="1988840"/>
            <a:ext cx="7992888" cy="3797598"/>
          </a:xfrm>
        </p:spPr>
        <p:txBody>
          <a:bodyPr>
            <a:normAutofit/>
          </a:bodyPr>
          <a:lstStyle/>
          <a:p>
            <a:pPr marL="273050" indent="-41275" algn="r" rtl="1" eaLnBrk="1" fontAlgn="auto" hangingPunct="1">
              <a:lnSpc>
                <a:spcPct val="200000"/>
              </a:lnSpc>
              <a:spcAft>
                <a:spcPts val="0"/>
              </a:spcAft>
              <a:buSzPct val="85000"/>
              <a:buFontTx/>
              <a:buBlip>
                <a:blip r:embed="rId2"/>
              </a:buBlip>
              <a:defRPr/>
            </a:pPr>
            <a:r>
              <a:rPr lang="fa-IR" dirty="0" smtClean="0">
                <a:solidFill>
                  <a:schemeClr val="tx2">
                    <a:lumMod val="50000"/>
                  </a:schemeClr>
                </a:solidFill>
                <a:cs typeface="B Lotus" pitchFamily="2" charset="-78"/>
              </a:rPr>
              <a:t>فاصله اطميناني که براي روش اندازه‌گيري توسط انحراف استاندارد </a:t>
            </a:r>
            <a:r>
              <a:rPr lang="en-US" dirty="0" smtClean="0">
                <a:solidFill>
                  <a:schemeClr val="tx2">
                    <a:lumMod val="50000"/>
                  </a:schemeClr>
                </a:solidFill>
                <a:cs typeface="B Lotus" pitchFamily="2" charset="-78"/>
              </a:rPr>
              <a:t>(s)</a:t>
            </a:r>
            <a:r>
              <a:rPr lang="fa-IR" dirty="0" smtClean="0">
                <a:solidFill>
                  <a:schemeClr val="tx2">
                    <a:lumMod val="50000"/>
                  </a:schemeClr>
                </a:solidFill>
                <a:cs typeface="B Lotus" pitchFamily="2" charset="-78"/>
              </a:rPr>
              <a:t> معين مي‌شود، از نظر مقدار به قطعيتي که با آن </a:t>
            </a:r>
            <a:r>
              <a:rPr lang="en-US" dirty="0" smtClean="0">
                <a:solidFill>
                  <a:schemeClr val="tx2">
                    <a:lumMod val="50000"/>
                  </a:schemeClr>
                </a:solidFill>
                <a:cs typeface="B Lotus" pitchFamily="2" charset="-78"/>
              </a:rPr>
              <a:t>s</a:t>
            </a:r>
            <a:r>
              <a:rPr lang="fa-IR" dirty="0" smtClean="0">
                <a:solidFill>
                  <a:schemeClr val="tx2">
                    <a:lumMod val="50000"/>
                  </a:schemeClr>
                </a:solidFill>
                <a:cs typeface="B Lotus" pitchFamily="2" charset="-78"/>
              </a:rPr>
              <a:t> معلوم شده است بستگي دارد.</a:t>
            </a:r>
          </a:p>
          <a:p>
            <a:pPr marL="273050" indent="-41275" algn="r" rtl="1" eaLnBrk="1" fontAlgn="auto" hangingPunct="1">
              <a:lnSpc>
                <a:spcPct val="200000"/>
              </a:lnSpc>
              <a:spcAft>
                <a:spcPts val="0"/>
              </a:spcAft>
              <a:buSzPct val="85000"/>
              <a:buFontTx/>
              <a:buBlip>
                <a:blip r:embed="rId2"/>
              </a:buBlip>
              <a:defRPr/>
            </a:pPr>
            <a:r>
              <a:rPr lang="fa-IR" dirty="0" smtClean="0">
                <a:solidFill>
                  <a:schemeClr val="tx2">
                    <a:lumMod val="50000"/>
                  </a:schemeClr>
                </a:solidFill>
                <a:cs typeface="B Lotus" pitchFamily="2" charset="-78"/>
              </a:rPr>
              <a:t> اگر تعداد اندازه‌گيري‌هاي </a:t>
            </a:r>
            <a:r>
              <a:rPr lang="en-US" dirty="0" smtClean="0">
                <a:solidFill>
                  <a:schemeClr val="tx2">
                    <a:lumMod val="50000"/>
                  </a:schemeClr>
                </a:solidFill>
                <a:cs typeface="B Lotus" pitchFamily="2" charset="-78"/>
              </a:rPr>
              <a:t>(N)</a:t>
            </a:r>
            <a:r>
              <a:rPr lang="fa-IR" dirty="0" smtClean="0">
                <a:solidFill>
                  <a:schemeClr val="tx2">
                    <a:lumMod val="50000"/>
                  </a:schemeClr>
                </a:solidFill>
                <a:cs typeface="B Lotus" pitchFamily="2" charset="-78"/>
              </a:rPr>
              <a:t> بزرگتر از 20 باشد مي‌توان فرض کرد </a:t>
            </a:r>
            <a:r>
              <a:rPr lang="en-US" dirty="0" smtClean="0">
                <a:solidFill>
                  <a:schemeClr val="tx2">
                    <a:lumMod val="50000"/>
                  </a:schemeClr>
                </a:solidFill>
                <a:cs typeface="B Lotus" pitchFamily="2" charset="-78"/>
              </a:rPr>
              <a:t>s</a:t>
            </a:r>
            <a:r>
              <a:rPr lang="fa-IR" dirty="0" smtClean="0">
                <a:solidFill>
                  <a:schemeClr val="tx2">
                    <a:lumMod val="50000"/>
                  </a:schemeClr>
                </a:solidFill>
                <a:cs typeface="B Lotus" pitchFamily="2" charset="-78"/>
              </a:rPr>
              <a:t> و </a:t>
            </a:r>
            <a:r>
              <a:rPr lang="el-GR" dirty="0" smtClean="0">
                <a:solidFill>
                  <a:schemeClr val="tx2">
                    <a:lumMod val="50000"/>
                  </a:schemeClr>
                </a:solidFill>
                <a:cs typeface="B Lotus" pitchFamily="2" charset="-78"/>
              </a:rPr>
              <a:t>σ</a:t>
            </a:r>
            <a:r>
              <a:rPr lang="fa-IR" dirty="0" smtClean="0">
                <a:solidFill>
                  <a:schemeClr val="tx2">
                    <a:lumMod val="50000"/>
                  </a:schemeClr>
                </a:solidFill>
                <a:cs typeface="B Lotus" pitchFamily="2" charset="-78"/>
              </a:rPr>
              <a:t> برابر مي‌باشند.</a:t>
            </a:r>
            <a:endParaRPr lang="en-US" dirty="0" smtClean="0">
              <a:solidFill>
                <a:schemeClr val="tx2">
                  <a:lumMod val="50000"/>
                </a:schemeClr>
              </a:solidFill>
              <a:cs typeface="B Lotus" pitchFamily="2" charset="-78"/>
            </a:endParaRPr>
          </a:p>
        </p:txBody>
      </p:sp>
      <p:sp>
        <p:nvSpPr>
          <p:cNvPr id="6" name="WordArt 4"/>
          <p:cNvSpPr>
            <a:spLocks noChangeArrowheads="1" noChangeShapeType="1" noTextEdit="1"/>
          </p:cNvSpPr>
          <p:nvPr/>
        </p:nvSpPr>
        <p:spPr bwMode="auto">
          <a:xfrm>
            <a:off x="3157586" y="177421"/>
            <a:ext cx="2233280" cy="515322"/>
          </a:xfrm>
          <a:prstGeom prst="rect">
            <a:avLst/>
          </a:prstGeom>
        </p:spPr>
        <p:txBody>
          <a:bodyPr wrap="none" fromWordArt="1">
            <a:prstTxWarp prst="textPlain">
              <a:avLst>
                <a:gd name="adj" fmla="val 50000"/>
              </a:avLst>
            </a:prstTxWarp>
          </a:bodyPr>
          <a:lstStyle/>
          <a:p>
            <a:pPr algn="ctr" rtl="1">
              <a:defRPr/>
            </a:pPr>
            <a:r>
              <a:rPr lang="fa-IR" sz="3600" kern="10" cap="all" dirty="0">
                <a:ln w="9000" cmpd="sng">
                  <a:solidFill>
                    <a:schemeClr val="accent4">
                      <a:shade val="50000"/>
                      <a:satMod val="120000"/>
                    </a:schemeClr>
                  </a:solidFill>
                  <a:prstDash val="solid"/>
                </a:ln>
                <a:solidFill>
                  <a:srgbClr val="33CC33"/>
                </a:solidFill>
                <a:effectLst>
                  <a:reflection blurRad="12700" stA="28000" endPos="45000" dist="1000" dir="5400000" sy="-100000" algn="bl" rotWithShape="0"/>
                </a:effectLst>
                <a:cs typeface="Titr"/>
              </a:rPr>
              <a:t>فواصل اطمينان</a:t>
            </a:r>
          </a:p>
        </p:txBody>
      </p:sp>
      <p:sp>
        <p:nvSpPr>
          <p:cNvPr id="7" name="WordArt 5"/>
          <p:cNvSpPr>
            <a:spLocks noChangeArrowheads="1" noChangeShapeType="1" noTextEdit="1"/>
          </p:cNvSpPr>
          <p:nvPr/>
        </p:nvSpPr>
        <p:spPr bwMode="auto">
          <a:xfrm>
            <a:off x="1969189" y="897459"/>
            <a:ext cx="5032114" cy="453669"/>
          </a:xfrm>
          <a:prstGeom prst="rect">
            <a:avLst/>
          </a:prstGeom>
        </p:spPr>
        <p:txBody>
          <a:bodyPr wrap="none" fromWordArt="1">
            <a:prstTxWarp prst="textPlain">
              <a:avLst>
                <a:gd name="adj" fmla="val 50000"/>
              </a:avLst>
            </a:prstTxWarp>
          </a:bodyPr>
          <a:lstStyle/>
          <a:p>
            <a:pPr algn="ctr">
              <a:defRPr/>
            </a:pPr>
            <a:r>
              <a:rPr lang="en-US" sz="3600" kern="10" cap="all" dirty="0">
                <a:ln w="9000" cmpd="sng">
                  <a:solidFill>
                    <a:schemeClr val="accent4">
                      <a:shade val="50000"/>
                      <a:satMod val="120000"/>
                    </a:schemeClr>
                  </a:solidFill>
                  <a:prstDash val="solid"/>
                </a:ln>
                <a:solidFill>
                  <a:srgbClr val="33CC33"/>
                </a:solidFill>
                <a:effectLst>
                  <a:reflection blurRad="12700" stA="28000" endPos="45000" dist="1000" dir="5400000" sy="-100000" algn="bl" rotWithShape="0"/>
                </a:effectLst>
                <a:latin typeface="Arial Black"/>
              </a:rPr>
              <a:t>Confidence Intervals  </a:t>
            </a:r>
            <a:endParaRPr lang="fa-IR" sz="3600" kern="10" cap="all" dirty="0">
              <a:ln w="9000" cmpd="sng">
                <a:solidFill>
                  <a:schemeClr val="accent4">
                    <a:shade val="50000"/>
                    <a:satMod val="120000"/>
                  </a:schemeClr>
                </a:solidFill>
                <a:prstDash val="solid"/>
              </a:ln>
              <a:solidFill>
                <a:srgbClr val="33CC33"/>
              </a:solidFill>
              <a:effectLst>
                <a:reflection blurRad="12700" stA="28000" endPos="45000" dist="1000" dir="5400000" sy="-100000" algn="bl" rotWithShape="0"/>
              </a:effectLst>
              <a:latin typeface="Arial Black"/>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animEffect transition="in" filter="fade">
                                      <p:cBhvr>
                                        <p:cTn id="7" dur="500"/>
                                        <p:tgtEl>
                                          <p:spTgt spid="351235">
                                            <p:txEl>
                                              <p:pRg st="0" end="0"/>
                                            </p:txEl>
                                          </p:spTgt>
                                        </p:tgtEl>
                                      </p:cBhvr>
                                    </p:animEffect>
                                    <p:anim calcmode="lin" valueType="num">
                                      <p:cBhvr>
                                        <p:cTn id="8" dur="500" fill="hold"/>
                                        <p:tgtEl>
                                          <p:spTgt spid="35123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5123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51235">
                                            <p:txEl>
                                              <p:pRg st="1" end="1"/>
                                            </p:txEl>
                                          </p:spTgt>
                                        </p:tgtEl>
                                        <p:attrNameLst>
                                          <p:attrName>style.visibility</p:attrName>
                                        </p:attrNameLst>
                                      </p:cBhvr>
                                      <p:to>
                                        <p:strVal val="visible"/>
                                      </p:to>
                                    </p:set>
                                    <p:animEffect transition="in" filter="fade">
                                      <p:cBhvr>
                                        <p:cTn id="14" dur="500"/>
                                        <p:tgtEl>
                                          <p:spTgt spid="351235">
                                            <p:txEl>
                                              <p:pRg st="1" end="1"/>
                                            </p:txEl>
                                          </p:spTgt>
                                        </p:tgtEl>
                                      </p:cBhvr>
                                    </p:animEffect>
                                    <p:anim calcmode="lin" valueType="num">
                                      <p:cBhvr>
                                        <p:cTn id="15" dur="500" fill="hold"/>
                                        <p:tgtEl>
                                          <p:spTgt spid="35123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51235">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9" name="Rectangle 3"/>
          <p:cNvSpPr>
            <a:spLocks noGrp="1" noChangeArrowheads="1"/>
          </p:cNvSpPr>
          <p:nvPr>
            <p:ph type="body" sz="half" idx="1"/>
          </p:nvPr>
        </p:nvSpPr>
        <p:spPr>
          <a:xfrm>
            <a:off x="1476375" y="1917700"/>
            <a:ext cx="3390900" cy="4114800"/>
          </a:xfrm>
        </p:spPr>
        <p:txBody>
          <a:bodyPr>
            <a:normAutofit/>
          </a:bodyPr>
          <a:lstStyle/>
          <a:p>
            <a:pPr marL="274320" indent="-274320" algn="just" rtl="1" eaLnBrk="1" fontAlgn="auto" hangingPunct="1">
              <a:spcAft>
                <a:spcPts val="0"/>
              </a:spcAft>
              <a:buClr>
                <a:srgbClr val="990033"/>
              </a:buClr>
              <a:buFont typeface="Wingdings" pitchFamily="2" charset="2"/>
              <a:buChar char="q"/>
              <a:defRPr/>
            </a:pPr>
            <a:r>
              <a:rPr lang="fa-IR" dirty="0" smtClean="0">
                <a:solidFill>
                  <a:schemeClr val="tx2">
                    <a:lumMod val="50000"/>
                  </a:schemeClr>
                </a:solidFill>
                <a:cs typeface="B Lotus" pitchFamily="2" charset="-78"/>
              </a:rPr>
              <a:t>حدود اطمينان</a:t>
            </a:r>
            <a:r>
              <a:rPr lang="en-US" dirty="0" smtClean="0">
                <a:solidFill>
                  <a:schemeClr val="tx2">
                    <a:lumMod val="50000"/>
                  </a:schemeClr>
                </a:solidFill>
                <a:cs typeface="B Lotus" pitchFamily="2" charset="-78"/>
              </a:rPr>
              <a:t> </a:t>
            </a:r>
            <a:r>
              <a:rPr lang="fa-IR" dirty="0" smtClean="0">
                <a:solidFill>
                  <a:schemeClr val="tx2">
                    <a:lumMod val="50000"/>
                  </a:schemeClr>
                </a:solidFill>
                <a:cs typeface="B Lotus" pitchFamily="2" charset="-78"/>
              </a:rPr>
              <a:t>براي ميانگين جامعه </a:t>
            </a:r>
            <a:r>
              <a:rPr lang="en-US" dirty="0" smtClean="0">
                <a:solidFill>
                  <a:schemeClr val="tx2">
                    <a:lumMod val="50000"/>
                  </a:schemeClr>
                </a:solidFill>
                <a:cs typeface="B Lotus" pitchFamily="2" charset="-78"/>
              </a:rPr>
              <a:t>(μ)</a:t>
            </a:r>
            <a:r>
              <a:rPr lang="fa-IR" dirty="0" smtClean="0">
                <a:solidFill>
                  <a:schemeClr val="tx2">
                    <a:lumMod val="50000"/>
                  </a:schemeClr>
                </a:solidFill>
                <a:cs typeface="B Lotus" pitchFamily="2" charset="-78"/>
              </a:rPr>
              <a:t> از رابطه زير تعيين مي‌شود:</a:t>
            </a:r>
            <a:r>
              <a:rPr lang="en-US" dirty="0" smtClean="0">
                <a:solidFill>
                  <a:schemeClr val="tx2">
                    <a:lumMod val="50000"/>
                  </a:schemeClr>
                </a:solidFill>
                <a:cs typeface="B Lotus" pitchFamily="2" charset="-78"/>
              </a:rPr>
              <a:t> </a:t>
            </a:r>
            <a:endParaRPr lang="fa-IR" dirty="0" smtClean="0">
              <a:solidFill>
                <a:schemeClr val="tx2">
                  <a:lumMod val="50000"/>
                </a:schemeClr>
              </a:solidFill>
              <a:cs typeface="B Lotus" pitchFamily="2" charset="-78"/>
            </a:endParaRPr>
          </a:p>
          <a:p>
            <a:pPr marL="274320" indent="-274320" algn="r" rtl="1" eaLnBrk="1" fontAlgn="auto" hangingPunct="1">
              <a:spcAft>
                <a:spcPts val="0"/>
              </a:spcAft>
              <a:buFont typeface="Wingdings"/>
              <a:buChar char=""/>
              <a:defRPr/>
            </a:pPr>
            <a:endParaRPr lang="fa-IR" dirty="0" smtClean="0">
              <a:solidFill>
                <a:schemeClr val="tx2">
                  <a:lumMod val="50000"/>
                </a:schemeClr>
              </a:solidFill>
              <a:cs typeface="B Lotus" pitchFamily="2" charset="-78"/>
            </a:endParaRPr>
          </a:p>
          <a:p>
            <a:pPr marL="274320" indent="-274320" algn="r" rtl="1" eaLnBrk="1" fontAlgn="auto" hangingPunct="1">
              <a:spcAft>
                <a:spcPts val="0"/>
              </a:spcAft>
              <a:buFont typeface="Wingdings"/>
              <a:buChar char=""/>
              <a:defRPr/>
            </a:pPr>
            <a:endParaRPr lang="fa-IR" dirty="0" smtClean="0">
              <a:solidFill>
                <a:schemeClr val="tx2">
                  <a:lumMod val="50000"/>
                </a:schemeClr>
              </a:solidFill>
              <a:cs typeface="B Lotus" pitchFamily="2" charset="-78"/>
            </a:endParaRPr>
          </a:p>
          <a:p>
            <a:pPr marL="274320" indent="-274320" algn="r" rtl="1" eaLnBrk="1" fontAlgn="auto" hangingPunct="1">
              <a:spcAft>
                <a:spcPts val="0"/>
              </a:spcAft>
              <a:buFont typeface="Wingdings"/>
              <a:buChar char=""/>
              <a:defRPr/>
            </a:pPr>
            <a:endParaRPr lang="fa-IR" dirty="0" smtClean="0">
              <a:solidFill>
                <a:schemeClr val="tx2">
                  <a:lumMod val="50000"/>
                </a:schemeClr>
              </a:solidFill>
              <a:cs typeface="B Lotus" pitchFamily="2" charset="-78"/>
            </a:endParaRPr>
          </a:p>
          <a:p>
            <a:pPr marL="274320" indent="-274320" algn="just" rtl="1" eaLnBrk="1" fontAlgn="auto" hangingPunct="1">
              <a:spcAft>
                <a:spcPts val="0"/>
              </a:spcAft>
              <a:buClr>
                <a:srgbClr val="990033"/>
              </a:buClr>
              <a:buFont typeface="Wingdings" pitchFamily="2" charset="2"/>
              <a:buChar char="q"/>
              <a:defRPr/>
            </a:pPr>
            <a:r>
              <a:rPr lang="fa-IR" dirty="0" smtClean="0">
                <a:solidFill>
                  <a:schemeClr val="tx2">
                    <a:lumMod val="50000"/>
                  </a:schemeClr>
                </a:solidFill>
                <a:cs typeface="B Lotus" pitchFamily="2" charset="-78"/>
              </a:rPr>
              <a:t>که </a:t>
            </a:r>
            <a:r>
              <a:rPr lang="en-US" dirty="0" smtClean="0">
                <a:solidFill>
                  <a:schemeClr val="tx2">
                    <a:lumMod val="50000"/>
                  </a:schemeClr>
                </a:solidFill>
                <a:cs typeface="B Lotus" pitchFamily="2" charset="-78"/>
              </a:rPr>
              <a:t>z</a:t>
            </a:r>
            <a:r>
              <a:rPr lang="fa-IR" dirty="0" smtClean="0">
                <a:solidFill>
                  <a:schemeClr val="tx2">
                    <a:lumMod val="50000"/>
                  </a:schemeClr>
                </a:solidFill>
                <a:cs typeface="B Lotus" pitchFamily="2" charset="-78"/>
              </a:rPr>
              <a:t> با توجه به سطح اطمينان مورد نظر و مطابق جدول تعيين مي‌شود:</a:t>
            </a:r>
            <a:endParaRPr lang="en-US" dirty="0" smtClean="0">
              <a:solidFill>
                <a:schemeClr val="tx2">
                  <a:lumMod val="50000"/>
                </a:schemeClr>
              </a:solidFill>
              <a:cs typeface="B Lotus" pitchFamily="2" charset="-78"/>
            </a:endParaRPr>
          </a:p>
        </p:txBody>
      </p:sp>
      <p:graphicFrame>
        <p:nvGraphicFramePr>
          <p:cNvPr id="352424" name="Group 168"/>
          <p:cNvGraphicFramePr>
            <a:graphicFrameLocks noGrp="1"/>
          </p:cNvGraphicFramePr>
          <p:nvPr>
            <p:ph sz="half" idx="2"/>
          </p:nvPr>
        </p:nvGraphicFramePr>
        <p:xfrm>
          <a:off x="5267325" y="1881188"/>
          <a:ext cx="3390900" cy="4114804"/>
        </p:xfrm>
        <a:graphic>
          <a:graphicData uri="http://schemas.openxmlformats.org/drawingml/2006/table">
            <a:tbl>
              <a:tblPr rtl="1"/>
              <a:tblGrid>
                <a:gridCol w="2414587">
                  <a:extLst>
                    <a:ext uri="{9D8B030D-6E8A-4147-A177-3AD203B41FA5}">
                      <a16:colId xmlns:a16="http://schemas.microsoft.com/office/drawing/2014/main" val="20000"/>
                    </a:ext>
                  </a:extLst>
                </a:gridCol>
                <a:gridCol w="976313">
                  <a:extLst>
                    <a:ext uri="{9D8B030D-6E8A-4147-A177-3AD203B41FA5}">
                      <a16:colId xmlns:a16="http://schemas.microsoft.com/office/drawing/2014/main" val="20001"/>
                    </a:ext>
                  </a:extLst>
                </a:gridCol>
              </a:tblGrid>
              <a:tr h="41116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2">
                              <a:lumMod val="50000"/>
                            </a:schemeClr>
                          </a:solidFill>
                          <a:effectLst>
                            <a:outerShdw blurRad="38100" dist="38100" dir="2700000" algn="tl">
                              <a:srgbClr val="FFFFFF"/>
                            </a:outerShdw>
                          </a:effectLst>
                          <a:latin typeface="Times New Roman" pitchFamily="18" charset="0"/>
                          <a:ea typeface="Times New Roman" pitchFamily="18" charset="0"/>
                          <a:cs typeface="Lotus" pitchFamily="2" charset="-78"/>
                        </a:rPr>
                        <a:t>سطح اطمينان </a:t>
                      </a:r>
                      <a:r>
                        <a:rPr kumimoji="0" lang="en-US" sz="2000" b="1" i="0" u="none" strike="noStrike" cap="none" normalizeH="0" baseline="0" dirty="0" smtClean="0">
                          <a:ln>
                            <a:noFill/>
                          </a:ln>
                          <a:solidFill>
                            <a:schemeClr val="tx2">
                              <a:lumMod val="50000"/>
                            </a:schemeClr>
                          </a:solidFill>
                          <a:effectLst>
                            <a:outerShdw blurRad="38100" dist="38100" dir="2700000" algn="tl">
                              <a:srgbClr val="FFFFFF"/>
                            </a:outerShdw>
                          </a:effectLst>
                          <a:latin typeface="Times New Roman" pitchFamily="18" charset="0"/>
                          <a:ea typeface="Times New Roman" pitchFamily="18" charset="0"/>
                          <a:cs typeface="Lotus" pitchFamily="2" charset="-78"/>
                        </a:rPr>
                        <a:t>(%)</a:t>
                      </a:r>
                      <a:endParaRPr kumimoji="0" lang="en-US" sz="2000" b="1" i="0" u="none" strike="noStrike" cap="none" normalizeH="0" baseline="0" dirty="0" smtClean="0">
                        <a:ln>
                          <a:noFill/>
                        </a:ln>
                        <a:solidFill>
                          <a:schemeClr val="tx2">
                            <a:lumMod val="50000"/>
                          </a:schemeClr>
                        </a:solidFill>
                        <a:effectLst>
                          <a:outerShdw blurRad="38100" dist="38100" dir="2700000" algn="tl">
                            <a:srgbClr val="FFFFFF"/>
                          </a:outerShdw>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lumMod val="50000"/>
                            </a:schemeClr>
                          </a:solidFill>
                          <a:effectLst>
                            <a:outerShdw blurRad="38100" dist="38100" dir="2700000" algn="tl">
                              <a:srgbClr val="FFFFFF"/>
                            </a:outerShdw>
                          </a:effectLst>
                          <a:latin typeface="Times New Roman" pitchFamily="18" charset="0"/>
                          <a:ea typeface="Times New Roman" pitchFamily="18" charset="0"/>
                          <a:cs typeface="Lotus" pitchFamily="2" charset="-78"/>
                        </a:rPr>
                        <a: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E0E0"/>
                    </a:solidFill>
                  </a:tcPr>
                </a:tc>
                <a:extLst>
                  <a:ext uri="{0D108BD9-81ED-4DB2-BD59-A6C34878D82A}">
                    <a16:rowId xmlns:a16="http://schemas.microsoft.com/office/drawing/2014/main" val="10000"/>
                  </a:ext>
                </a:extLst>
              </a:tr>
              <a:tr h="41116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lumMod val="50000"/>
                            </a:schemeClr>
                          </a:solidFill>
                          <a:effectLst>
                            <a:outerShdw blurRad="38100" dist="38100" dir="2700000" algn="tl">
                              <a:srgbClr val="C0C0C0"/>
                            </a:outerShdw>
                          </a:effectLst>
                          <a:latin typeface="Times New Roman" pitchFamily="18" charset="0"/>
                          <a:ea typeface="Times New Roman" pitchFamily="18" charset="0"/>
                          <a:cs typeface="Lotus" pitchFamily="2" charset="-78"/>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lumMod val="50000"/>
                            </a:schemeClr>
                          </a:solidFill>
                          <a:effectLst>
                            <a:outerShdw blurRad="38100" dist="38100" dir="2700000" algn="tl">
                              <a:srgbClr val="C0C0C0"/>
                            </a:outerShdw>
                          </a:effectLst>
                          <a:latin typeface="Times New Roman" pitchFamily="18" charset="0"/>
                          <a:ea typeface="Times New Roman" pitchFamily="18" charset="0"/>
                          <a:cs typeface="Lotus" pitchFamily="2" charset="-78"/>
                        </a:rPr>
                        <a:t>0.67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275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lumMod val="50000"/>
                            </a:schemeClr>
                          </a:solidFill>
                          <a:effectLst>
                            <a:outerShdw blurRad="38100" dist="38100" dir="2700000" algn="tl">
                              <a:srgbClr val="C0C0C0"/>
                            </a:outerShdw>
                          </a:effectLst>
                          <a:latin typeface="Times New Roman" pitchFamily="18" charset="0"/>
                          <a:ea typeface="Times New Roman" pitchFamily="18" charset="0"/>
                          <a:cs typeface="Lotus" pitchFamily="2" charset="-78"/>
                        </a:rPr>
                        <a:t>68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lumMod val="50000"/>
                            </a:schemeClr>
                          </a:solidFill>
                          <a:effectLst>
                            <a:outerShdw blurRad="38100" dist="38100" dir="2700000" algn="tl">
                              <a:srgbClr val="C0C0C0"/>
                            </a:outerShdw>
                          </a:effectLst>
                          <a:latin typeface="Times New Roman" pitchFamily="18" charset="0"/>
                          <a:ea typeface="Times New Roman" pitchFamily="18" charset="0"/>
                          <a:cs typeface="Lotus" pitchFamily="2" charset="-7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116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lumMod val="50000"/>
                            </a:schemeClr>
                          </a:solidFill>
                          <a:effectLst>
                            <a:outerShdw blurRad="38100" dist="38100" dir="2700000" algn="tl">
                              <a:srgbClr val="C0C0C0"/>
                            </a:outerShdw>
                          </a:effectLst>
                          <a:latin typeface="Times New Roman" pitchFamily="18" charset="0"/>
                          <a:ea typeface="Times New Roman" pitchFamily="18" charset="0"/>
                          <a:cs typeface="Lotus" pitchFamily="2" charset="-78"/>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lumMod val="50000"/>
                            </a:schemeClr>
                          </a:solidFill>
                          <a:effectLst>
                            <a:outerShdw blurRad="38100" dist="38100" dir="2700000" algn="tl">
                              <a:srgbClr val="C0C0C0"/>
                            </a:outerShdw>
                          </a:effectLst>
                          <a:latin typeface="Times New Roman" pitchFamily="18" charset="0"/>
                          <a:ea typeface="Times New Roman" pitchFamily="18" charset="0"/>
                          <a:cs typeface="Lotus" pitchFamily="2" charset="-78"/>
                        </a:rPr>
                        <a:t>1.29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116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lumMod val="50000"/>
                            </a:schemeClr>
                          </a:solidFill>
                          <a:effectLst>
                            <a:outerShdw blurRad="38100" dist="38100" dir="2700000" algn="tl">
                              <a:srgbClr val="C0C0C0"/>
                            </a:outerShdw>
                          </a:effectLst>
                          <a:latin typeface="Times New Roman" pitchFamily="18" charset="0"/>
                          <a:ea typeface="Times New Roman" pitchFamily="18" charset="0"/>
                          <a:cs typeface="Lotus" pitchFamily="2" charset="-78"/>
                        </a:rPr>
                        <a:t>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lumMod val="50000"/>
                            </a:schemeClr>
                          </a:solidFill>
                          <a:effectLst>
                            <a:outerShdw blurRad="38100" dist="38100" dir="2700000" algn="tl">
                              <a:srgbClr val="C0C0C0"/>
                            </a:outerShdw>
                          </a:effectLst>
                          <a:latin typeface="Times New Roman" pitchFamily="18" charset="0"/>
                          <a:ea typeface="Times New Roman" pitchFamily="18" charset="0"/>
                          <a:cs typeface="Lotus" pitchFamily="2" charset="-78"/>
                        </a:rPr>
                        <a:t>1.64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116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lumMod val="50000"/>
                            </a:schemeClr>
                          </a:solidFill>
                          <a:effectLst>
                            <a:outerShdw blurRad="38100" dist="38100" dir="2700000" algn="tl">
                              <a:srgbClr val="C0C0C0"/>
                            </a:outerShdw>
                          </a:effectLst>
                          <a:latin typeface="Times New Roman" pitchFamily="18" charset="0"/>
                          <a:ea typeface="Times New Roman" pitchFamily="18" charset="0"/>
                          <a:cs typeface="Lotus" pitchFamily="2" charset="-78"/>
                        </a:rPr>
                        <a:t>95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lumMod val="50000"/>
                            </a:schemeClr>
                          </a:solidFill>
                          <a:effectLst>
                            <a:outerShdw blurRad="38100" dist="38100" dir="2700000" algn="tl">
                              <a:srgbClr val="C0C0C0"/>
                            </a:outerShdw>
                          </a:effectLst>
                          <a:latin typeface="Times New Roman" pitchFamily="18" charset="0"/>
                          <a:ea typeface="Times New Roman" pitchFamily="18" charset="0"/>
                          <a:cs typeface="Lotus" pitchFamily="2" charset="-78"/>
                        </a:rPr>
                        <a:t>1.96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116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lumMod val="50000"/>
                            </a:schemeClr>
                          </a:solidFill>
                          <a:effectLst>
                            <a:outerShdw blurRad="38100" dist="38100" dir="2700000" algn="tl">
                              <a:srgbClr val="C0C0C0"/>
                            </a:outerShdw>
                          </a:effectLst>
                          <a:latin typeface="Times New Roman" pitchFamily="18" charset="0"/>
                          <a:ea typeface="Times New Roman" pitchFamily="18" charset="0"/>
                          <a:cs typeface="Lotus" pitchFamily="2" charset="-78"/>
                        </a:rPr>
                        <a:t>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lumMod val="50000"/>
                            </a:schemeClr>
                          </a:solidFill>
                          <a:effectLst>
                            <a:outerShdw blurRad="38100" dist="38100" dir="2700000" algn="tl">
                              <a:srgbClr val="C0C0C0"/>
                            </a:outerShdw>
                          </a:effectLst>
                          <a:latin typeface="Times New Roman" pitchFamily="18" charset="0"/>
                          <a:ea typeface="Times New Roman" pitchFamily="18" charset="0"/>
                          <a:cs typeface="Lotus" pitchFamily="2" charset="-78"/>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275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lumMod val="50000"/>
                            </a:schemeClr>
                          </a:solidFill>
                          <a:effectLst>
                            <a:outerShdw blurRad="38100" dist="38100" dir="2700000" algn="tl">
                              <a:srgbClr val="C0C0C0"/>
                            </a:outerShdw>
                          </a:effectLst>
                          <a:latin typeface="Times New Roman" pitchFamily="18" charset="0"/>
                          <a:ea typeface="Times New Roman" pitchFamily="18" charset="0"/>
                          <a:cs typeface="Lotus" pitchFamily="2" charset="-78"/>
                        </a:rPr>
                        <a:t>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lumMod val="50000"/>
                            </a:schemeClr>
                          </a:solidFill>
                          <a:effectLst>
                            <a:outerShdw blurRad="38100" dist="38100" dir="2700000" algn="tl">
                              <a:srgbClr val="C0C0C0"/>
                            </a:outerShdw>
                          </a:effectLst>
                          <a:latin typeface="Times New Roman" pitchFamily="18" charset="0"/>
                          <a:ea typeface="Times New Roman" pitchFamily="18" charset="0"/>
                          <a:cs typeface="Lotus" pitchFamily="2" charset="-78"/>
                        </a:rPr>
                        <a:t>2.58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116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lumMod val="50000"/>
                            </a:schemeClr>
                          </a:solidFill>
                          <a:effectLst>
                            <a:outerShdw blurRad="38100" dist="38100" dir="2700000" algn="tl">
                              <a:srgbClr val="C0C0C0"/>
                            </a:outerShdw>
                          </a:effectLst>
                          <a:latin typeface="Times New Roman" pitchFamily="18" charset="0"/>
                          <a:ea typeface="Times New Roman" pitchFamily="18" charset="0"/>
                          <a:cs typeface="Lotus" pitchFamily="2" charset="-78"/>
                        </a:rPr>
                        <a:t>99.7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lumMod val="50000"/>
                            </a:schemeClr>
                          </a:solidFill>
                          <a:effectLst>
                            <a:outerShdw blurRad="38100" dist="38100" dir="2700000" algn="tl">
                              <a:srgbClr val="C0C0C0"/>
                            </a:outerShdw>
                          </a:effectLst>
                          <a:latin typeface="Times New Roman" pitchFamily="18" charset="0"/>
                          <a:ea typeface="Times New Roman" pitchFamily="18" charset="0"/>
                          <a:cs typeface="Lotus" pitchFamily="2" charset="-78"/>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1116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lumMod val="50000"/>
                            </a:schemeClr>
                          </a:solidFill>
                          <a:effectLst>
                            <a:outerShdw blurRad="38100" dist="38100" dir="2700000" algn="tl">
                              <a:srgbClr val="C0C0C0"/>
                            </a:outerShdw>
                          </a:effectLst>
                          <a:latin typeface="Times New Roman" pitchFamily="18" charset="0"/>
                          <a:ea typeface="Times New Roman" pitchFamily="18" charset="0"/>
                          <a:cs typeface="Lotus" pitchFamily="2" charset="-78"/>
                        </a:rPr>
                        <a:t>99.9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lumMod val="50000"/>
                            </a:schemeClr>
                          </a:solidFill>
                          <a:effectLst>
                            <a:outerShdw blurRad="38100" dist="38100" dir="2700000" algn="tl">
                              <a:srgbClr val="C0C0C0"/>
                            </a:outerShdw>
                          </a:effectLst>
                          <a:latin typeface="Times New Roman" pitchFamily="18" charset="0"/>
                          <a:ea typeface="Times New Roman" pitchFamily="18" charset="0"/>
                          <a:cs typeface="Lotus" pitchFamily="2" charset="-78"/>
                        </a:rPr>
                        <a:t>3.29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15399" name="Rectangle 5"/>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15362" name="Object 4"/>
          <p:cNvGraphicFramePr>
            <a:graphicFrameLocks noChangeAspect="1"/>
          </p:cNvGraphicFramePr>
          <p:nvPr/>
        </p:nvGraphicFramePr>
        <p:xfrm>
          <a:off x="1835150" y="3451225"/>
          <a:ext cx="2159000" cy="914400"/>
        </p:xfrm>
        <a:graphic>
          <a:graphicData uri="http://schemas.openxmlformats.org/presentationml/2006/ole">
            <mc:AlternateContent xmlns:mc="http://schemas.openxmlformats.org/markup-compatibility/2006">
              <mc:Choice xmlns:v="urn:schemas-microsoft-com:vml" Requires="v">
                <p:oleObj spid="_x0000_s16464" name="Equation" r:id="rId3" imgW="990600" imgH="419100" progId="Equation.3">
                  <p:embed/>
                </p:oleObj>
              </mc:Choice>
              <mc:Fallback>
                <p:oleObj name="Equation" r:id="rId3" imgW="990600" imgH="419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3451225"/>
                        <a:ext cx="21590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00" name="Rectangle 6"/>
          <p:cNvSpPr>
            <a:spLocks noChangeArrowheads="1"/>
          </p:cNvSpPr>
          <p:nvPr/>
        </p:nvSpPr>
        <p:spPr bwMode="auto">
          <a:xfrm>
            <a:off x="0" y="3638550"/>
            <a:ext cx="9144000" cy="0"/>
          </a:xfrm>
          <a:prstGeom prst="rect">
            <a:avLst/>
          </a:prstGeom>
          <a:noFill/>
          <a:ln w="9525">
            <a:noFill/>
            <a:miter lim="800000"/>
            <a:headEnd/>
            <a:tailEnd/>
          </a:ln>
        </p:spPr>
        <p:txBody>
          <a:bodyPr wrap="none" anchor="ctr">
            <a:spAutoFit/>
          </a:bodyPr>
          <a:lstStyle/>
          <a:p>
            <a:pPr algn="l"/>
            <a:endParaRPr lang="fa-IR"/>
          </a:p>
        </p:txBody>
      </p:sp>
      <p:sp>
        <p:nvSpPr>
          <p:cNvPr id="10" name="Rectangle 9"/>
          <p:cNvSpPr/>
          <p:nvPr/>
        </p:nvSpPr>
        <p:spPr>
          <a:xfrm>
            <a:off x="300038" y="444500"/>
            <a:ext cx="8066087" cy="1006475"/>
          </a:xfrm>
          <a:prstGeom prst="rect">
            <a:avLst/>
          </a:prstGeom>
        </p:spPr>
        <p:txBody>
          <a:bodyPr>
            <a:spAutoFit/>
          </a:bodyPr>
          <a:lstStyle/>
          <a:p>
            <a:pPr algn="ctr" rtl="1">
              <a:defRPr/>
            </a:pPr>
            <a:r>
              <a:rPr lang="fa-IR" sz="2500" dirty="0">
                <a:solidFill>
                  <a:srgbClr val="990033"/>
                </a:solidFill>
                <a:effectLst>
                  <a:outerShdw blurRad="38100" dist="38100" dir="2700000" algn="tl">
                    <a:srgbClr val="C0C0C0"/>
                  </a:outerShdw>
                </a:effectLst>
                <a:cs typeface="Titr" pitchFamily="2" charset="-78"/>
              </a:rPr>
              <a:t>محاسبه فاصله اطمينان در شرايطي  که </a:t>
            </a:r>
          </a:p>
          <a:p>
            <a:pPr algn="ctr" rtl="1">
              <a:lnSpc>
                <a:spcPct val="150000"/>
              </a:lnSpc>
              <a:defRPr/>
            </a:pPr>
            <a:r>
              <a:rPr lang="fa-IR" sz="2500" dirty="0">
                <a:solidFill>
                  <a:srgbClr val="990033"/>
                </a:solidFill>
                <a:effectLst>
                  <a:outerShdw blurRad="38100" dist="38100" dir="2700000" algn="tl">
                    <a:srgbClr val="C0C0C0"/>
                  </a:outerShdw>
                </a:effectLst>
                <a:cs typeface="Titr" pitchFamily="2" charset="-78"/>
              </a:rPr>
              <a:t>انحراف استاندارد جامعه معلوم است</a:t>
            </a:r>
            <a:endParaRPr lang="fa-IR" sz="2500"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anim calcmode="lin" valueType="num">
                                      <p:cBhvr>
                                        <p:cTn id="7" dur="1000" fill="hold"/>
                                        <p:tgtEl>
                                          <p:spTgt spid="35225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522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5225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52259">
                                            <p:txEl>
                                              <p:pRg st="4" end="4"/>
                                            </p:txEl>
                                          </p:spTgt>
                                        </p:tgtEl>
                                        <p:attrNameLst>
                                          <p:attrName>style.visibility</p:attrName>
                                        </p:attrNameLst>
                                      </p:cBhvr>
                                      <p:to>
                                        <p:strVal val="visible"/>
                                      </p:to>
                                    </p:set>
                                    <p:anim calcmode="lin" valueType="num">
                                      <p:cBhvr>
                                        <p:cTn id="14" dur="1000" fill="hold"/>
                                        <p:tgtEl>
                                          <p:spTgt spid="352259">
                                            <p:txEl>
                                              <p:pRg st="4" end="4"/>
                                            </p:txEl>
                                          </p:spTgt>
                                        </p:tgtEl>
                                        <p:attrNameLst>
                                          <p:attrName>ppt_w</p:attrName>
                                        </p:attrNameLst>
                                      </p:cBhvr>
                                      <p:tavLst>
                                        <p:tav tm="0">
                                          <p:val>
                                            <p:strVal val="#ppt_w+.3"/>
                                          </p:val>
                                        </p:tav>
                                        <p:tav tm="100000">
                                          <p:val>
                                            <p:strVal val="#ppt_w"/>
                                          </p:val>
                                        </p:tav>
                                      </p:tavLst>
                                    </p:anim>
                                    <p:anim calcmode="lin" valueType="num">
                                      <p:cBhvr>
                                        <p:cTn id="15" dur="1000" fill="hold"/>
                                        <p:tgtEl>
                                          <p:spTgt spid="352259">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3522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3283" name="Rectangle 3"/>
          <p:cNvSpPr>
            <a:spLocks noGrp="1" noChangeArrowheads="1"/>
          </p:cNvSpPr>
          <p:nvPr>
            <p:ph idx="1"/>
          </p:nvPr>
        </p:nvSpPr>
        <p:spPr>
          <a:xfrm>
            <a:off x="1098550" y="2132856"/>
            <a:ext cx="7467600" cy="4040932"/>
          </a:xfrm>
        </p:spPr>
        <p:txBody>
          <a:bodyPr>
            <a:normAutofit/>
          </a:bodyPr>
          <a:lstStyle/>
          <a:p>
            <a:pPr marL="274320" indent="-274320" algn="r" rtl="1" eaLnBrk="1" fontAlgn="auto" hangingPunct="1">
              <a:spcAft>
                <a:spcPts val="0"/>
              </a:spcAft>
              <a:buFontTx/>
              <a:buNone/>
              <a:defRPr/>
            </a:pPr>
            <a:r>
              <a:rPr lang="fa-IR" dirty="0" smtClean="0">
                <a:effectLst>
                  <a:outerShdw blurRad="38100" dist="38100" dir="2700000" algn="tl">
                    <a:srgbClr val="C0C0C0"/>
                  </a:outerShdw>
                </a:effectLst>
                <a:cs typeface="B Lotus" pitchFamily="2" charset="-78"/>
              </a:rPr>
              <a:t>در اين حالت فاصله اطمينان عبارت است از:</a:t>
            </a:r>
          </a:p>
          <a:p>
            <a:pPr marL="274320" indent="-274320" algn="r" rtl="1" eaLnBrk="1" fontAlgn="auto" hangingPunct="1">
              <a:spcAft>
                <a:spcPts val="0"/>
              </a:spcAft>
              <a:buFont typeface="Wingdings"/>
              <a:buChar char=""/>
              <a:defRPr/>
            </a:pPr>
            <a:endParaRPr lang="en-US" dirty="0" smtClean="0">
              <a:effectLst>
                <a:outerShdw blurRad="38100" dist="38100" dir="2700000" algn="tl">
                  <a:srgbClr val="C0C0C0"/>
                </a:outerShdw>
              </a:effectLst>
              <a:cs typeface="B Lotus" pitchFamily="2" charset="-78"/>
            </a:endParaRPr>
          </a:p>
        </p:txBody>
      </p:sp>
      <p:sp>
        <p:nvSpPr>
          <p:cNvPr id="16388" name="Rectangle 5"/>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16386" name="Object 4"/>
          <p:cNvGraphicFramePr>
            <a:graphicFrameLocks noChangeAspect="1"/>
          </p:cNvGraphicFramePr>
          <p:nvPr/>
        </p:nvGraphicFramePr>
        <p:xfrm>
          <a:off x="2700338" y="3044825"/>
          <a:ext cx="2663825" cy="1379538"/>
        </p:xfrm>
        <a:graphic>
          <a:graphicData uri="http://schemas.openxmlformats.org/presentationml/2006/ole">
            <mc:AlternateContent xmlns:mc="http://schemas.openxmlformats.org/markup-compatibility/2006">
              <mc:Choice xmlns:v="urn:schemas-microsoft-com:vml" Requires="v">
                <p:oleObj spid="_x0000_s17488" name="Equation" r:id="rId3" imgW="812447" imgH="418918" progId="Equation.3">
                  <p:embed/>
                </p:oleObj>
              </mc:Choice>
              <mc:Fallback>
                <p:oleObj name="Equation" r:id="rId3" imgW="812447" imgH="418918"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3044825"/>
                        <a:ext cx="2663825" cy="1379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949325" y="357188"/>
            <a:ext cx="7885113" cy="447675"/>
          </a:xfrm>
          <a:prstGeom prst="rect">
            <a:avLst/>
          </a:prstGeom>
        </p:spPr>
        <p:txBody>
          <a:bodyPr wrap="none">
            <a:spAutoFit/>
          </a:bodyPr>
          <a:lstStyle/>
          <a:p>
            <a:pPr algn="l" rtl="1">
              <a:defRPr/>
            </a:pPr>
            <a:r>
              <a:rPr lang="fa-IR" sz="2300" dirty="0">
                <a:solidFill>
                  <a:srgbClr val="990033"/>
                </a:solidFill>
                <a:effectLst>
                  <a:outerShdw blurRad="38100" dist="38100" dir="2700000" algn="tl">
                    <a:srgbClr val="C0C0C0"/>
                  </a:outerShdw>
                </a:effectLst>
                <a:cs typeface="Titr" pitchFamily="2" charset="-78"/>
              </a:rPr>
              <a:t>محاسبه فاصله اطمينان در شرايطي که انحراف استاندارد جامعه معلوم است</a:t>
            </a:r>
            <a:endParaRPr lang="fa-IR" sz="2300" dirty="0">
              <a:cs typeface="Titr" pitchFamily="2" charset="-78"/>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anim calcmode="lin" valueType="num">
                                      <p:cBhvr>
                                        <p:cTn id="7" dur="500" fill="hold"/>
                                        <p:tgtEl>
                                          <p:spTgt spid="3532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5328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5331" name="Rectangle 3"/>
          <p:cNvSpPr>
            <a:spLocks noGrp="1" noChangeArrowheads="1"/>
          </p:cNvSpPr>
          <p:nvPr>
            <p:ph idx="1"/>
          </p:nvPr>
        </p:nvSpPr>
        <p:spPr>
          <a:xfrm>
            <a:off x="1208088" y="2060849"/>
            <a:ext cx="7467600" cy="3528392"/>
          </a:xfrm>
        </p:spPr>
        <p:txBody>
          <a:bodyPr/>
          <a:lstStyle/>
          <a:p>
            <a:pPr algn="r" rtl="1" eaLnBrk="1" hangingPunct="1">
              <a:buFontTx/>
              <a:buBlip>
                <a:blip r:embed="rId3"/>
              </a:buBlip>
              <a:defRPr/>
            </a:pPr>
            <a:r>
              <a:rPr lang="fa-IR" dirty="0" smtClean="0">
                <a:cs typeface="B Lotus" pitchFamily="2" charset="-78"/>
              </a:rPr>
              <a:t>حدود اطمينان براي ميانگين جامعه </a:t>
            </a:r>
            <a:r>
              <a:rPr lang="en-US" dirty="0" smtClean="0">
                <a:cs typeface="B Lotus" pitchFamily="2" charset="-78"/>
              </a:rPr>
              <a:t>(μ)</a:t>
            </a:r>
            <a:r>
              <a:rPr lang="fa-IR" dirty="0" smtClean="0">
                <a:cs typeface="B Lotus" pitchFamily="2" charset="-78"/>
              </a:rPr>
              <a:t> از رابطه زير تعيين مي‌شود:</a:t>
            </a:r>
          </a:p>
          <a:p>
            <a:pPr algn="r" rtl="1" eaLnBrk="1" hangingPunct="1">
              <a:buFontTx/>
              <a:buBlip>
                <a:blip r:embed="rId3"/>
              </a:buBlip>
              <a:defRPr/>
            </a:pPr>
            <a:endParaRPr lang="fa-IR" dirty="0" smtClean="0">
              <a:cs typeface="B Lotus" pitchFamily="2" charset="-78"/>
            </a:endParaRPr>
          </a:p>
          <a:p>
            <a:pPr algn="r" rtl="1" eaLnBrk="1" hangingPunct="1">
              <a:buFontTx/>
              <a:buBlip>
                <a:blip r:embed="rId3"/>
              </a:buBlip>
              <a:defRPr/>
            </a:pPr>
            <a:endParaRPr lang="fa-IR" dirty="0" smtClean="0">
              <a:cs typeface="B Lotus" pitchFamily="2" charset="-78"/>
            </a:endParaRPr>
          </a:p>
          <a:p>
            <a:pPr algn="r" rtl="1" eaLnBrk="1" hangingPunct="1">
              <a:buFontTx/>
              <a:buBlip>
                <a:blip r:embed="rId3"/>
              </a:buBlip>
              <a:defRPr/>
            </a:pPr>
            <a:endParaRPr lang="fa-IR" dirty="0" smtClean="0">
              <a:cs typeface="B Lotus" pitchFamily="2" charset="-78"/>
            </a:endParaRPr>
          </a:p>
          <a:p>
            <a:pPr algn="r" rtl="1" eaLnBrk="1" hangingPunct="1">
              <a:buFontTx/>
              <a:buBlip>
                <a:blip r:embed="rId3"/>
              </a:buBlip>
              <a:defRPr/>
            </a:pPr>
            <a:r>
              <a:rPr lang="fa-IR" dirty="0" smtClean="0">
                <a:cs typeface="B Lotus" pitchFamily="2" charset="-78"/>
              </a:rPr>
              <a:t>که </a:t>
            </a:r>
            <a:r>
              <a:rPr lang="en-US" dirty="0" smtClean="0">
                <a:cs typeface="B Lotus" pitchFamily="2" charset="-78"/>
              </a:rPr>
              <a:t>t</a:t>
            </a:r>
            <a:r>
              <a:rPr lang="fa-IR" dirty="0" smtClean="0">
                <a:cs typeface="B Lotus" pitchFamily="2" charset="-78"/>
              </a:rPr>
              <a:t> با توجه به سطح اطمينان مورد نظر و درجه آزادي موجود  از جدول استخراج مي‌شود.</a:t>
            </a:r>
          </a:p>
          <a:p>
            <a:pPr algn="r" rtl="1" eaLnBrk="1" hangingPunct="1">
              <a:buFontTx/>
              <a:buBlip>
                <a:blip r:embed="rId3"/>
              </a:buBlip>
              <a:defRPr/>
            </a:pPr>
            <a:endParaRPr lang="en-US" dirty="0" smtClean="0">
              <a:cs typeface="B Lotus" pitchFamily="2" charset="-78"/>
            </a:endParaRPr>
          </a:p>
        </p:txBody>
      </p:sp>
      <p:graphicFrame>
        <p:nvGraphicFramePr>
          <p:cNvPr id="17410" name="Object 4"/>
          <p:cNvGraphicFramePr>
            <a:graphicFrameLocks noChangeAspect="1"/>
          </p:cNvGraphicFramePr>
          <p:nvPr/>
        </p:nvGraphicFramePr>
        <p:xfrm>
          <a:off x="3413125" y="2855913"/>
          <a:ext cx="2087563" cy="871537"/>
        </p:xfrm>
        <a:graphic>
          <a:graphicData uri="http://schemas.openxmlformats.org/presentationml/2006/ole">
            <mc:AlternateContent xmlns:mc="http://schemas.openxmlformats.org/markup-compatibility/2006">
              <mc:Choice xmlns:v="urn:schemas-microsoft-com:vml" Requires="v">
                <p:oleObj spid="_x0000_s18512" name="Equation" r:id="rId4" imgW="1092200" imgH="457200" progId="Equation.3">
                  <p:embed/>
                </p:oleObj>
              </mc:Choice>
              <mc:Fallback>
                <p:oleObj name="Equation" r:id="rId4" imgW="1092200" imgH="457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125" y="2855913"/>
                        <a:ext cx="2087563" cy="871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2" name="Rectangle 6"/>
          <p:cNvSpPr>
            <a:spLocks noChangeArrowheads="1"/>
          </p:cNvSpPr>
          <p:nvPr/>
        </p:nvSpPr>
        <p:spPr bwMode="auto">
          <a:xfrm>
            <a:off x="0" y="3657600"/>
            <a:ext cx="9144000" cy="0"/>
          </a:xfrm>
          <a:prstGeom prst="rect">
            <a:avLst/>
          </a:prstGeom>
          <a:noFill/>
          <a:ln w="9525">
            <a:noFill/>
            <a:miter lim="800000"/>
            <a:headEnd/>
            <a:tailEnd/>
          </a:ln>
        </p:spPr>
        <p:txBody>
          <a:bodyPr wrap="none" anchor="ctr">
            <a:spAutoFit/>
          </a:bodyPr>
          <a:lstStyle/>
          <a:p>
            <a:pPr algn="l"/>
            <a:endParaRPr lang="fa-IR"/>
          </a:p>
        </p:txBody>
      </p:sp>
      <p:sp>
        <p:nvSpPr>
          <p:cNvPr id="7" name="Rectangle 6"/>
          <p:cNvSpPr/>
          <p:nvPr/>
        </p:nvSpPr>
        <p:spPr>
          <a:xfrm>
            <a:off x="2170113" y="234950"/>
            <a:ext cx="5376862" cy="1198563"/>
          </a:xfrm>
          <a:prstGeom prst="rect">
            <a:avLst/>
          </a:prstGeom>
        </p:spPr>
        <p:txBody>
          <a:bodyPr>
            <a:spAutoFit/>
          </a:bodyPr>
          <a:lstStyle/>
          <a:p>
            <a:pPr algn="ctr" rtl="1">
              <a:lnSpc>
                <a:spcPct val="150000"/>
              </a:lnSpc>
              <a:defRPr/>
            </a:pPr>
            <a:r>
              <a:rPr lang="en-US" sz="2500" dirty="0">
                <a:solidFill>
                  <a:srgbClr val="006600"/>
                </a:solidFill>
                <a:effectLst>
                  <a:outerShdw blurRad="38100" dist="38100" dir="2700000" algn="tl">
                    <a:srgbClr val="C0C0C0"/>
                  </a:outerShdw>
                </a:effectLst>
                <a:cs typeface="Titr" pitchFamily="2" charset="-78"/>
              </a:rPr>
              <a:t> </a:t>
            </a:r>
            <a:r>
              <a:rPr lang="fa-IR" sz="2500" dirty="0">
                <a:solidFill>
                  <a:srgbClr val="006600"/>
                </a:solidFill>
                <a:effectLst>
                  <a:outerShdw blurRad="38100" dist="38100" dir="2700000" algn="tl">
                    <a:srgbClr val="C0C0C0"/>
                  </a:outerShdw>
                </a:effectLst>
                <a:cs typeface="Titr" pitchFamily="2" charset="-78"/>
              </a:rPr>
              <a:t>محاسبه فاصله اطمينان در شرايطي که</a:t>
            </a:r>
            <a:r>
              <a:rPr lang="en-US" sz="2500" dirty="0">
                <a:solidFill>
                  <a:srgbClr val="006600"/>
                </a:solidFill>
                <a:effectLst>
                  <a:outerShdw blurRad="38100" dist="38100" dir="2700000" algn="tl">
                    <a:srgbClr val="C0C0C0"/>
                  </a:outerShdw>
                </a:effectLst>
                <a:cs typeface="Titr" pitchFamily="2" charset="-78"/>
              </a:rPr>
              <a:t> </a:t>
            </a:r>
            <a:endParaRPr lang="fa-IR" sz="2500" dirty="0">
              <a:solidFill>
                <a:srgbClr val="006600"/>
              </a:solidFill>
              <a:effectLst>
                <a:outerShdw blurRad="38100" dist="38100" dir="2700000" algn="tl">
                  <a:srgbClr val="C0C0C0"/>
                </a:outerShdw>
              </a:effectLst>
              <a:cs typeface="Titr" pitchFamily="2" charset="-78"/>
            </a:endParaRPr>
          </a:p>
          <a:p>
            <a:pPr algn="ctr" rtl="1">
              <a:lnSpc>
                <a:spcPct val="150000"/>
              </a:lnSpc>
              <a:defRPr/>
            </a:pPr>
            <a:r>
              <a:rPr lang="fa-IR" sz="2500" dirty="0">
                <a:solidFill>
                  <a:srgbClr val="006600"/>
                </a:solidFill>
                <a:effectLst>
                  <a:outerShdw blurRad="38100" dist="38100" dir="2700000" algn="tl">
                    <a:srgbClr val="C0C0C0"/>
                  </a:outerShdw>
                </a:effectLst>
                <a:latin typeface="Times New Roman" pitchFamily="18" charset="0"/>
                <a:cs typeface="Titr" pitchFamily="2" charset="-78"/>
              </a:rPr>
              <a:t>انحراف استاندارد جامعه </a:t>
            </a:r>
            <a:r>
              <a:rPr lang="fa-IR" sz="2500" dirty="0">
                <a:solidFill>
                  <a:srgbClr val="006600"/>
                </a:solidFill>
                <a:effectLst>
                  <a:outerShdw blurRad="38100" dist="38100" dir="2700000" algn="tl">
                    <a:srgbClr val="C0C0C0"/>
                  </a:outerShdw>
                </a:effectLst>
                <a:cs typeface="Titr" pitchFamily="2" charset="-78"/>
              </a:rPr>
              <a:t>نامعلوم است</a:t>
            </a:r>
            <a:r>
              <a:rPr lang="en-US" sz="2500" dirty="0">
                <a:solidFill>
                  <a:srgbClr val="006600"/>
                </a:solidFill>
                <a:effectLst>
                  <a:outerShdw blurRad="38100" dist="38100" dir="2700000" algn="tl">
                    <a:srgbClr val="C0C0C0"/>
                  </a:outerShdw>
                </a:effectLst>
                <a:cs typeface="Titr" pitchFamily="2" charset="-78"/>
              </a:rPr>
              <a:t> </a:t>
            </a:r>
            <a:endParaRPr lang="fa-IR" sz="2500" dirty="0">
              <a:solidFill>
                <a:srgbClr val="006600"/>
              </a:solidFill>
              <a:cs typeface="Titr" pitchFamily="2" charset="-78"/>
            </a:endParaRPr>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355331">
                                            <p:txEl>
                                              <p:pRg st="0" end="0"/>
                                            </p:txEl>
                                          </p:spTgt>
                                        </p:tgtEl>
                                        <p:attrNameLst>
                                          <p:attrName>style.visibility</p:attrName>
                                        </p:attrNameLst>
                                      </p:cBhvr>
                                      <p:to>
                                        <p:strVal val="visible"/>
                                      </p:to>
                                    </p:set>
                                    <p:animEffect transition="in" filter="fade">
                                      <p:cBhvr>
                                        <p:cTn id="7" dur="500"/>
                                        <p:tgtEl>
                                          <p:spTgt spid="355331">
                                            <p:txEl>
                                              <p:pRg st="0" end="0"/>
                                            </p:txEl>
                                          </p:spTgt>
                                        </p:tgtEl>
                                      </p:cBhvr>
                                    </p:animEffect>
                                    <p:anim calcmode="lin" valueType="num">
                                      <p:cBhvr>
                                        <p:cTn id="8" dur="500" fill="hold"/>
                                        <p:tgtEl>
                                          <p:spTgt spid="35533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5533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55331">
                                            <p:txEl>
                                              <p:pRg st="4" end="4"/>
                                            </p:txEl>
                                          </p:spTgt>
                                        </p:tgtEl>
                                        <p:attrNameLst>
                                          <p:attrName>style.visibility</p:attrName>
                                        </p:attrNameLst>
                                      </p:cBhvr>
                                      <p:to>
                                        <p:strVal val="visible"/>
                                      </p:to>
                                    </p:set>
                                    <p:animEffect transition="in" filter="fade">
                                      <p:cBhvr>
                                        <p:cTn id="14" dur="500"/>
                                        <p:tgtEl>
                                          <p:spTgt spid="355331">
                                            <p:txEl>
                                              <p:pRg st="4" end="4"/>
                                            </p:txEl>
                                          </p:spTgt>
                                        </p:tgtEl>
                                      </p:cBhvr>
                                    </p:animEffect>
                                    <p:anim calcmode="lin" valueType="num">
                                      <p:cBhvr>
                                        <p:cTn id="15" dur="500" fill="hold"/>
                                        <p:tgtEl>
                                          <p:spTgt spid="355331">
                                            <p:txEl>
                                              <p:pRg st="4" end="4"/>
                                            </p:txEl>
                                          </p:spTgt>
                                        </p:tgtEl>
                                        <p:attrNameLst>
                                          <p:attrName>ppt_x</p:attrName>
                                        </p:attrNameLst>
                                      </p:cBhvr>
                                      <p:tavLst>
                                        <p:tav tm="0">
                                          <p:val>
                                            <p:strVal val="#ppt_x"/>
                                          </p:val>
                                        </p:tav>
                                        <p:tav tm="100000">
                                          <p:val>
                                            <p:strVal val="#ppt_x"/>
                                          </p:val>
                                        </p:tav>
                                      </p:tavLst>
                                    </p:anim>
                                    <p:anim calcmode="lin" valueType="num">
                                      <p:cBhvr>
                                        <p:cTn id="16" dur="500" fill="hold"/>
                                        <p:tgtEl>
                                          <p:spTgt spid="35533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1"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6355" name="Rectangle 3"/>
          <p:cNvSpPr>
            <a:spLocks noGrp="1" noChangeArrowheads="1"/>
          </p:cNvSpPr>
          <p:nvPr>
            <p:ph idx="1"/>
          </p:nvPr>
        </p:nvSpPr>
        <p:spPr>
          <a:xfrm>
            <a:off x="1262063" y="2060848"/>
            <a:ext cx="7198369" cy="3657327"/>
          </a:xfrm>
        </p:spPr>
        <p:txBody>
          <a:bodyPr>
            <a:normAutofit/>
          </a:bodyPr>
          <a:lstStyle/>
          <a:p>
            <a:pPr marL="274320" indent="-274320" algn="ctr" rtl="1" eaLnBrk="1" fontAlgn="auto" hangingPunct="1">
              <a:spcAft>
                <a:spcPts val="0"/>
              </a:spcAft>
              <a:buFontTx/>
              <a:buNone/>
              <a:defRPr/>
            </a:pPr>
            <a:r>
              <a:rPr lang="fa-IR" dirty="0" smtClean="0">
                <a:cs typeface="B Lotus" pitchFamily="2" charset="-78"/>
              </a:rPr>
              <a:t>در اين حالت فاصله اطمينان عبارت است از</a:t>
            </a:r>
            <a:r>
              <a:rPr lang="en-US" dirty="0" smtClean="0">
                <a:cs typeface="B Lotus" pitchFamily="2" charset="-78"/>
              </a:rPr>
              <a:t>: </a:t>
            </a:r>
            <a:endParaRPr lang="fa-IR" dirty="0" smtClean="0">
              <a:cs typeface="B Lotus" pitchFamily="2" charset="-78"/>
            </a:endParaRPr>
          </a:p>
          <a:p>
            <a:pPr marL="274320" indent="-274320" algn="r" rtl="1" eaLnBrk="1" fontAlgn="auto" hangingPunct="1">
              <a:spcAft>
                <a:spcPts val="0"/>
              </a:spcAft>
              <a:buFont typeface="Wingdings"/>
              <a:buChar char=""/>
              <a:defRPr/>
            </a:pPr>
            <a:endParaRPr lang="en-US" dirty="0" smtClean="0">
              <a:cs typeface="B Lotus" pitchFamily="2" charset="-78"/>
            </a:endParaRPr>
          </a:p>
        </p:txBody>
      </p:sp>
      <p:sp>
        <p:nvSpPr>
          <p:cNvPr id="1843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18434" name="Object 4"/>
          <p:cNvGraphicFramePr>
            <a:graphicFrameLocks noChangeAspect="1"/>
          </p:cNvGraphicFramePr>
          <p:nvPr>
            <p:extLst>
              <p:ext uri="{D42A27DB-BD31-4B8C-83A1-F6EECF244321}">
                <p14:modId xmlns:p14="http://schemas.microsoft.com/office/powerpoint/2010/main" val="1415970907"/>
              </p:ext>
            </p:extLst>
          </p:nvPr>
        </p:nvGraphicFramePr>
        <p:xfrm>
          <a:off x="2771800" y="3164023"/>
          <a:ext cx="2805113" cy="1450975"/>
        </p:xfrm>
        <a:graphic>
          <a:graphicData uri="http://schemas.openxmlformats.org/presentationml/2006/ole">
            <mc:AlternateContent xmlns:mc="http://schemas.openxmlformats.org/markup-compatibility/2006">
              <mc:Choice xmlns:v="urn:schemas-microsoft-com:vml" Requires="v">
                <p:oleObj spid="_x0000_s19536" name="Equation" r:id="rId3" imgW="812447" imgH="418918" progId="Equation.3">
                  <p:embed/>
                </p:oleObj>
              </mc:Choice>
              <mc:Fallback>
                <p:oleObj name="Equation" r:id="rId3" imgW="812447" imgH="418918"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3164023"/>
                        <a:ext cx="2805113" cy="145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2170113" y="234950"/>
            <a:ext cx="5376862" cy="1198563"/>
          </a:xfrm>
          <a:prstGeom prst="rect">
            <a:avLst/>
          </a:prstGeom>
        </p:spPr>
        <p:txBody>
          <a:bodyPr>
            <a:spAutoFit/>
          </a:bodyPr>
          <a:lstStyle/>
          <a:p>
            <a:pPr algn="ctr" rtl="1">
              <a:lnSpc>
                <a:spcPct val="150000"/>
              </a:lnSpc>
              <a:defRPr/>
            </a:pPr>
            <a:r>
              <a:rPr lang="en-US" sz="2500" dirty="0">
                <a:solidFill>
                  <a:srgbClr val="006600"/>
                </a:solidFill>
                <a:effectLst>
                  <a:outerShdw blurRad="38100" dist="38100" dir="2700000" algn="tl">
                    <a:srgbClr val="C0C0C0"/>
                  </a:outerShdw>
                </a:effectLst>
                <a:cs typeface="Titr" pitchFamily="2" charset="-78"/>
              </a:rPr>
              <a:t> </a:t>
            </a:r>
            <a:r>
              <a:rPr lang="fa-IR" sz="2500" dirty="0">
                <a:solidFill>
                  <a:srgbClr val="006600"/>
                </a:solidFill>
                <a:effectLst>
                  <a:outerShdw blurRad="38100" dist="38100" dir="2700000" algn="tl">
                    <a:srgbClr val="C0C0C0"/>
                  </a:outerShdw>
                </a:effectLst>
                <a:cs typeface="Titr" pitchFamily="2" charset="-78"/>
              </a:rPr>
              <a:t>محاسبه فاصله اطمينان در شرايطي که</a:t>
            </a:r>
            <a:r>
              <a:rPr lang="en-US" sz="2500" dirty="0">
                <a:solidFill>
                  <a:srgbClr val="006600"/>
                </a:solidFill>
                <a:effectLst>
                  <a:outerShdw blurRad="38100" dist="38100" dir="2700000" algn="tl">
                    <a:srgbClr val="C0C0C0"/>
                  </a:outerShdw>
                </a:effectLst>
                <a:cs typeface="Titr" pitchFamily="2" charset="-78"/>
              </a:rPr>
              <a:t> </a:t>
            </a:r>
            <a:endParaRPr lang="fa-IR" sz="2500" dirty="0">
              <a:solidFill>
                <a:srgbClr val="006600"/>
              </a:solidFill>
              <a:effectLst>
                <a:outerShdw blurRad="38100" dist="38100" dir="2700000" algn="tl">
                  <a:srgbClr val="C0C0C0"/>
                </a:outerShdw>
              </a:effectLst>
              <a:cs typeface="Titr" pitchFamily="2" charset="-78"/>
            </a:endParaRPr>
          </a:p>
          <a:p>
            <a:pPr algn="ctr" rtl="1">
              <a:lnSpc>
                <a:spcPct val="150000"/>
              </a:lnSpc>
              <a:defRPr/>
            </a:pPr>
            <a:r>
              <a:rPr lang="fa-IR" sz="2500" dirty="0">
                <a:solidFill>
                  <a:srgbClr val="006600"/>
                </a:solidFill>
                <a:effectLst>
                  <a:outerShdw blurRad="38100" dist="38100" dir="2700000" algn="tl">
                    <a:srgbClr val="C0C0C0"/>
                  </a:outerShdw>
                </a:effectLst>
                <a:latin typeface="Times New Roman" pitchFamily="18" charset="0"/>
                <a:cs typeface="Titr" pitchFamily="2" charset="-78"/>
              </a:rPr>
              <a:t>انحراف استاندارد جامعه </a:t>
            </a:r>
            <a:r>
              <a:rPr lang="fa-IR" sz="2500" dirty="0">
                <a:solidFill>
                  <a:srgbClr val="006600"/>
                </a:solidFill>
                <a:effectLst>
                  <a:outerShdw blurRad="38100" dist="38100" dir="2700000" algn="tl">
                    <a:srgbClr val="C0C0C0"/>
                  </a:outerShdw>
                </a:effectLst>
                <a:cs typeface="Titr" pitchFamily="2" charset="-78"/>
              </a:rPr>
              <a:t>نامعلوم است</a:t>
            </a:r>
            <a:r>
              <a:rPr lang="en-US" sz="2500" dirty="0">
                <a:solidFill>
                  <a:srgbClr val="006600"/>
                </a:solidFill>
                <a:effectLst>
                  <a:outerShdw blurRad="38100" dist="38100" dir="2700000" algn="tl">
                    <a:srgbClr val="C0C0C0"/>
                  </a:outerShdw>
                </a:effectLst>
                <a:cs typeface="Titr" pitchFamily="2" charset="-78"/>
              </a:rPr>
              <a:t> </a:t>
            </a:r>
            <a:endParaRPr lang="fa-IR" sz="2500" dirty="0">
              <a:solidFill>
                <a:srgbClr val="006600"/>
              </a:solidFill>
              <a:cs typeface="Titr" pitchFamily="2" charset="-7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356355">
                                            <p:txEl>
                                              <p:pRg st="0" end="0"/>
                                            </p:txEl>
                                          </p:spTgt>
                                        </p:tgtEl>
                                        <p:attrNameLst>
                                          <p:attrName>style.visibility</p:attrName>
                                        </p:attrNameLst>
                                      </p:cBhvr>
                                      <p:to>
                                        <p:strVal val="visible"/>
                                      </p:to>
                                    </p:set>
                                    <p:animEffect transition="in" filter="fade">
                                      <p:cBhvr>
                                        <p:cTn id="7" dur="500"/>
                                        <p:tgtEl>
                                          <p:spTgt spid="356355">
                                            <p:txEl>
                                              <p:pRg st="0" end="0"/>
                                            </p:txEl>
                                          </p:spTgt>
                                        </p:tgtEl>
                                      </p:cBhvr>
                                    </p:animEffect>
                                    <p:anim calcmode="lin" valueType="num">
                                      <p:cBhvr>
                                        <p:cTn id="8" dur="500" fill="hold"/>
                                        <p:tgtEl>
                                          <p:spTgt spid="35635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56355">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Content Placeholder 2"/>
          <p:cNvSpPr>
            <a:spLocks noGrp="1"/>
          </p:cNvSpPr>
          <p:nvPr>
            <p:ph idx="1"/>
          </p:nvPr>
        </p:nvSpPr>
        <p:spPr>
          <a:xfrm>
            <a:off x="1377950" y="2132856"/>
            <a:ext cx="6866458" cy="3436094"/>
          </a:xfrm>
        </p:spPr>
        <p:txBody>
          <a:bodyPr>
            <a:normAutofit fontScale="92500"/>
          </a:bodyPr>
          <a:lstStyle/>
          <a:p>
            <a:pPr algn="r" rtl="1">
              <a:spcAft>
                <a:spcPts val="600"/>
              </a:spcAft>
              <a:buFontTx/>
              <a:buBlip>
                <a:blip r:embed="rId2"/>
              </a:buBlip>
              <a:defRPr/>
            </a:pPr>
            <a:r>
              <a:rPr lang="fa-IR" sz="2100" dirty="0" smtClean="0">
                <a:cs typeface="B Lotus" pitchFamily="2" charset="-78"/>
              </a:rPr>
              <a:t>نقاط خارج افتاده داده‌هايي هستند که با الگوي اصلي داده‌ها متفاوتند و يا نمايانگر مجموعه داده‌ها نمي‌باشند. </a:t>
            </a:r>
          </a:p>
          <a:p>
            <a:pPr algn="r" rtl="1">
              <a:spcAft>
                <a:spcPts val="600"/>
              </a:spcAft>
              <a:buFontTx/>
              <a:buBlip>
                <a:blip r:embed="rId2"/>
              </a:buBlip>
              <a:defRPr/>
            </a:pPr>
            <a:r>
              <a:rPr lang="fa-IR" sz="2100" dirty="0" smtClean="0">
                <a:cs typeface="B Lotus" pitchFamily="2" charset="-78"/>
              </a:rPr>
              <a:t>نقاط خارج افتاده تاثير بسياري بر محاسبات يا مطالعات آماري دارند.</a:t>
            </a:r>
          </a:p>
          <a:p>
            <a:pPr algn="r" rtl="1">
              <a:spcAft>
                <a:spcPts val="600"/>
              </a:spcAft>
              <a:buFontTx/>
              <a:buBlip>
                <a:blip r:embed="rId2"/>
              </a:buBlip>
              <a:defRPr/>
            </a:pPr>
            <a:r>
              <a:rPr lang="fa-IR" sz="2100" dirty="0" smtClean="0">
                <a:cs typeface="B Lotus" pitchFamily="2" charset="-78"/>
              </a:rPr>
              <a:t>مهمترين عامل براي جلوگيري از استفاده يا شناسايي اين نقاط داشتن دقت کافي در حين تجزيه و تحليل آماري است. </a:t>
            </a:r>
          </a:p>
          <a:p>
            <a:pPr algn="r" rtl="1">
              <a:spcAft>
                <a:spcPts val="600"/>
              </a:spcAft>
              <a:buFontTx/>
              <a:buBlip>
                <a:blip r:embed="rId2"/>
              </a:buBlip>
              <a:defRPr/>
            </a:pPr>
            <a:r>
              <a:rPr lang="fa-IR" sz="2100" dirty="0" smtClean="0">
                <a:cs typeface="B Lotus" pitchFamily="2" charset="-78"/>
              </a:rPr>
              <a:t>هر داده‌اي که در مورد خارج بودن آن ترديد وجود دارد، مورد ارزيابي قرار مي‌گيرد و در صورت خارج بودن يا احتمال بسيار زياد به خارج بودن مردود مي‌شود.</a:t>
            </a:r>
            <a:endParaRPr lang="en-US" sz="2100" dirty="0" smtClean="0">
              <a:cs typeface="B Lotus" pitchFamily="2" charset="-78"/>
            </a:endParaRPr>
          </a:p>
        </p:txBody>
      </p:sp>
      <p:sp>
        <p:nvSpPr>
          <p:cNvPr id="4" name="Rectangle 3"/>
          <p:cNvSpPr/>
          <p:nvPr/>
        </p:nvSpPr>
        <p:spPr>
          <a:xfrm>
            <a:off x="2358849" y="469795"/>
            <a:ext cx="4806226" cy="769441"/>
          </a:xfrm>
          <a:prstGeom prst="rect">
            <a:avLst/>
          </a:prstGeom>
          <a:noFill/>
        </p:spPr>
        <p:txBody>
          <a:bodyPr>
            <a:spAutoFit/>
          </a:bodyPr>
          <a:lstStyle/>
          <a:p>
            <a:pPr algn="ctr">
              <a:defRPr/>
            </a:pPr>
            <a:r>
              <a:rPr lang="ar-SA" sz="4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rPr>
              <a:t>نقاط خارج افتاده</a:t>
            </a:r>
            <a:endParaRPr lang="fa-IR" sz="4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pitchFamily="2" charset="-78"/>
            </a:endParaRPr>
          </a:p>
        </p:txBody>
      </p:sp>
      <p:pic>
        <p:nvPicPr>
          <p:cNvPr id="150532" name="Picture 4" descr="C:\Users\SONY\Pictures\Various\outliers.gif"/>
          <p:cNvPicPr>
            <a:picLocks noChangeAspect="1" noChangeArrowheads="1"/>
          </p:cNvPicPr>
          <p:nvPr/>
        </p:nvPicPr>
        <p:blipFill>
          <a:blip r:embed="rId3"/>
          <a:srcRect/>
          <a:stretch>
            <a:fillRect/>
          </a:stretch>
        </p:blipFill>
        <p:spPr bwMode="auto">
          <a:xfrm>
            <a:off x="31046" y="4941168"/>
            <a:ext cx="2143125" cy="1390650"/>
          </a:xfrm>
          <a:prstGeom prst="rect">
            <a:avLst/>
          </a:prstGeom>
          <a:noFill/>
          <a:ln w="9525">
            <a:noFill/>
            <a:miter lim="800000"/>
            <a:headEnd/>
            <a:tailEnd/>
          </a:ln>
        </p:spPr>
      </p:pic>
    </p:spTree>
  </p:cSld>
  <p:clrMapOvr>
    <a:masterClrMapping/>
  </p:clrMapOvr>
  <p:transition spd="slow">
    <p:split orient="ver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Content Placeholder 2"/>
          <p:cNvSpPr>
            <a:spLocks noGrp="1"/>
          </p:cNvSpPr>
          <p:nvPr>
            <p:ph idx="1"/>
          </p:nvPr>
        </p:nvSpPr>
        <p:spPr>
          <a:xfrm>
            <a:off x="1043608" y="2852936"/>
            <a:ext cx="7606680" cy="2773164"/>
          </a:xfrm>
        </p:spPr>
        <p:txBody>
          <a:bodyPr/>
          <a:lstStyle/>
          <a:p>
            <a:pPr algn="r" rtl="1">
              <a:defRPr/>
            </a:pPr>
            <a:r>
              <a:rPr lang="fa-IR" dirty="0" smtClean="0">
                <a:cs typeface="B Lotus" pitchFamily="2" charset="-78"/>
              </a:rPr>
              <a:t>گاهي اوقات نتايج بررسي، مشخص کننده اشتباه در ثبت يا محاسبات است که مي‌توان براي کسب مقدار صحيح، آن را دوباره انجام داد. در غير اين صورت، نقطه خارج افتاده حذف مي‌گردد.</a:t>
            </a:r>
            <a:endParaRPr lang="en-US" dirty="0" smtClean="0">
              <a:cs typeface="B Lotus" pitchFamily="2" charset="-78"/>
            </a:endParaRPr>
          </a:p>
        </p:txBody>
      </p:sp>
      <p:sp>
        <p:nvSpPr>
          <p:cNvPr id="4" name="Rectangle 3"/>
          <p:cNvSpPr/>
          <p:nvPr/>
        </p:nvSpPr>
        <p:spPr>
          <a:xfrm>
            <a:off x="2345202" y="360614"/>
            <a:ext cx="4806226" cy="615553"/>
          </a:xfrm>
          <a:prstGeom prst="rect">
            <a:avLst/>
          </a:prstGeom>
          <a:noFill/>
        </p:spPr>
        <p:txBody>
          <a:bodyPr>
            <a:spAutoFit/>
          </a:bodyPr>
          <a:lstStyle/>
          <a:p>
            <a:pPr algn="ctr">
              <a:defRPr/>
            </a:pPr>
            <a:r>
              <a:rPr lang="ar-SA" sz="3400" cap="all" dirty="0">
                <a:ln w="9000" cmpd="sng">
                  <a:solidFill>
                    <a:schemeClr val="accent4">
                      <a:shade val="50000"/>
                      <a:satMod val="120000"/>
                    </a:schemeClr>
                  </a:solidFill>
                  <a:prstDash val="solid"/>
                </a:ln>
                <a:solidFill>
                  <a:srgbClr val="FF3399"/>
                </a:solidFill>
                <a:effectLst>
                  <a:reflection blurRad="12700" stA="28000" endPos="45000" dist="1000" dir="5400000" sy="-100000" algn="bl" rotWithShape="0"/>
                </a:effectLst>
                <a:cs typeface="Titr" pitchFamily="2" charset="-78"/>
              </a:rPr>
              <a:t>نقاط خارج افتاده</a:t>
            </a:r>
            <a:endParaRPr lang="fa-IR" sz="3400" cap="all" dirty="0">
              <a:ln w="9000" cmpd="sng">
                <a:solidFill>
                  <a:schemeClr val="accent4">
                    <a:shade val="50000"/>
                    <a:satMod val="120000"/>
                  </a:schemeClr>
                </a:solidFill>
                <a:prstDash val="solid"/>
              </a:ln>
              <a:solidFill>
                <a:srgbClr val="FF3399"/>
              </a:solidFill>
              <a:effectLst>
                <a:reflection blurRad="12700" stA="28000" endPos="45000" dist="1000" dir="5400000" sy="-100000" algn="bl" rotWithShape="0"/>
              </a:effectLst>
              <a:cs typeface="Titr" pitchFamily="2" charset="-78"/>
            </a:endParaRPr>
          </a:p>
        </p:txBody>
      </p:sp>
    </p:spTree>
  </p:cSld>
  <p:clrMapOvr>
    <a:masterClrMapping/>
  </p:clrMapOvr>
  <p:transition spd="slow">
    <p:wheel spokes="2"/>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970" name="Picture 2" descr="HSWKeyTermsCo_img_7"/>
          <p:cNvPicPr>
            <a:picLocks noChangeAspect="1" noChangeArrowheads="1"/>
          </p:cNvPicPr>
          <p:nvPr/>
        </p:nvPicPr>
        <p:blipFill>
          <a:blip r:embed="rId2"/>
          <a:srcRect/>
          <a:stretch>
            <a:fillRect/>
          </a:stretch>
        </p:blipFill>
        <p:spPr bwMode="auto">
          <a:xfrm>
            <a:off x="1438275" y="1835150"/>
            <a:ext cx="6915150" cy="3429000"/>
          </a:xfrm>
          <a:prstGeom prst="rect">
            <a:avLst/>
          </a:prstGeom>
          <a:ln>
            <a:noFill/>
          </a:ln>
          <a:effectLst>
            <a:outerShdw blurRad="190500" algn="tl" rotWithShape="0">
              <a:srgbClr val="000000">
                <a:alpha val="70000"/>
              </a:srgbClr>
            </a:outerShdw>
          </a:effectLst>
        </p:spPr>
      </p:pic>
      <p:sp>
        <p:nvSpPr>
          <p:cNvPr id="7" name="Rectangle 6"/>
          <p:cNvSpPr/>
          <p:nvPr/>
        </p:nvSpPr>
        <p:spPr>
          <a:xfrm>
            <a:off x="3187068" y="357166"/>
            <a:ext cx="2584362" cy="677108"/>
          </a:xfrm>
          <a:prstGeom prst="rect">
            <a:avLst/>
          </a:prstGeom>
          <a:noFill/>
        </p:spPr>
        <p:txBody>
          <a:bodyPr wrap="none">
            <a:spAutoFit/>
          </a:bodyPr>
          <a:lstStyle/>
          <a:p>
            <a:pPr algn="ctr">
              <a:defRPr/>
            </a:pPr>
            <a:r>
              <a:rPr lang="fa-IR" sz="3800" dirty="0">
                <a:ln w="31550" cmpd="sng">
                  <a:solidFill>
                    <a:sysClr val="windowText" lastClr="000000"/>
                  </a:solidFill>
                  <a:prstDash val="solid"/>
                </a:ln>
                <a:solidFill>
                  <a:srgbClr val="008000"/>
                </a:solidFill>
                <a:effectLst>
                  <a:outerShdw blurRad="41275" dist="12700" dir="12000000" algn="tl" rotWithShape="0">
                    <a:srgbClr val="000000">
                      <a:alpha val="40000"/>
                    </a:srgbClr>
                  </a:outerShdw>
                </a:effectLst>
                <a:cs typeface="Titr" pitchFamily="2" charset="-78"/>
              </a:rPr>
              <a:t>دقت و درستي</a:t>
            </a:r>
          </a:p>
        </p:txBody>
      </p:sp>
    </p:spTree>
  </p:cSld>
  <p:clrMapOvr>
    <a:masterClrMapping/>
  </p:clrMapOvr>
  <p:transition spd="slow">
    <p:spli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Content Placeholder 2"/>
          <p:cNvSpPr>
            <a:spLocks noGrp="1"/>
          </p:cNvSpPr>
          <p:nvPr>
            <p:ph idx="1"/>
          </p:nvPr>
        </p:nvSpPr>
        <p:spPr>
          <a:xfrm>
            <a:off x="1365250" y="1988839"/>
            <a:ext cx="7353300" cy="3824585"/>
          </a:xfrm>
        </p:spPr>
        <p:txBody>
          <a:bodyPr>
            <a:normAutofit/>
          </a:bodyPr>
          <a:lstStyle/>
          <a:p>
            <a:pPr algn="r" rtl="1">
              <a:defRPr/>
            </a:pPr>
            <a:r>
              <a:rPr lang="ar-SA" dirty="0" smtClean="0">
                <a:cs typeface="B Lotus" pitchFamily="2" charset="-78"/>
              </a:rPr>
              <a:t>وزن هفت </a:t>
            </a:r>
            <a:r>
              <a:rPr lang="fa-IR" dirty="0" smtClean="0">
                <a:cs typeface="B Lotus" pitchFamily="2" charset="-78"/>
              </a:rPr>
              <a:t>پاکت</a:t>
            </a:r>
            <a:r>
              <a:rPr lang="ar-SA" dirty="0" smtClean="0">
                <a:cs typeface="B Lotus" pitchFamily="2" charset="-78"/>
              </a:rPr>
              <a:t> از يک ماده هنگام ثبت به شرح زير است:</a:t>
            </a:r>
            <a:endParaRPr lang="fa-IR" dirty="0" smtClean="0">
              <a:cs typeface="B Lotus" pitchFamily="2" charset="-78"/>
            </a:endParaRPr>
          </a:p>
          <a:p>
            <a:pPr algn="r" rtl="1">
              <a:defRPr/>
            </a:pPr>
            <a:endParaRPr lang="fa-IR" dirty="0" smtClean="0">
              <a:cs typeface="B Lotus" pitchFamily="2" charset="-78"/>
            </a:endParaRPr>
          </a:p>
          <a:p>
            <a:pPr algn="r" rtl="1">
              <a:defRPr/>
            </a:pPr>
            <a:endParaRPr lang="fa-IR" dirty="0" smtClean="0">
              <a:cs typeface="B Lotus" pitchFamily="2" charset="-78"/>
            </a:endParaRPr>
          </a:p>
          <a:p>
            <a:pPr algn="r" rtl="1">
              <a:defRPr/>
            </a:pPr>
            <a:endParaRPr lang="fa-IR" dirty="0" smtClean="0">
              <a:cs typeface="B Lotus" pitchFamily="2" charset="-78"/>
            </a:endParaRPr>
          </a:p>
          <a:p>
            <a:pPr algn="r" rtl="1">
              <a:defRPr/>
            </a:pPr>
            <a:endParaRPr lang="fa-IR" dirty="0" smtClean="0">
              <a:cs typeface="B Lotus" pitchFamily="2" charset="-78"/>
            </a:endParaRPr>
          </a:p>
          <a:p>
            <a:pPr algn="r" rtl="1">
              <a:defRPr/>
            </a:pPr>
            <a:r>
              <a:rPr lang="fa-IR" dirty="0" smtClean="0">
                <a:cs typeface="B Lotus" pitchFamily="2" charset="-78"/>
              </a:rPr>
              <a:t>مطابق</a:t>
            </a:r>
            <a:r>
              <a:rPr lang="ar-SA" dirty="0" smtClean="0">
                <a:cs typeface="B Lotus" pitchFamily="2" charset="-78"/>
              </a:rPr>
              <a:t> جدول فوق اولين گام، چيدن داده‌ها از کوچکترين مقدار به بزرگترين مقدار مي‌باشد</a:t>
            </a:r>
            <a:endParaRPr lang="en-US" dirty="0" smtClean="0">
              <a:cs typeface="B Lotus" pitchFamily="2" charset="-78"/>
            </a:endParaRPr>
          </a:p>
          <a:p>
            <a:pPr algn="r" rtl="1">
              <a:defRPr/>
            </a:pPr>
            <a:endParaRPr lang="fa-IR" dirty="0" smtClean="0">
              <a:cs typeface="B Lotus" pitchFamily="2" charset="-78"/>
            </a:endParaRPr>
          </a:p>
        </p:txBody>
      </p:sp>
      <p:graphicFrame>
        <p:nvGraphicFramePr>
          <p:cNvPr id="4" name="Table 3"/>
          <p:cNvGraphicFramePr>
            <a:graphicFrameLocks noGrp="1"/>
          </p:cNvGraphicFramePr>
          <p:nvPr/>
        </p:nvGraphicFramePr>
        <p:xfrm>
          <a:off x="1987550" y="2514600"/>
          <a:ext cx="5715000" cy="1051560"/>
        </p:xfrm>
        <a:graphic>
          <a:graphicData uri="http://schemas.openxmlformats.org/drawingml/2006/table">
            <a:tbl>
              <a:tblPr rtl="1"/>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571500">
                  <a:extLst>
                    <a:ext uri="{9D8B030D-6E8A-4147-A177-3AD203B41FA5}">
                      <a16:colId xmlns:a16="http://schemas.microsoft.com/office/drawing/2014/main" val="20005"/>
                    </a:ext>
                  </a:extLst>
                </a:gridCol>
                <a:gridCol w="571500">
                  <a:extLst>
                    <a:ext uri="{9D8B030D-6E8A-4147-A177-3AD203B41FA5}">
                      <a16:colId xmlns:a16="http://schemas.microsoft.com/office/drawing/2014/main" val="20006"/>
                    </a:ext>
                  </a:extLst>
                </a:gridCol>
                <a:gridCol w="1714500">
                  <a:extLst>
                    <a:ext uri="{9D8B030D-6E8A-4147-A177-3AD203B41FA5}">
                      <a16:colId xmlns:a16="http://schemas.microsoft.com/office/drawing/2014/main" val="20007"/>
                    </a:ext>
                  </a:extLst>
                </a:gridCol>
              </a:tblGrid>
              <a:tr h="0">
                <a:tc>
                  <a:txBody>
                    <a:bodyPr/>
                    <a:lstStyle/>
                    <a:p>
                      <a:pPr algn="ctr" rtl="1">
                        <a:lnSpc>
                          <a:spcPct val="115000"/>
                        </a:lnSpc>
                        <a:spcAft>
                          <a:spcPts val="0"/>
                        </a:spcAft>
                      </a:pPr>
                      <a:r>
                        <a:rPr lang="en-US" sz="2000" dirty="0">
                          <a:solidFill>
                            <a:schemeClr val="tx1">
                              <a:lumMod val="50000"/>
                            </a:schemeClr>
                          </a:solidFill>
                          <a:latin typeface="Times New Roman"/>
                          <a:ea typeface="Times New Roman"/>
                          <a:cs typeface="Lotus"/>
                        </a:rPr>
                        <a:t>5.2</a:t>
                      </a:r>
                      <a:endParaRPr lang="en-US" sz="2000" dirty="0">
                        <a:solidFill>
                          <a:schemeClr val="tx1">
                            <a:lumMod val="50000"/>
                          </a:schemeClr>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dirty="0">
                          <a:solidFill>
                            <a:schemeClr val="tx1">
                              <a:lumMod val="50000"/>
                            </a:schemeClr>
                          </a:solidFill>
                          <a:latin typeface="Times New Roman"/>
                          <a:ea typeface="Times New Roman"/>
                          <a:cs typeface="Lotus"/>
                        </a:rPr>
                        <a:t>5.3</a:t>
                      </a:r>
                      <a:endParaRPr lang="en-US" sz="2000" dirty="0">
                        <a:solidFill>
                          <a:schemeClr val="tx1">
                            <a:lumMod val="50000"/>
                          </a:schemeClr>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dirty="0">
                          <a:solidFill>
                            <a:schemeClr val="tx1">
                              <a:lumMod val="50000"/>
                            </a:schemeClr>
                          </a:solidFill>
                          <a:latin typeface="Times New Roman"/>
                          <a:ea typeface="Times New Roman"/>
                          <a:cs typeface="Lotus"/>
                        </a:rPr>
                        <a:t>5.5</a:t>
                      </a:r>
                      <a:endParaRPr lang="en-US" sz="2000" dirty="0">
                        <a:solidFill>
                          <a:schemeClr val="tx1">
                            <a:lumMod val="50000"/>
                          </a:schemeClr>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dirty="0">
                          <a:solidFill>
                            <a:schemeClr val="tx1">
                              <a:lumMod val="50000"/>
                            </a:schemeClr>
                          </a:solidFill>
                          <a:latin typeface="Times New Roman"/>
                          <a:ea typeface="Times New Roman"/>
                          <a:cs typeface="Lotus"/>
                        </a:rPr>
                        <a:t>5.4</a:t>
                      </a:r>
                      <a:endParaRPr lang="en-US" sz="2000" dirty="0">
                        <a:solidFill>
                          <a:schemeClr val="tx1">
                            <a:lumMod val="50000"/>
                          </a:schemeClr>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dirty="0">
                          <a:solidFill>
                            <a:schemeClr val="tx1">
                              <a:lumMod val="50000"/>
                            </a:schemeClr>
                          </a:solidFill>
                          <a:latin typeface="Times New Roman"/>
                          <a:ea typeface="Times New Roman"/>
                          <a:cs typeface="Lotus"/>
                        </a:rPr>
                        <a:t>6.5</a:t>
                      </a:r>
                      <a:endParaRPr lang="en-US" sz="2000" dirty="0">
                        <a:solidFill>
                          <a:schemeClr val="tx1">
                            <a:lumMod val="50000"/>
                          </a:schemeClr>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dirty="0">
                          <a:solidFill>
                            <a:schemeClr val="tx1">
                              <a:lumMod val="50000"/>
                            </a:schemeClr>
                          </a:solidFill>
                          <a:latin typeface="Times New Roman"/>
                          <a:ea typeface="Times New Roman"/>
                          <a:cs typeface="Lotus"/>
                        </a:rPr>
                        <a:t>5.4</a:t>
                      </a:r>
                      <a:endParaRPr lang="en-US" sz="2000" dirty="0">
                        <a:solidFill>
                          <a:schemeClr val="tx1">
                            <a:lumMod val="50000"/>
                          </a:schemeClr>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dirty="0">
                          <a:solidFill>
                            <a:schemeClr val="tx1">
                              <a:lumMod val="50000"/>
                            </a:schemeClr>
                          </a:solidFill>
                          <a:latin typeface="Times New Roman"/>
                          <a:ea typeface="Times New Roman"/>
                          <a:cs typeface="Lotus"/>
                        </a:rPr>
                        <a:t>5.6</a:t>
                      </a:r>
                      <a:endParaRPr lang="en-US" sz="2000" dirty="0">
                        <a:solidFill>
                          <a:schemeClr val="tx1">
                            <a:lumMod val="50000"/>
                          </a:schemeClr>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2000">
                          <a:solidFill>
                            <a:schemeClr val="tx1">
                              <a:lumMod val="50000"/>
                            </a:schemeClr>
                          </a:solidFill>
                          <a:latin typeface="Times New Roman"/>
                          <a:ea typeface="Times New Roman"/>
                          <a:cs typeface="Lotus"/>
                        </a:rPr>
                        <a:t>(</a:t>
                      </a:r>
                      <a:r>
                        <a:rPr lang="en-US" sz="2000" dirty="0">
                          <a:solidFill>
                            <a:schemeClr val="tx1">
                              <a:lumMod val="50000"/>
                            </a:schemeClr>
                          </a:solidFill>
                          <a:latin typeface="Times New Roman"/>
                          <a:ea typeface="Times New Roman"/>
                          <a:cs typeface="Lotus"/>
                        </a:rPr>
                        <a:t>g</a:t>
                      </a:r>
                      <a:r>
                        <a:rPr lang="ar-SA" sz="2000">
                          <a:solidFill>
                            <a:schemeClr val="tx1">
                              <a:lumMod val="50000"/>
                            </a:schemeClr>
                          </a:solidFill>
                          <a:latin typeface="Times New Roman"/>
                          <a:ea typeface="Times New Roman"/>
                          <a:cs typeface="Lotus"/>
                        </a:rPr>
                        <a:t>) وزن</a:t>
                      </a:r>
                      <a:endParaRPr lang="en-US" sz="2000" dirty="0">
                        <a:solidFill>
                          <a:schemeClr val="tx1">
                            <a:lumMod val="50000"/>
                          </a:schemeClr>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gridSpan="8">
                  <a:txBody>
                    <a:bodyPr/>
                    <a:lstStyle/>
                    <a:p>
                      <a:pPr algn="l" rtl="1">
                        <a:lnSpc>
                          <a:spcPct val="115000"/>
                        </a:lnSpc>
                        <a:spcAft>
                          <a:spcPts val="0"/>
                        </a:spcAft>
                      </a:pPr>
                      <a:r>
                        <a:rPr lang="ar-SA" sz="2000">
                          <a:solidFill>
                            <a:schemeClr val="tx1">
                              <a:lumMod val="50000"/>
                            </a:schemeClr>
                          </a:solidFill>
                          <a:latin typeface="Times New Roman"/>
                          <a:ea typeface="Times New Roman"/>
                          <a:cs typeface="Lotus"/>
                        </a:rPr>
                        <a:t>مقدار سفارش داده شده</a:t>
                      </a:r>
                      <a:endParaRPr lang="en-US" sz="2000" dirty="0">
                        <a:solidFill>
                          <a:schemeClr val="tx1">
                            <a:lumMod val="50000"/>
                          </a:schemeClr>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1"/>
                  </a:ext>
                </a:extLst>
              </a:tr>
              <a:tr h="0">
                <a:tc>
                  <a:txBody>
                    <a:bodyPr/>
                    <a:lstStyle/>
                    <a:p>
                      <a:pPr algn="ctr" rtl="1">
                        <a:lnSpc>
                          <a:spcPct val="115000"/>
                        </a:lnSpc>
                        <a:spcAft>
                          <a:spcPts val="0"/>
                        </a:spcAft>
                      </a:pPr>
                      <a:r>
                        <a:rPr lang="en-US" sz="2000" dirty="0">
                          <a:solidFill>
                            <a:schemeClr val="tx1">
                              <a:lumMod val="50000"/>
                            </a:schemeClr>
                          </a:solidFill>
                          <a:latin typeface="Times New Roman"/>
                          <a:ea typeface="Times New Roman"/>
                          <a:cs typeface="Lotus"/>
                        </a:rPr>
                        <a:t>6.5</a:t>
                      </a:r>
                      <a:endParaRPr lang="en-US" sz="2000" dirty="0">
                        <a:solidFill>
                          <a:schemeClr val="tx1">
                            <a:lumMod val="50000"/>
                          </a:schemeClr>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dirty="0">
                          <a:solidFill>
                            <a:schemeClr val="tx1">
                              <a:lumMod val="50000"/>
                            </a:schemeClr>
                          </a:solidFill>
                          <a:latin typeface="Times New Roman"/>
                          <a:ea typeface="Times New Roman"/>
                          <a:cs typeface="Lotus"/>
                        </a:rPr>
                        <a:t>5.6</a:t>
                      </a:r>
                      <a:endParaRPr lang="en-US" sz="2000" dirty="0">
                        <a:solidFill>
                          <a:schemeClr val="tx1">
                            <a:lumMod val="50000"/>
                          </a:schemeClr>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dirty="0">
                          <a:solidFill>
                            <a:schemeClr val="tx1">
                              <a:lumMod val="50000"/>
                            </a:schemeClr>
                          </a:solidFill>
                          <a:latin typeface="Times New Roman"/>
                          <a:ea typeface="Times New Roman"/>
                          <a:cs typeface="Lotus"/>
                        </a:rPr>
                        <a:t>5.5</a:t>
                      </a:r>
                      <a:endParaRPr lang="en-US" sz="2000" dirty="0">
                        <a:solidFill>
                          <a:schemeClr val="tx1">
                            <a:lumMod val="50000"/>
                          </a:schemeClr>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dirty="0">
                          <a:solidFill>
                            <a:schemeClr val="tx1">
                              <a:lumMod val="50000"/>
                            </a:schemeClr>
                          </a:solidFill>
                          <a:latin typeface="Times New Roman"/>
                          <a:ea typeface="Times New Roman"/>
                          <a:cs typeface="Lotus"/>
                        </a:rPr>
                        <a:t>5.4</a:t>
                      </a:r>
                      <a:endParaRPr lang="en-US" sz="2000" dirty="0">
                        <a:solidFill>
                          <a:schemeClr val="tx1">
                            <a:lumMod val="50000"/>
                          </a:schemeClr>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dirty="0">
                          <a:solidFill>
                            <a:schemeClr val="tx1">
                              <a:lumMod val="50000"/>
                            </a:schemeClr>
                          </a:solidFill>
                          <a:latin typeface="Times New Roman"/>
                          <a:ea typeface="Times New Roman"/>
                          <a:cs typeface="Lotus"/>
                        </a:rPr>
                        <a:t>5.4</a:t>
                      </a:r>
                      <a:endParaRPr lang="en-US" sz="2000" dirty="0">
                        <a:solidFill>
                          <a:schemeClr val="tx1">
                            <a:lumMod val="50000"/>
                          </a:schemeClr>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dirty="0">
                          <a:solidFill>
                            <a:schemeClr val="tx1">
                              <a:lumMod val="50000"/>
                            </a:schemeClr>
                          </a:solidFill>
                          <a:latin typeface="Times New Roman"/>
                          <a:ea typeface="Times New Roman"/>
                          <a:cs typeface="Lotus"/>
                        </a:rPr>
                        <a:t>5.3</a:t>
                      </a:r>
                      <a:endParaRPr lang="en-US" sz="2000" dirty="0">
                        <a:solidFill>
                          <a:schemeClr val="tx1">
                            <a:lumMod val="50000"/>
                          </a:schemeClr>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dirty="0">
                          <a:solidFill>
                            <a:schemeClr val="tx1">
                              <a:lumMod val="50000"/>
                            </a:schemeClr>
                          </a:solidFill>
                          <a:latin typeface="Times New Roman"/>
                          <a:ea typeface="Times New Roman"/>
                          <a:cs typeface="Lotus"/>
                        </a:rPr>
                        <a:t>5.2</a:t>
                      </a:r>
                      <a:endParaRPr lang="en-US" sz="2000" dirty="0">
                        <a:solidFill>
                          <a:schemeClr val="tx1">
                            <a:lumMod val="50000"/>
                          </a:schemeClr>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2000" dirty="0">
                          <a:solidFill>
                            <a:schemeClr val="tx1">
                              <a:lumMod val="50000"/>
                            </a:schemeClr>
                          </a:solidFill>
                          <a:latin typeface="Times New Roman"/>
                          <a:ea typeface="Times New Roman"/>
                          <a:cs typeface="Lotus"/>
                        </a:rPr>
                        <a:t>(</a:t>
                      </a:r>
                      <a:r>
                        <a:rPr lang="en-US" sz="2000" dirty="0">
                          <a:solidFill>
                            <a:schemeClr val="tx1">
                              <a:lumMod val="50000"/>
                            </a:schemeClr>
                          </a:solidFill>
                          <a:latin typeface="Times New Roman"/>
                          <a:ea typeface="Times New Roman"/>
                          <a:cs typeface="Lotus"/>
                        </a:rPr>
                        <a:t>g</a:t>
                      </a:r>
                      <a:r>
                        <a:rPr lang="ar-SA" sz="2000" dirty="0">
                          <a:solidFill>
                            <a:schemeClr val="tx1">
                              <a:lumMod val="50000"/>
                            </a:schemeClr>
                          </a:solidFill>
                          <a:latin typeface="Times New Roman"/>
                          <a:ea typeface="Times New Roman"/>
                          <a:cs typeface="Lotus"/>
                        </a:rPr>
                        <a:t>) وزن</a:t>
                      </a:r>
                      <a:endParaRPr lang="en-US" sz="2000" dirty="0">
                        <a:solidFill>
                          <a:schemeClr val="tx1">
                            <a:lumMod val="50000"/>
                          </a:schemeClr>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angle 4"/>
          <p:cNvSpPr/>
          <p:nvPr/>
        </p:nvSpPr>
        <p:spPr>
          <a:xfrm>
            <a:off x="3464187" y="346965"/>
            <a:ext cx="2242922" cy="630942"/>
          </a:xfrm>
          <a:prstGeom prst="rect">
            <a:avLst/>
          </a:prstGeom>
          <a:noFill/>
        </p:spPr>
        <p:txBody>
          <a:bodyPr wrap="none">
            <a:spAutoFit/>
          </a:bodyPr>
          <a:lstStyle/>
          <a:p>
            <a:pPr algn="ctr" rtl="1">
              <a:defRPr/>
            </a:pPr>
            <a:r>
              <a:rPr lang="ar-SA" sz="3500" dirty="0">
                <a:ln w="1905"/>
                <a:solidFill>
                  <a:srgbClr val="CC0099"/>
                </a:solidFill>
                <a:effectLst>
                  <a:innerShdw blurRad="69850" dist="43180" dir="5400000">
                    <a:srgbClr val="000000">
                      <a:alpha val="65000"/>
                    </a:srgbClr>
                  </a:innerShdw>
                </a:effectLst>
                <a:cs typeface="Titr" pitchFamily="2" charset="-78"/>
              </a:rPr>
              <a:t>تست </a:t>
            </a:r>
            <a:r>
              <a:rPr lang="en-US" sz="3500" dirty="0">
                <a:ln w="1905"/>
                <a:solidFill>
                  <a:srgbClr val="CC0099"/>
                </a:solidFill>
                <a:effectLst>
                  <a:innerShdw blurRad="69850" dist="43180" dir="5400000">
                    <a:srgbClr val="000000">
                      <a:alpha val="65000"/>
                    </a:srgbClr>
                  </a:innerShdw>
                </a:effectLst>
                <a:cs typeface="Titr" pitchFamily="2" charset="-78"/>
              </a:rPr>
              <a:t>Dixon</a:t>
            </a:r>
            <a:endParaRPr lang="fa-IR" sz="3500" dirty="0">
              <a:ln w="1905"/>
              <a:solidFill>
                <a:srgbClr val="CC0099"/>
              </a:solidFill>
              <a:effectLst>
                <a:innerShdw blurRad="69850" dist="43180" dir="5400000">
                  <a:srgbClr val="000000">
                    <a:alpha val="65000"/>
                  </a:srgbClr>
                </a:innerShdw>
              </a:effectLst>
              <a:cs typeface="Titr" pitchFamily="2" charset="-78"/>
            </a:endParaRPr>
          </a:p>
        </p:txBody>
      </p:sp>
    </p:spTree>
  </p:cSld>
  <p:clrMapOvr>
    <a:masterClrMapping/>
  </p:clrMapOvr>
  <p:transition spd="slow">
    <p:pull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77913" y="1950244"/>
            <a:ext cx="6604000" cy="901700"/>
          </a:xfrm>
          <a:prstGeom prst="rect">
            <a:avLst/>
          </a:prstGeom>
          <a:noFill/>
          <a:ln w="9525">
            <a:noFill/>
            <a:miter lim="800000"/>
            <a:headEnd/>
            <a:tailEnd/>
          </a:ln>
        </p:spPr>
      </p:pic>
      <p:pic>
        <p:nvPicPr>
          <p:cNvPr id="19462"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077913" y="3139282"/>
            <a:ext cx="6427788" cy="847725"/>
          </a:xfrm>
          <a:prstGeom prst="rect">
            <a:avLst/>
          </a:prstGeom>
          <a:noFill/>
          <a:ln w="9525">
            <a:noFill/>
            <a:miter lim="800000"/>
            <a:headEnd/>
            <a:tailEnd/>
          </a:ln>
        </p:spPr>
      </p:pic>
      <p:sp>
        <p:nvSpPr>
          <p:cNvPr id="19463" name="Rectangle 5"/>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fa-IR"/>
          </a:p>
        </p:txBody>
      </p:sp>
      <p:graphicFrame>
        <p:nvGraphicFramePr>
          <p:cNvPr id="19458" name="Object 4"/>
          <p:cNvGraphicFramePr>
            <a:graphicFrameLocks noChangeAspect="1"/>
          </p:cNvGraphicFramePr>
          <p:nvPr/>
        </p:nvGraphicFramePr>
        <p:xfrm>
          <a:off x="1104900" y="4397375"/>
          <a:ext cx="1611313" cy="501650"/>
        </p:xfrm>
        <a:graphic>
          <a:graphicData uri="http://schemas.openxmlformats.org/presentationml/2006/ole">
            <mc:AlternateContent xmlns:mc="http://schemas.openxmlformats.org/markup-compatibility/2006">
              <mc:Choice xmlns:v="urn:schemas-microsoft-com:vml" Requires="v">
                <p:oleObj spid="_x0000_s20716" name="Equation" r:id="rId5" imgW="736600" imgH="228600" progId="Equation.3">
                  <p:embed/>
                </p:oleObj>
              </mc:Choice>
              <mc:Fallback>
                <p:oleObj name="Equation" r:id="rId5" imgW="736600" imgH="2286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900" y="4397375"/>
                        <a:ext cx="1611313"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5574" name="Rectangle 6"/>
          <p:cNvSpPr>
            <a:spLocks noChangeArrowheads="1"/>
          </p:cNvSpPr>
          <p:nvPr/>
        </p:nvSpPr>
        <p:spPr bwMode="auto">
          <a:xfrm>
            <a:off x="3278188" y="4454525"/>
            <a:ext cx="2085975" cy="338138"/>
          </a:xfrm>
          <a:prstGeom prst="rect">
            <a:avLst/>
          </a:prstGeom>
          <a:noFill/>
          <a:ln w="9525" cap="flat" cmpd="sng" algn="ctr">
            <a:noFill/>
            <a:prstDash val="solid"/>
            <a:miter lim="800000"/>
            <a:headEnd/>
            <a:tailEnd/>
          </a:ln>
          <a:effectLst/>
        </p:spPr>
        <p:txBody>
          <a:bodyPr anchor="ctr">
            <a:spAutoFit/>
          </a:bodyPr>
          <a:lstStyle/>
          <a:p>
            <a:pPr rtl="1" eaLnBrk="0" hangingPunct="0">
              <a:defRPr/>
            </a:pPr>
            <a:r>
              <a:rPr lang="en-US" sz="1600" b="0" dirty="0">
                <a:solidFill>
                  <a:schemeClr val="tx1">
                    <a:lumMod val="50000"/>
                  </a:schemeClr>
                </a:solidFill>
                <a:ea typeface="Times New Roman" pitchFamily="18" charset="0"/>
                <a:cs typeface="Lotus" pitchFamily="2" charset="-78"/>
              </a:rPr>
              <a:t>n=7</a:t>
            </a:r>
            <a:r>
              <a:rPr lang="ar-SA" sz="1600" b="0" dirty="0">
                <a:solidFill>
                  <a:schemeClr val="tx1">
                    <a:lumMod val="50000"/>
                  </a:schemeClr>
                </a:solidFill>
                <a:ea typeface="Times New Roman" pitchFamily="18" charset="0"/>
                <a:cs typeface="Lotus" pitchFamily="2" charset="-78"/>
              </a:rPr>
              <a:t> و سطح اطمينان </a:t>
            </a:r>
            <a:r>
              <a:rPr lang="en-US" sz="1600" b="0" dirty="0">
                <a:solidFill>
                  <a:schemeClr val="tx1">
                    <a:lumMod val="50000"/>
                  </a:schemeClr>
                </a:solidFill>
                <a:ea typeface="Times New Roman" pitchFamily="18" charset="0"/>
                <a:cs typeface="Lotus" pitchFamily="2" charset="-78"/>
              </a:rPr>
              <a:t>99%</a:t>
            </a:r>
            <a:endParaRPr lang="en-US" sz="1600" b="0" dirty="0">
              <a:solidFill>
                <a:schemeClr val="tx1">
                  <a:lumMod val="50000"/>
                </a:schemeClr>
              </a:solidFill>
              <a:cs typeface="Arial" pitchFamily="34" charset="0"/>
            </a:endParaRPr>
          </a:p>
        </p:txBody>
      </p:sp>
      <p:sp>
        <p:nvSpPr>
          <p:cNvPr id="19465" name="Rectangle 8"/>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fa-IR"/>
          </a:p>
        </p:txBody>
      </p:sp>
      <p:graphicFrame>
        <p:nvGraphicFramePr>
          <p:cNvPr id="19459" name="Object 7"/>
          <p:cNvGraphicFramePr>
            <a:graphicFrameLocks noChangeAspect="1"/>
          </p:cNvGraphicFramePr>
          <p:nvPr/>
        </p:nvGraphicFramePr>
        <p:xfrm>
          <a:off x="1077913" y="5186363"/>
          <a:ext cx="1651000" cy="371475"/>
        </p:xfrm>
        <a:graphic>
          <a:graphicData uri="http://schemas.openxmlformats.org/presentationml/2006/ole">
            <mc:AlternateContent xmlns:mc="http://schemas.openxmlformats.org/markup-compatibility/2006">
              <mc:Choice xmlns:v="urn:schemas-microsoft-com:vml" Requires="v">
                <p:oleObj spid="_x0000_s20717" name="Equation" r:id="rId7" imgW="1016000" imgH="228600" progId="Equation.3">
                  <p:embed/>
                </p:oleObj>
              </mc:Choice>
              <mc:Fallback>
                <p:oleObj name="Equation" r:id="rId7" imgW="1016000" imgH="2286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7913" y="5186363"/>
                        <a:ext cx="1651000"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6" name="Rectangle 10"/>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fa-IR"/>
          </a:p>
        </p:txBody>
      </p:sp>
      <p:graphicFrame>
        <p:nvGraphicFramePr>
          <p:cNvPr id="19460" name="Object 9"/>
          <p:cNvGraphicFramePr>
            <a:graphicFrameLocks noChangeAspect="1"/>
          </p:cNvGraphicFramePr>
          <p:nvPr/>
        </p:nvGraphicFramePr>
        <p:xfrm>
          <a:off x="914400" y="5703888"/>
          <a:ext cx="2003425" cy="450850"/>
        </p:xfrm>
        <a:graphic>
          <a:graphicData uri="http://schemas.openxmlformats.org/presentationml/2006/ole">
            <mc:AlternateContent xmlns:mc="http://schemas.openxmlformats.org/markup-compatibility/2006">
              <mc:Choice xmlns:v="urn:schemas-microsoft-com:vml" Requires="v">
                <p:oleObj spid="_x0000_s20718" name="Equation" r:id="rId9" imgW="1054100" imgH="241300" progId="Equation.3">
                  <p:embed/>
                </p:oleObj>
              </mc:Choice>
              <mc:Fallback>
                <p:oleObj name="Equation" r:id="rId9" imgW="1054100" imgH="2413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5703888"/>
                        <a:ext cx="2003425"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4139952" y="5430838"/>
            <a:ext cx="4183063" cy="339725"/>
          </a:xfrm>
          <a:prstGeom prst="rect">
            <a:avLst/>
          </a:prstGeom>
        </p:spPr>
        <p:txBody>
          <a:bodyPr wrap="none">
            <a:spAutoFit/>
          </a:bodyPr>
          <a:lstStyle/>
          <a:p>
            <a:pPr algn="l" rtl="1">
              <a:defRPr/>
            </a:pPr>
            <a:r>
              <a:rPr lang="ar-SA" sz="1600" b="0" dirty="0">
                <a:solidFill>
                  <a:schemeClr val="tx1">
                    <a:lumMod val="50000"/>
                  </a:schemeClr>
                </a:solidFill>
                <a:cs typeface="Lotus" pitchFamily="2" charset="-78"/>
              </a:rPr>
              <a:t>در نتيجه از </a:t>
            </a:r>
            <a:r>
              <a:rPr lang="fa-IR" sz="1600" b="0" dirty="0">
                <a:solidFill>
                  <a:schemeClr val="tx1">
                    <a:lumMod val="50000"/>
                  </a:schemeClr>
                </a:solidFill>
                <a:cs typeface="Lotus" pitchFamily="2" charset="-78"/>
              </a:rPr>
              <a:t>لحاظ</a:t>
            </a:r>
            <a:r>
              <a:rPr lang="ar-SA" sz="1600" b="0" dirty="0">
                <a:solidFill>
                  <a:schemeClr val="tx1">
                    <a:lumMod val="50000"/>
                  </a:schemeClr>
                </a:solidFill>
                <a:cs typeface="Lotus" pitchFamily="2" charset="-78"/>
              </a:rPr>
              <a:t> آماري </a:t>
            </a:r>
            <a:r>
              <a:rPr lang="en-US" sz="1600" b="0" dirty="0">
                <a:solidFill>
                  <a:schemeClr val="tx1">
                    <a:lumMod val="50000"/>
                  </a:schemeClr>
                </a:solidFill>
                <a:cs typeface="Lotus" pitchFamily="2" charset="-78"/>
              </a:rPr>
              <a:t>6.5g</a:t>
            </a:r>
            <a:r>
              <a:rPr lang="ar-SA" sz="1600" b="0" dirty="0">
                <a:solidFill>
                  <a:schemeClr val="tx1">
                    <a:lumMod val="50000"/>
                  </a:schemeClr>
                </a:solidFill>
                <a:cs typeface="Lotus" pitchFamily="2" charset="-78"/>
              </a:rPr>
              <a:t> يک </a:t>
            </a:r>
            <a:r>
              <a:rPr lang="en-US" sz="1600" b="0" dirty="0">
                <a:solidFill>
                  <a:schemeClr val="tx1">
                    <a:lumMod val="50000"/>
                  </a:schemeClr>
                </a:solidFill>
                <a:cs typeface="Lotus" pitchFamily="2" charset="-78"/>
              </a:rPr>
              <a:t>outlier</a:t>
            </a:r>
            <a:r>
              <a:rPr lang="ar-SA" sz="1600" b="0" dirty="0">
                <a:solidFill>
                  <a:schemeClr val="tx1">
                    <a:lumMod val="50000"/>
                  </a:schemeClr>
                </a:solidFill>
                <a:cs typeface="Lotus" pitchFamily="2" charset="-78"/>
              </a:rPr>
              <a:t> محسوب مي‌شود</a:t>
            </a:r>
            <a:endParaRPr lang="fa-IR" sz="1600" b="0" dirty="0">
              <a:solidFill>
                <a:schemeClr val="tx1">
                  <a:lumMod val="50000"/>
                </a:schemeClr>
              </a:solidFill>
              <a:cs typeface="Lotus" pitchFamily="2" charset="-78"/>
            </a:endParaRPr>
          </a:p>
        </p:txBody>
      </p:sp>
      <p:sp>
        <p:nvSpPr>
          <p:cNvPr id="14" name="Rectangle 13"/>
          <p:cNvSpPr/>
          <p:nvPr/>
        </p:nvSpPr>
        <p:spPr>
          <a:xfrm>
            <a:off x="3464187" y="346965"/>
            <a:ext cx="2242922" cy="630942"/>
          </a:xfrm>
          <a:prstGeom prst="rect">
            <a:avLst/>
          </a:prstGeom>
          <a:noFill/>
        </p:spPr>
        <p:txBody>
          <a:bodyPr wrap="none">
            <a:spAutoFit/>
          </a:bodyPr>
          <a:lstStyle/>
          <a:p>
            <a:pPr algn="ctr" rtl="1">
              <a:defRPr/>
            </a:pPr>
            <a:r>
              <a:rPr lang="ar-SA" sz="3500" dirty="0">
                <a:ln w="1905"/>
                <a:solidFill>
                  <a:srgbClr val="CC0099"/>
                </a:solidFill>
                <a:effectLst>
                  <a:innerShdw blurRad="69850" dist="43180" dir="5400000">
                    <a:srgbClr val="000000">
                      <a:alpha val="65000"/>
                    </a:srgbClr>
                  </a:innerShdw>
                </a:effectLst>
                <a:cs typeface="Titr" pitchFamily="2" charset="-78"/>
              </a:rPr>
              <a:t>تست </a:t>
            </a:r>
            <a:r>
              <a:rPr lang="en-US" sz="3500" dirty="0">
                <a:ln w="1905"/>
                <a:solidFill>
                  <a:srgbClr val="CC0099"/>
                </a:solidFill>
                <a:effectLst>
                  <a:innerShdw blurRad="69850" dist="43180" dir="5400000">
                    <a:srgbClr val="000000">
                      <a:alpha val="65000"/>
                    </a:srgbClr>
                  </a:innerShdw>
                </a:effectLst>
                <a:cs typeface="Titr" pitchFamily="2" charset="-78"/>
              </a:rPr>
              <a:t>Dixon</a:t>
            </a:r>
            <a:endParaRPr lang="fa-IR" sz="3500" dirty="0">
              <a:ln w="1905"/>
              <a:solidFill>
                <a:srgbClr val="CC0099"/>
              </a:solidFill>
              <a:effectLst>
                <a:innerShdw blurRad="69850" dist="43180" dir="5400000">
                  <a:srgbClr val="000000">
                    <a:alpha val="65000"/>
                  </a:srgbClr>
                </a:innerShdw>
              </a:effectLst>
              <a:cs typeface="Titr" pitchFamily="2" charset="-78"/>
            </a:endParaRPr>
          </a:p>
        </p:txBody>
      </p:sp>
    </p:spTree>
  </p:cSld>
  <p:clrMapOvr>
    <a:masterClrMapping/>
  </p:clrMapOvr>
  <p:transition spd="slow">
    <p:zoom dir="in"/>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Content Placeholder 2"/>
          <p:cNvSpPr>
            <a:spLocks noGrp="1"/>
          </p:cNvSpPr>
          <p:nvPr>
            <p:ph idx="1"/>
          </p:nvPr>
        </p:nvSpPr>
        <p:spPr>
          <a:xfrm>
            <a:off x="1392238" y="1916831"/>
            <a:ext cx="7356226" cy="3504481"/>
          </a:xfrm>
        </p:spPr>
        <p:txBody>
          <a:bodyPr>
            <a:normAutofit/>
          </a:bodyPr>
          <a:lstStyle/>
          <a:p>
            <a:pPr algn="r" rtl="1">
              <a:lnSpc>
                <a:spcPct val="200000"/>
              </a:lnSpc>
              <a:defRPr/>
            </a:pPr>
            <a:r>
              <a:rPr lang="ar-SA" dirty="0" smtClean="0">
                <a:cs typeface="B Lotus" pitchFamily="2" charset="-78"/>
              </a:rPr>
              <a:t>به منظور انجام اين آزمون، نتايج را از کوچک به بزرگ مرتب مي‌کنيم. فرض صفر ما اين است که مقداري که به آن مشکوک هستيم داراي تفاوت فاحشي نسبت به ساير داده‌ها نمي‌باشد.</a:t>
            </a:r>
            <a:endParaRPr lang="en-US" dirty="0" smtClean="0">
              <a:cs typeface="B Lotus" pitchFamily="2" charset="-78"/>
            </a:endParaRPr>
          </a:p>
          <a:p>
            <a:pPr algn="r" rtl="1">
              <a:lnSpc>
                <a:spcPct val="200000"/>
              </a:lnSpc>
              <a:defRPr/>
            </a:pPr>
            <a:endParaRPr lang="fa-IR" dirty="0" smtClean="0">
              <a:cs typeface="B Lotus" pitchFamily="2" charset="-78"/>
            </a:endParaRPr>
          </a:p>
        </p:txBody>
      </p:sp>
      <p:pic>
        <p:nvPicPr>
          <p:cNvPr id="153603"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146175" y="3479800"/>
            <a:ext cx="2225675" cy="692150"/>
          </a:xfrm>
          <a:prstGeom prst="rect">
            <a:avLst/>
          </a:prstGeom>
          <a:noFill/>
          <a:ln w="9525">
            <a:noFill/>
            <a:miter lim="800000"/>
            <a:headEnd/>
            <a:tailEnd/>
          </a:ln>
        </p:spPr>
      </p:pic>
      <p:pic>
        <p:nvPicPr>
          <p:cNvPr id="153604"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36638" y="4748213"/>
            <a:ext cx="2333625" cy="700087"/>
          </a:xfrm>
          <a:prstGeom prst="rect">
            <a:avLst/>
          </a:prstGeom>
          <a:noFill/>
          <a:ln w="9525">
            <a:noFill/>
            <a:miter lim="800000"/>
            <a:headEnd/>
            <a:tailEnd/>
          </a:ln>
        </p:spPr>
      </p:pic>
      <p:sp>
        <p:nvSpPr>
          <p:cNvPr id="7" name="Rectangle 6"/>
          <p:cNvSpPr/>
          <p:nvPr/>
        </p:nvSpPr>
        <p:spPr>
          <a:xfrm>
            <a:off x="3087504" y="456147"/>
            <a:ext cx="3023585" cy="64633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defRPr/>
            </a:pPr>
            <a:r>
              <a:rPr lang="ar-SA" sz="3600" dirty="0">
                <a:ln w="11430">
                  <a:solidFill>
                    <a:sysClr val="windowText" lastClr="000000"/>
                  </a:solidFill>
                </a:ln>
                <a:solidFill>
                  <a:srgbClr val="33CC33"/>
                </a:solidFill>
                <a:effectLst>
                  <a:outerShdw blurRad="50800" dist="39000" dir="5460000" algn="tl">
                    <a:srgbClr val="000000">
                      <a:alpha val="38000"/>
                    </a:srgbClr>
                  </a:outerShdw>
                </a:effectLst>
                <a:cs typeface="Titr" pitchFamily="2" charset="-78"/>
              </a:rPr>
              <a:t>آزمون </a:t>
            </a:r>
            <a:r>
              <a:rPr lang="en-US" sz="3600" dirty="0">
                <a:ln w="11430">
                  <a:solidFill>
                    <a:sysClr val="windowText" lastClr="000000"/>
                  </a:solidFill>
                </a:ln>
                <a:solidFill>
                  <a:srgbClr val="33CC33"/>
                </a:solidFill>
                <a:effectLst>
                  <a:outerShdw blurRad="50800" dist="39000" dir="5460000" algn="tl">
                    <a:srgbClr val="000000">
                      <a:alpha val="38000"/>
                    </a:srgbClr>
                  </a:outerShdw>
                </a:effectLst>
                <a:cs typeface="Titr" pitchFamily="2" charset="-78"/>
              </a:rPr>
              <a:t>Grubbs</a:t>
            </a:r>
            <a:endParaRPr lang="fa-IR" sz="3600" dirty="0">
              <a:ln w="11430">
                <a:solidFill>
                  <a:sysClr val="windowText" lastClr="000000"/>
                </a:solidFill>
              </a:ln>
              <a:solidFill>
                <a:srgbClr val="33CC33"/>
              </a:solidFill>
              <a:effectLst>
                <a:outerShdw blurRad="50800" dist="39000" dir="5460000" algn="tl">
                  <a:srgbClr val="000000">
                    <a:alpha val="38000"/>
                  </a:srgbClr>
                </a:outerShdw>
              </a:effectLst>
              <a:cs typeface="Titr" pitchFamily="2" charset="-78"/>
            </a:endParaRPr>
          </a:p>
        </p:txBody>
      </p:sp>
    </p:spTree>
  </p:cSld>
  <p:clrMapOvr>
    <a:masterClrMapping/>
  </p:clrMapOvr>
  <p:transition spd="slow">
    <p:wedg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Content Placeholder 2"/>
          <p:cNvSpPr>
            <a:spLocks noGrp="1"/>
          </p:cNvSpPr>
          <p:nvPr>
            <p:ph idx="1"/>
          </p:nvPr>
        </p:nvSpPr>
        <p:spPr>
          <a:xfrm>
            <a:off x="1582738" y="1614488"/>
            <a:ext cx="7162800" cy="4038600"/>
          </a:xfrm>
        </p:spPr>
        <p:txBody>
          <a:bodyPr>
            <a:normAutofit/>
          </a:bodyPr>
          <a:lstStyle/>
          <a:p>
            <a:pPr indent="-1588" algn="r" rtl="1">
              <a:lnSpc>
                <a:spcPct val="200000"/>
              </a:lnSpc>
              <a:buFontTx/>
              <a:buNone/>
              <a:defRPr/>
            </a:pPr>
            <a:r>
              <a:rPr lang="ar-SA" sz="2800" dirty="0" smtClean="0">
                <a:cs typeface="B Lotus" pitchFamily="2" charset="-78"/>
              </a:rPr>
              <a:t>که در اينجا  </a:t>
            </a:r>
            <a:r>
              <a:rPr lang="fa-IR" sz="2800" dirty="0" smtClean="0">
                <a:cs typeface="B Lotus" pitchFamily="2" charset="-78"/>
              </a:rPr>
              <a:t>    </a:t>
            </a:r>
            <a:r>
              <a:rPr lang="ar-SA" sz="2800" dirty="0" smtClean="0">
                <a:cs typeface="B Lotus" pitchFamily="2" charset="-78"/>
              </a:rPr>
              <a:t>يا  </a:t>
            </a:r>
            <a:r>
              <a:rPr lang="fa-IR" sz="2800" dirty="0" smtClean="0">
                <a:cs typeface="B Lotus" pitchFamily="2" charset="-78"/>
              </a:rPr>
              <a:t>   </a:t>
            </a:r>
            <a:r>
              <a:rPr lang="ar-SA" sz="2800" dirty="0" smtClean="0">
                <a:cs typeface="B Lotus" pitchFamily="2" charset="-78"/>
              </a:rPr>
              <a:t>مقاديري هستند که ب</a:t>
            </a:r>
            <a:r>
              <a:rPr lang="fa-IR" sz="2800" dirty="0" smtClean="0">
                <a:cs typeface="B Lotus" pitchFamily="2" charset="-78"/>
              </a:rPr>
              <a:t>ه</a:t>
            </a:r>
            <a:r>
              <a:rPr lang="ar-SA" sz="2800" dirty="0" smtClean="0">
                <a:cs typeface="B Lotus" pitchFamily="2" charset="-78"/>
              </a:rPr>
              <a:t> آنها مشکوک هستيم و اگر به هر دوي آنها مشکوک باشيم از  </a:t>
            </a:r>
            <a:r>
              <a:rPr lang="fa-IR" sz="2800" dirty="0" smtClean="0">
                <a:cs typeface="B Lotus" pitchFamily="2" charset="-78"/>
              </a:rPr>
              <a:t>    </a:t>
            </a:r>
            <a:r>
              <a:rPr lang="ar-SA" sz="2800" dirty="0" smtClean="0">
                <a:cs typeface="B Lotus" pitchFamily="2" charset="-78"/>
              </a:rPr>
              <a:t>استفاده مي‌نماييم. در معادله فوق، </a:t>
            </a:r>
            <a:r>
              <a:rPr lang="en-US" sz="2800" dirty="0" smtClean="0">
                <a:cs typeface="B Lotus" pitchFamily="2" charset="-78"/>
              </a:rPr>
              <a:t>S</a:t>
            </a:r>
            <a:r>
              <a:rPr lang="ar-SA" sz="2800" dirty="0" smtClean="0">
                <a:cs typeface="B Lotus" pitchFamily="2" charset="-78"/>
              </a:rPr>
              <a:t> برابر با انحراف استاندارد در حالتي مي‌باشد که ما</a:t>
            </a:r>
            <a:r>
              <a:rPr lang="fa-IR" sz="2800" dirty="0" smtClean="0">
                <a:cs typeface="B Lotus" pitchFamily="2" charset="-78"/>
              </a:rPr>
              <a:t>  </a:t>
            </a:r>
            <a:r>
              <a:rPr lang="ar-SA" sz="2800" dirty="0" smtClean="0">
                <a:cs typeface="B Lotus" pitchFamily="2" charset="-78"/>
              </a:rPr>
              <a:t>  </a:t>
            </a:r>
            <a:r>
              <a:rPr lang="fa-IR" sz="2800" dirty="0" smtClean="0">
                <a:cs typeface="B Lotus" pitchFamily="2" charset="-78"/>
              </a:rPr>
              <a:t> </a:t>
            </a:r>
            <a:r>
              <a:rPr lang="ar-SA" sz="2800" dirty="0" smtClean="0">
                <a:cs typeface="B Lotus" pitchFamily="2" charset="-78"/>
              </a:rPr>
              <a:t>و  </a:t>
            </a:r>
            <a:r>
              <a:rPr lang="fa-IR" sz="2800" dirty="0" smtClean="0">
                <a:cs typeface="B Lotus" pitchFamily="2" charset="-78"/>
              </a:rPr>
              <a:t>  </a:t>
            </a:r>
            <a:r>
              <a:rPr lang="ar-SA" sz="2800" dirty="0" smtClean="0">
                <a:cs typeface="B Lotus" pitchFamily="2" charset="-78"/>
              </a:rPr>
              <a:t>را هم در نظر گرفته‌ايم.</a:t>
            </a:r>
            <a:endParaRPr lang="en-US" sz="2800" dirty="0" smtClean="0">
              <a:cs typeface="B Lotus" pitchFamily="2" charset="-78"/>
            </a:endParaRPr>
          </a:p>
          <a:p>
            <a:pPr algn="r" rtl="1">
              <a:lnSpc>
                <a:spcPct val="200000"/>
              </a:lnSpc>
              <a:defRPr/>
            </a:pPr>
            <a:endParaRPr lang="fa-IR" sz="2800" dirty="0" smtClean="0">
              <a:cs typeface="B Lotus" pitchFamily="2" charset="-78"/>
            </a:endParaRPr>
          </a:p>
        </p:txBody>
      </p:sp>
      <p:pic>
        <p:nvPicPr>
          <p:cNvPr id="154627"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97025" y="4927600"/>
            <a:ext cx="1992313" cy="698500"/>
          </a:xfrm>
          <a:prstGeom prst="rect">
            <a:avLst/>
          </a:prstGeom>
          <a:noFill/>
          <a:ln w="9525">
            <a:noFill/>
            <a:miter lim="800000"/>
            <a:headEnd/>
            <a:tailEnd/>
          </a:ln>
        </p:spPr>
      </p:pic>
      <p:sp>
        <p:nvSpPr>
          <p:cNvPr id="5" name="Rectangle 4"/>
          <p:cNvSpPr/>
          <p:nvPr/>
        </p:nvSpPr>
        <p:spPr>
          <a:xfrm>
            <a:off x="3087504" y="456147"/>
            <a:ext cx="3023585" cy="64633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defRPr/>
            </a:pPr>
            <a:r>
              <a:rPr lang="ar-SA" sz="3600" dirty="0">
                <a:ln w="11430">
                  <a:solidFill>
                    <a:sysClr val="windowText" lastClr="000000"/>
                  </a:solidFill>
                </a:ln>
                <a:solidFill>
                  <a:srgbClr val="008000"/>
                </a:solidFill>
                <a:effectLst>
                  <a:outerShdw blurRad="50800" dist="39000" dir="5460000" algn="tl">
                    <a:srgbClr val="000000">
                      <a:alpha val="38000"/>
                    </a:srgbClr>
                  </a:outerShdw>
                </a:effectLst>
                <a:cs typeface="Titr" pitchFamily="2" charset="-78"/>
              </a:rPr>
              <a:t>آزمون </a:t>
            </a:r>
            <a:r>
              <a:rPr lang="en-US" sz="3600" dirty="0">
                <a:ln w="11430">
                  <a:solidFill>
                    <a:sysClr val="windowText" lastClr="000000"/>
                  </a:solidFill>
                </a:ln>
                <a:solidFill>
                  <a:srgbClr val="008000"/>
                </a:solidFill>
                <a:effectLst>
                  <a:outerShdw blurRad="50800" dist="39000" dir="5460000" algn="tl">
                    <a:srgbClr val="000000">
                      <a:alpha val="38000"/>
                    </a:srgbClr>
                  </a:outerShdw>
                </a:effectLst>
                <a:cs typeface="Titr" pitchFamily="2" charset="-78"/>
              </a:rPr>
              <a:t>Grubbs</a:t>
            </a:r>
            <a:endParaRPr lang="fa-IR" sz="3600" dirty="0">
              <a:ln w="11430">
                <a:solidFill>
                  <a:sysClr val="windowText" lastClr="000000"/>
                </a:solidFill>
              </a:ln>
              <a:solidFill>
                <a:srgbClr val="008000"/>
              </a:solidFill>
              <a:effectLst>
                <a:outerShdw blurRad="50800" dist="39000" dir="5460000" algn="tl">
                  <a:srgbClr val="000000">
                    <a:alpha val="38000"/>
                  </a:srgbClr>
                </a:outerShdw>
              </a:effectLst>
              <a:cs typeface="Titr" pitchFamily="2" charset="-78"/>
            </a:endParaRPr>
          </a:p>
        </p:txBody>
      </p:sp>
      <p:pic>
        <p:nvPicPr>
          <p:cNvPr id="154629"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864350" y="1938338"/>
            <a:ext cx="233363" cy="258762"/>
          </a:xfrm>
          <a:prstGeom prst="rect">
            <a:avLst/>
          </a:prstGeom>
          <a:noFill/>
          <a:ln w="9525">
            <a:noFill/>
            <a:miter lim="800000"/>
            <a:headEnd/>
            <a:tailEnd/>
          </a:ln>
        </p:spPr>
      </p:pic>
      <p:pic>
        <p:nvPicPr>
          <p:cNvPr id="154630"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223000" y="1951038"/>
            <a:ext cx="258763" cy="258762"/>
          </a:xfrm>
          <a:prstGeom prst="rect">
            <a:avLst/>
          </a:prstGeom>
          <a:noFill/>
          <a:ln w="9525">
            <a:noFill/>
            <a:miter lim="800000"/>
            <a:headEnd/>
            <a:tailEnd/>
          </a:ln>
        </p:spPr>
      </p:pic>
      <p:pic>
        <p:nvPicPr>
          <p:cNvPr id="154631"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099138" y="2953733"/>
            <a:ext cx="273050" cy="271463"/>
          </a:xfrm>
          <a:prstGeom prst="rect">
            <a:avLst/>
          </a:prstGeom>
          <a:noFill/>
          <a:ln w="9525">
            <a:noFill/>
            <a:miter lim="800000"/>
            <a:headEnd/>
            <a:tailEnd/>
          </a:ln>
        </p:spPr>
      </p:pic>
      <p:pic>
        <p:nvPicPr>
          <p:cNvPr id="154632" name="Picture 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718884" y="4581128"/>
            <a:ext cx="239713" cy="266700"/>
          </a:xfrm>
          <a:prstGeom prst="rect">
            <a:avLst/>
          </a:prstGeom>
          <a:noFill/>
          <a:ln w="9525">
            <a:noFill/>
            <a:miter lim="800000"/>
            <a:headEnd/>
            <a:tailEnd/>
          </a:ln>
        </p:spPr>
      </p:pic>
      <p:pic>
        <p:nvPicPr>
          <p:cNvPr id="154633"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071394" y="4581128"/>
            <a:ext cx="280987" cy="279400"/>
          </a:xfrm>
          <a:prstGeom prst="rect">
            <a:avLst/>
          </a:prstGeom>
          <a:noFill/>
          <a:ln w="9525">
            <a:noFill/>
            <a:miter lim="800000"/>
            <a:headEnd/>
            <a:tailEnd/>
          </a:ln>
        </p:spPr>
      </p:pic>
    </p:spTree>
  </p:cSld>
  <p:clrMapOvr>
    <a:masterClrMapping/>
  </p:clrMapOvr>
  <p:transition spd="slow">
    <p:wipe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Content Placeholder 2"/>
          <p:cNvSpPr>
            <a:spLocks noGrp="1"/>
          </p:cNvSpPr>
          <p:nvPr>
            <p:ph idx="1"/>
          </p:nvPr>
        </p:nvSpPr>
        <p:spPr>
          <a:xfrm>
            <a:off x="1528763" y="1916831"/>
            <a:ext cx="7162800" cy="3572743"/>
          </a:xfrm>
        </p:spPr>
        <p:txBody>
          <a:bodyPr/>
          <a:lstStyle/>
          <a:p>
            <a:pPr algn="r" rtl="1">
              <a:lnSpc>
                <a:spcPct val="200000"/>
              </a:lnSpc>
              <a:defRPr/>
            </a:pPr>
            <a:r>
              <a:rPr lang="ar-SA" sz="2300" b="1" dirty="0" smtClean="0">
                <a:cs typeface="B Lotus" pitchFamily="2" charset="-78"/>
              </a:rPr>
              <a:t>آزمون </a:t>
            </a:r>
            <a:r>
              <a:rPr lang="en-US" sz="2300" b="1" dirty="0" smtClean="0">
                <a:cs typeface="B Lotus" pitchFamily="2" charset="-78"/>
              </a:rPr>
              <a:t>Grubbs</a:t>
            </a:r>
            <a:r>
              <a:rPr lang="ar-SA" sz="2300" b="1" dirty="0" smtClean="0">
                <a:cs typeface="B Lotus" pitchFamily="2" charset="-78"/>
              </a:rPr>
              <a:t> براي دو نقطه خارج افتاده جفتي</a:t>
            </a:r>
            <a:endParaRPr lang="fa-IR" sz="2300" b="1" dirty="0" smtClean="0">
              <a:cs typeface="B Lotus" pitchFamily="2" charset="-78"/>
            </a:endParaRPr>
          </a:p>
          <a:p>
            <a:pPr algn="r" rtl="1">
              <a:lnSpc>
                <a:spcPct val="200000"/>
              </a:lnSpc>
              <a:defRPr/>
            </a:pPr>
            <a:r>
              <a:rPr lang="ar-SA" sz="2300" dirty="0" smtClean="0">
                <a:cs typeface="B Lotus" pitchFamily="2" charset="-78"/>
              </a:rPr>
              <a:t>جفت پايين </a:t>
            </a:r>
            <a:r>
              <a:rPr lang="en-US" sz="2300" dirty="0" smtClean="0">
                <a:cs typeface="B Lotus" pitchFamily="2" charset="-78"/>
              </a:rPr>
              <a:t>(low pair)</a:t>
            </a:r>
            <a:r>
              <a:rPr lang="ar-SA" sz="2300" dirty="0" smtClean="0">
                <a:cs typeface="B Lotus" pitchFamily="2" charset="-78"/>
              </a:rPr>
              <a:t> و جفت بالا </a:t>
            </a:r>
            <a:r>
              <a:rPr lang="en-US" sz="2300" dirty="0" smtClean="0">
                <a:cs typeface="B Lotus" pitchFamily="2" charset="-78"/>
              </a:rPr>
              <a:t>(high pair)</a:t>
            </a:r>
            <a:r>
              <a:rPr lang="ar-SA" sz="2300" dirty="0" smtClean="0">
                <a:cs typeface="B Lotus" pitchFamily="2" charset="-78"/>
              </a:rPr>
              <a:t> نشان‌دهنده دو نقطه خارج افتاده پايين يا بالا پس از مرتب کردن داده‌ها مي‌باشند.</a:t>
            </a:r>
            <a:endParaRPr lang="en-US" sz="2300" dirty="0" smtClean="0">
              <a:cs typeface="B Lotus" pitchFamily="2" charset="-78"/>
            </a:endParaRPr>
          </a:p>
          <a:p>
            <a:pPr algn="r" rtl="1">
              <a:lnSpc>
                <a:spcPct val="200000"/>
              </a:lnSpc>
              <a:defRPr/>
            </a:pPr>
            <a:endParaRPr lang="fa-IR" sz="2300" dirty="0" smtClean="0">
              <a:cs typeface="B Lotus" pitchFamily="2" charset="-78"/>
            </a:endParaRPr>
          </a:p>
        </p:txBody>
      </p:sp>
      <p:pic>
        <p:nvPicPr>
          <p:cNvPr id="155651"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146175" y="4776788"/>
            <a:ext cx="4268788" cy="968375"/>
          </a:xfrm>
          <a:prstGeom prst="rect">
            <a:avLst/>
          </a:prstGeom>
          <a:noFill/>
          <a:ln w="9525">
            <a:noFill/>
            <a:miter lim="800000"/>
            <a:headEnd/>
            <a:tailEnd/>
          </a:ln>
        </p:spPr>
      </p:pic>
      <p:sp>
        <p:nvSpPr>
          <p:cNvPr id="5" name="Rectangle 4"/>
          <p:cNvSpPr/>
          <p:nvPr/>
        </p:nvSpPr>
        <p:spPr>
          <a:xfrm>
            <a:off x="3006553" y="456147"/>
            <a:ext cx="3185488" cy="67710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defRPr/>
            </a:pPr>
            <a:r>
              <a:rPr lang="ar-SA" sz="3800" dirty="0">
                <a:ln w="11430">
                  <a:solidFill>
                    <a:sysClr val="windowText" lastClr="000000"/>
                  </a:solidFill>
                </a:ln>
                <a:solidFill>
                  <a:srgbClr val="FF6600"/>
                </a:solidFill>
                <a:effectLst>
                  <a:outerShdw blurRad="50800" dist="39000" dir="5460000" algn="tl">
                    <a:srgbClr val="000000">
                      <a:alpha val="38000"/>
                    </a:srgbClr>
                  </a:outerShdw>
                </a:effectLst>
                <a:cs typeface="Titr" pitchFamily="2" charset="-78"/>
              </a:rPr>
              <a:t>آزمون </a:t>
            </a:r>
            <a:r>
              <a:rPr lang="en-US" sz="3800" dirty="0">
                <a:ln w="11430">
                  <a:solidFill>
                    <a:sysClr val="windowText" lastClr="000000"/>
                  </a:solidFill>
                </a:ln>
                <a:solidFill>
                  <a:srgbClr val="FF6600"/>
                </a:solidFill>
                <a:effectLst>
                  <a:outerShdw blurRad="50800" dist="39000" dir="5460000" algn="tl">
                    <a:srgbClr val="000000">
                      <a:alpha val="38000"/>
                    </a:srgbClr>
                  </a:outerShdw>
                </a:effectLst>
                <a:cs typeface="Titr" pitchFamily="2" charset="-78"/>
              </a:rPr>
              <a:t>Grubbs</a:t>
            </a:r>
            <a:endParaRPr lang="fa-IR" sz="3800" dirty="0">
              <a:ln w="11430">
                <a:solidFill>
                  <a:sysClr val="windowText" lastClr="000000"/>
                </a:solidFill>
              </a:ln>
              <a:solidFill>
                <a:srgbClr val="FF6600"/>
              </a:solidFill>
              <a:effectLst>
                <a:outerShdw blurRad="50800" dist="39000" dir="5460000" algn="tl">
                  <a:srgbClr val="000000">
                    <a:alpha val="38000"/>
                  </a:srgbClr>
                </a:outerShdw>
              </a:effectLst>
              <a:cs typeface="Titr" pitchFamily="2" charset="-78"/>
            </a:endParaRPr>
          </a:p>
        </p:txBody>
      </p:sp>
    </p:spTree>
  </p:cSld>
  <p:clrMapOvr>
    <a:masterClrMapping/>
  </p:clrMapOvr>
  <p:transition spd="slow">
    <p:diamon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Content Placeholder 2"/>
          <p:cNvSpPr>
            <a:spLocks noGrp="1"/>
          </p:cNvSpPr>
          <p:nvPr>
            <p:ph idx="1"/>
          </p:nvPr>
        </p:nvSpPr>
        <p:spPr>
          <a:xfrm>
            <a:off x="285720" y="2084374"/>
            <a:ext cx="8775730" cy="3446475"/>
          </a:xfrm>
        </p:spPr>
        <p:txBody>
          <a:bodyPr>
            <a:normAutofit/>
          </a:bodyPr>
          <a:lstStyle/>
          <a:p>
            <a:pPr lvl="1" algn="r" rtl="1">
              <a:lnSpc>
                <a:spcPct val="200000"/>
              </a:lnSpc>
              <a:defRPr/>
            </a:pPr>
            <a:r>
              <a:rPr lang="fa-IR" dirty="0" smtClean="0">
                <a:cs typeface="B Lotus" pitchFamily="2" charset="-78"/>
              </a:rPr>
              <a:t>              و                             </a:t>
            </a:r>
            <a:r>
              <a:rPr lang="ar-SA" dirty="0" smtClean="0">
                <a:cs typeface="B Lotus" pitchFamily="2" charset="-78"/>
              </a:rPr>
              <a:t>نشان‌دهنده دو نقطه خارج افتاده پايين و بالاي داده‌هاي مرتب شده مي‌باشند.</a:t>
            </a:r>
            <a:endParaRPr lang="en-US" dirty="0" smtClean="0">
              <a:cs typeface="B Lotus" pitchFamily="2" charset="-78"/>
            </a:endParaRPr>
          </a:p>
          <a:p>
            <a:pPr lvl="1" algn="r" rtl="1">
              <a:lnSpc>
                <a:spcPct val="200000"/>
              </a:lnSpc>
              <a:defRPr/>
            </a:pPr>
            <a:r>
              <a:rPr lang="ar-SA" dirty="0" smtClean="0">
                <a:cs typeface="B Lotus" pitchFamily="2" charset="-78"/>
              </a:rPr>
              <a:t> انحراف استاندارد محاسبه شده بدون در نظر گرفتن دو داده کوچک بوده و  مي‌باشد.</a:t>
            </a:r>
            <a:endParaRPr lang="en-US" dirty="0" smtClean="0">
              <a:cs typeface="B Lotus" pitchFamily="2" charset="-78"/>
            </a:endParaRPr>
          </a:p>
          <a:p>
            <a:pPr lvl="1" algn="r" rtl="1">
              <a:lnSpc>
                <a:spcPct val="200000"/>
              </a:lnSpc>
              <a:defRPr/>
            </a:pPr>
            <a:r>
              <a:rPr lang="ar-SA" dirty="0" smtClean="0">
                <a:cs typeface="B Lotus" pitchFamily="2" charset="-78"/>
              </a:rPr>
              <a:t>براي نقاط خارج افتاده بالا،  </a:t>
            </a:r>
            <a:r>
              <a:rPr lang="fa-IR" dirty="0" smtClean="0">
                <a:cs typeface="B Lotus" pitchFamily="2" charset="-78"/>
              </a:rPr>
              <a:t>      </a:t>
            </a:r>
            <a:r>
              <a:rPr lang="ar-SA" dirty="0" smtClean="0">
                <a:cs typeface="B Lotus" pitchFamily="2" charset="-78"/>
              </a:rPr>
              <a:t>بدون در نظر گرفتن دو داده بزرگ محاسبه شده و مقدار آن جايگزين مقدار  </a:t>
            </a:r>
            <a:r>
              <a:rPr lang="fa-IR" dirty="0" smtClean="0">
                <a:cs typeface="B Lotus" pitchFamily="2" charset="-78"/>
              </a:rPr>
              <a:t>    </a:t>
            </a:r>
            <a:r>
              <a:rPr lang="ar-SA" dirty="0" smtClean="0">
                <a:cs typeface="B Lotus" pitchFamily="2" charset="-78"/>
              </a:rPr>
              <a:t>در معادله فوق مي‌گردد</a:t>
            </a:r>
            <a:endParaRPr lang="fa-IR" dirty="0" smtClean="0">
              <a:cs typeface="B Lotus" pitchFamily="2" charset="-78"/>
            </a:endParaRPr>
          </a:p>
        </p:txBody>
      </p:sp>
      <p:pic>
        <p:nvPicPr>
          <p:cNvPr id="156675"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602686" y="2243309"/>
            <a:ext cx="876300" cy="341313"/>
          </a:xfrm>
          <a:prstGeom prst="rect">
            <a:avLst/>
          </a:prstGeom>
          <a:noFill/>
          <a:ln w="9525">
            <a:noFill/>
            <a:miter lim="800000"/>
            <a:headEnd/>
            <a:tailEnd/>
          </a:ln>
        </p:spPr>
      </p:pic>
      <p:pic>
        <p:nvPicPr>
          <p:cNvPr id="156676"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235530" y="2243309"/>
            <a:ext cx="1008063" cy="369887"/>
          </a:xfrm>
          <a:prstGeom prst="rect">
            <a:avLst/>
          </a:prstGeom>
          <a:noFill/>
          <a:ln w="9525">
            <a:noFill/>
            <a:miter lim="800000"/>
            <a:headEnd/>
            <a:tailEnd/>
          </a:ln>
        </p:spPr>
      </p:pic>
      <p:pic>
        <p:nvPicPr>
          <p:cNvPr id="156677"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499894" y="4565988"/>
            <a:ext cx="1356696" cy="433389"/>
          </a:xfrm>
          <a:prstGeom prst="rect">
            <a:avLst/>
          </a:prstGeom>
          <a:noFill/>
          <a:ln w="9525">
            <a:noFill/>
            <a:miter lim="800000"/>
            <a:headEnd/>
            <a:tailEnd/>
          </a:ln>
        </p:spPr>
      </p:pic>
      <p:pic>
        <p:nvPicPr>
          <p:cNvPr id="156678"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239342" y="3223675"/>
            <a:ext cx="411163" cy="392112"/>
          </a:xfrm>
          <a:prstGeom prst="rect">
            <a:avLst/>
          </a:prstGeom>
          <a:noFill/>
          <a:ln w="9525">
            <a:noFill/>
            <a:miter lim="800000"/>
            <a:headEnd/>
            <a:tailEnd/>
          </a:ln>
        </p:spPr>
      </p:pic>
      <p:sp>
        <p:nvSpPr>
          <p:cNvPr id="156679" name="Rectangle 7"/>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fa-IR"/>
          </a:p>
        </p:txBody>
      </p:sp>
      <p:pic>
        <p:nvPicPr>
          <p:cNvPr id="156680" name="Picture 6"/>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331640" y="3356992"/>
            <a:ext cx="336508" cy="369767"/>
          </a:xfrm>
          <a:prstGeom prst="rect">
            <a:avLst/>
          </a:prstGeom>
          <a:noFill/>
          <a:ln w="9525">
            <a:noFill/>
            <a:miter lim="800000"/>
            <a:headEnd/>
            <a:tailEnd/>
          </a:ln>
        </p:spPr>
      </p:pic>
      <p:sp>
        <p:nvSpPr>
          <p:cNvPr id="10" name="Rectangle 9"/>
          <p:cNvSpPr/>
          <p:nvPr/>
        </p:nvSpPr>
        <p:spPr>
          <a:xfrm>
            <a:off x="3006553" y="456147"/>
            <a:ext cx="3185488" cy="67710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defRPr/>
            </a:pPr>
            <a:r>
              <a:rPr lang="ar-SA" sz="3800" dirty="0">
                <a:ln w="11430">
                  <a:solidFill>
                    <a:sysClr val="windowText" lastClr="000000"/>
                  </a:solidFill>
                </a:ln>
                <a:solidFill>
                  <a:srgbClr val="FF6600"/>
                </a:solidFill>
                <a:effectLst>
                  <a:outerShdw blurRad="50800" dist="39000" dir="5460000" algn="tl">
                    <a:srgbClr val="000000">
                      <a:alpha val="38000"/>
                    </a:srgbClr>
                  </a:outerShdw>
                </a:effectLst>
                <a:cs typeface="Titr" pitchFamily="2" charset="-78"/>
              </a:rPr>
              <a:t>آزمون </a:t>
            </a:r>
            <a:r>
              <a:rPr lang="en-US" sz="3800" dirty="0">
                <a:ln w="11430">
                  <a:solidFill>
                    <a:sysClr val="windowText" lastClr="000000"/>
                  </a:solidFill>
                </a:ln>
                <a:solidFill>
                  <a:srgbClr val="FF6600"/>
                </a:solidFill>
                <a:effectLst>
                  <a:outerShdw blurRad="50800" dist="39000" dir="5460000" algn="tl">
                    <a:srgbClr val="000000">
                      <a:alpha val="38000"/>
                    </a:srgbClr>
                  </a:outerShdw>
                </a:effectLst>
                <a:cs typeface="Titr" pitchFamily="2" charset="-78"/>
              </a:rPr>
              <a:t>Grubbs</a:t>
            </a:r>
            <a:endParaRPr lang="fa-IR" sz="3800" dirty="0">
              <a:ln w="11430">
                <a:solidFill>
                  <a:sysClr val="windowText" lastClr="000000"/>
                </a:solidFill>
              </a:ln>
              <a:solidFill>
                <a:srgbClr val="FF6600"/>
              </a:solidFill>
              <a:effectLst>
                <a:outerShdw blurRad="50800" dist="39000" dir="5460000" algn="tl">
                  <a:srgbClr val="000000">
                    <a:alpha val="38000"/>
                  </a:srgbClr>
                </a:outerShdw>
              </a:effectLst>
              <a:cs typeface="Titr" pitchFamily="2" charset="-78"/>
            </a:endParaRPr>
          </a:p>
        </p:txBody>
      </p:sp>
    </p:spTree>
  </p:cSld>
  <p:clrMapOvr>
    <a:masterClrMapping/>
  </p:clrMapOvr>
  <p:transition spd="slow">
    <p:zoom dir="in"/>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Content Placeholder 2"/>
          <p:cNvSpPr>
            <a:spLocks noGrp="1"/>
          </p:cNvSpPr>
          <p:nvPr>
            <p:ph idx="1"/>
          </p:nvPr>
        </p:nvSpPr>
        <p:spPr>
          <a:xfrm>
            <a:off x="1255713" y="1670050"/>
            <a:ext cx="7640637" cy="4038600"/>
          </a:xfrm>
        </p:spPr>
        <p:txBody>
          <a:bodyPr/>
          <a:lstStyle/>
          <a:p>
            <a:pPr algn="r" rtl="1">
              <a:lnSpc>
                <a:spcPct val="200000"/>
              </a:lnSpc>
              <a:buFontTx/>
              <a:buNone/>
              <a:defRPr/>
            </a:pPr>
            <a:r>
              <a:rPr lang="ar-SA" sz="2300" dirty="0" smtClean="0">
                <a:cs typeface="B Lotus" pitchFamily="2" charset="-78"/>
              </a:rPr>
              <a:t>در آزمون </a:t>
            </a:r>
            <a:r>
              <a:rPr lang="en-US" sz="2300" dirty="0" smtClean="0">
                <a:cs typeface="B Lotus" pitchFamily="2" charset="-78"/>
              </a:rPr>
              <a:t>Grubbs</a:t>
            </a:r>
            <a:r>
              <a:rPr lang="ar-SA" sz="2300" dirty="0" smtClean="0">
                <a:cs typeface="B Lotus" pitchFamily="2" charset="-78"/>
              </a:rPr>
              <a:t>، مقادير محاسبه شده را با مقادير کليدي مقايسه مي‌نماييم:</a:t>
            </a:r>
            <a:endParaRPr lang="en-US" sz="2300" dirty="0" smtClean="0">
              <a:cs typeface="B Lotus" pitchFamily="2" charset="-78"/>
            </a:endParaRPr>
          </a:p>
          <a:p>
            <a:pPr algn="r" rtl="1">
              <a:lnSpc>
                <a:spcPct val="200000"/>
              </a:lnSpc>
              <a:defRPr/>
            </a:pPr>
            <a:r>
              <a:rPr lang="ar-SA" sz="2300" dirty="0" smtClean="0">
                <a:cs typeface="B Lotus" pitchFamily="2" charset="-78"/>
              </a:rPr>
              <a:t>اگر </a:t>
            </a:r>
            <a:r>
              <a:rPr lang="en-US" sz="2300" dirty="0" smtClean="0">
                <a:cs typeface="B Lotus" pitchFamily="2" charset="-78"/>
              </a:rPr>
              <a:t>G</a:t>
            </a:r>
            <a:r>
              <a:rPr lang="ar-SA" sz="2300" dirty="0" smtClean="0">
                <a:cs typeface="B Lotus" pitchFamily="2" charset="-78"/>
              </a:rPr>
              <a:t> محاسبه شده از </a:t>
            </a:r>
            <a:r>
              <a:rPr lang="fa-IR" sz="2300" dirty="0" smtClean="0">
                <a:cs typeface="B Lotus" pitchFamily="2" charset="-78"/>
              </a:rPr>
              <a:t>                        </a:t>
            </a:r>
            <a:r>
              <a:rPr lang="ar-SA" sz="2300" dirty="0" smtClean="0">
                <a:cs typeface="B Lotus" pitchFamily="2" charset="-78"/>
              </a:rPr>
              <a:t>کوچکتر باشد</a:t>
            </a:r>
            <a:r>
              <a:rPr lang="fa-IR" sz="2300" dirty="0" smtClean="0">
                <a:cs typeface="B Lotus" pitchFamily="2" charset="-78"/>
              </a:rPr>
              <a:t>،                              </a:t>
            </a:r>
            <a:r>
              <a:rPr lang="ar-SA" sz="2300" dirty="0" smtClean="0">
                <a:cs typeface="B Lotus" pitchFamily="2" charset="-78"/>
              </a:rPr>
              <a:t>فرض صفر را مي‌پذيريم (داده مورد نظر، خارج افتاده نمي‌باشد).</a:t>
            </a:r>
            <a:endParaRPr lang="en-US" sz="2300" dirty="0" smtClean="0">
              <a:cs typeface="B Lotus" pitchFamily="2" charset="-78"/>
            </a:endParaRPr>
          </a:p>
        </p:txBody>
      </p:sp>
      <p:pic>
        <p:nvPicPr>
          <p:cNvPr id="157699"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143504" y="2500306"/>
            <a:ext cx="1082855" cy="573089"/>
          </a:xfrm>
          <a:prstGeom prst="rect">
            <a:avLst/>
          </a:prstGeom>
          <a:noFill/>
          <a:ln w="9525">
            <a:noFill/>
            <a:miter lim="800000"/>
            <a:headEnd/>
            <a:tailEnd/>
          </a:ln>
        </p:spPr>
      </p:pic>
      <p:pic>
        <p:nvPicPr>
          <p:cNvPr id="157700"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70930" y="2714620"/>
            <a:ext cx="1338886" cy="290513"/>
          </a:xfrm>
          <a:prstGeom prst="rect">
            <a:avLst/>
          </a:prstGeom>
          <a:noFill/>
          <a:ln w="9525">
            <a:noFill/>
            <a:miter lim="800000"/>
            <a:headEnd/>
            <a:tailEnd/>
          </a:ln>
        </p:spPr>
      </p:pic>
      <p:sp>
        <p:nvSpPr>
          <p:cNvPr id="6" name="Rectangle 5"/>
          <p:cNvSpPr/>
          <p:nvPr/>
        </p:nvSpPr>
        <p:spPr>
          <a:xfrm>
            <a:off x="3006553" y="456147"/>
            <a:ext cx="3185488" cy="67710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defRPr/>
            </a:pPr>
            <a:r>
              <a:rPr lang="ar-SA" sz="3800" dirty="0">
                <a:ln w="11430">
                  <a:solidFill>
                    <a:sysClr val="windowText" lastClr="000000"/>
                  </a:solidFill>
                </a:ln>
                <a:solidFill>
                  <a:srgbClr val="FF6600"/>
                </a:solidFill>
                <a:effectLst>
                  <a:outerShdw blurRad="50800" dist="39000" dir="5460000" algn="tl">
                    <a:srgbClr val="000000">
                      <a:alpha val="38000"/>
                    </a:srgbClr>
                  </a:outerShdw>
                </a:effectLst>
                <a:cs typeface="Titr" pitchFamily="2" charset="-78"/>
              </a:rPr>
              <a:t>آزمون </a:t>
            </a:r>
            <a:r>
              <a:rPr lang="en-US" sz="3800" dirty="0">
                <a:ln w="11430">
                  <a:solidFill>
                    <a:sysClr val="windowText" lastClr="000000"/>
                  </a:solidFill>
                </a:ln>
                <a:solidFill>
                  <a:srgbClr val="FF6600"/>
                </a:solidFill>
                <a:effectLst>
                  <a:outerShdw blurRad="50800" dist="39000" dir="5460000" algn="tl">
                    <a:srgbClr val="000000">
                      <a:alpha val="38000"/>
                    </a:srgbClr>
                  </a:outerShdw>
                </a:effectLst>
                <a:cs typeface="Titr" pitchFamily="2" charset="-78"/>
              </a:rPr>
              <a:t>Grubbs</a:t>
            </a:r>
            <a:endParaRPr lang="fa-IR" sz="3800" dirty="0">
              <a:ln w="11430">
                <a:solidFill>
                  <a:sysClr val="windowText" lastClr="000000"/>
                </a:solidFill>
              </a:ln>
              <a:solidFill>
                <a:srgbClr val="FF6600"/>
              </a:solidFill>
              <a:effectLst>
                <a:outerShdw blurRad="50800" dist="39000" dir="5460000" algn="tl">
                  <a:srgbClr val="000000">
                    <a:alpha val="38000"/>
                  </a:srgbClr>
                </a:outerShdw>
              </a:effectLst>
              <a:cs typeface="Titr" pitchFamily="2" charset="-78"/>
            </a:endParaRPr>
          </a:p>
        </p:txBody>
      </p:sp>
    </p:spTree>
  </p:cSld>
  <p:clrMapOvr>
    <a:masterClrMapping/>
  </p:clrMapOvr>
  <p:transition spd="slow">
    <p:circl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Content Placeholder 2"/>
          <p:cNvSpPr>
            <a:spLocks noGrp="1"/>
          </p:cNvSpPr>
          <p:nvPr>
            <p:ph idx="1"/>
          </p:nvPr>
        </p:nvSpPr>
        <p:spPr>
          <a:xfrm>
            <a:off x="1446213" y="1670050"/>
            <a:ext cx="7162800" cy="4038600"/>
          </a:xfrm>
        </p:spPr>
        <p:txBody>
          <a:bodyPr>
            <a:normAutofit/>
          </a:bodyPr>
          <a:lstStyle/>
          <a:p>
            <a:pPr algn="r" rtl="1">
              <a:lnSpc>
                <a:spcPct val="200000"/>
              </a:lnSpc>
              <a:defRPr/>
            </a:pPr>
            <a:r>
              <a:rPr lang="ar-SA" dirty="0" smtClean="0">
                <a:cs typeface="B Lotus" pitchFamily="2" charset="-78"/>
              </a:rPr>
              <a:t>اگر</a:t>
            </a:r>
            <a:r>
              <a:rPr lang="fa-IR" dirty="0" smtClean="0">
                <a:cs typeface="B Lotus" pitchFamily="2" charset="-78"/>
              </a:rPr>
              <a:t>                                            </a:t>
            </a:r>
            <a:r>
              <a:rPr lang="ar-SA" dirty="0" smtClean="0">
                <a:cs typeface="B Lotus" pitchFamily="2" charset="-78"/>
              </a:rPr>
              <a:t>باشد، داده مورد نظر را "داده معلق" تلقي مي‌کنيم</a:t>
            </a:r>
            <a:endParaRPr lang="fa-IR" dirty="0" smtClean="0">
              <a:cs typeface="B Lotus" pitchFamily="2" charset="-78"/>
            </a:endParaRPr>
          </a:p>
          <a:p>
            <a:pPr algn="r" rtl="1">
              <a:lnSpc>
                <a:spcPct val="200000"/>
              </a:lnSpc>
              <a:defRPr/>
            </a:pPr>
            <a:r>
              <a:rPr lang="ar-SA" dirty="0" smtClean="0">
                <a:cs typeface="B Lotus" pitchFamily="2" charset="-78"/>
              </a:rPr>
              <a:t>اگر  </a:t>
            </a:r>
            <a:r>
              <a:rPr lang="fa-IR" dirty="0" smtClean="0">
                <a:cs typeface="B Lotus" pitchFamily="2" charset="-78"/>
              </a:rPr>
              <a:t>                         </a:t>
            </a:r>
            <a:r>
              <a:rPr lang="ar-SA" dirty="0" smtClean="0">
                <a:cs typeface="B Lotus" pitchFamily="2" charset="-78"/>
              </a:rPr>
              <a:t>باشد، داده مربوطه از نظر آماري، خارج افتاده تلقي مي‌گردد.</a:t>
            </a:r>
            <a:endParaRPr lang="fa-IR" dirty="0" smtClean="0">
              <a:cs typeface="B Lotus" pitchFamily="2" charset="-78"/>
            </a:endParaRPr>
          </a:p>
        </p:txBody>
      </p:sp>
      <p:pic>
        <p:nvPicPr>
          <p:cNvPr id="158723"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508104" y="1916832"/>
            <a:ext cx="2384425" cy="304800"/>
          </a:xfrm>
          <a:prstGeom prst="rect">
            <a:avLst/>
          </a:prstGeom>
          <a:noFill/>
          <a:ln w="9525">
            <a:noFill/>
            <a:miter lim="800000"/>
            <a:headEnd/>
            <a:tailEnd/>
          </a:ln>
        </p:spPr>
      </p:pic>
      <p:pic>
        <p:nvPicPr>
          <p:cNvPr id="158724"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324079" y="3140968"/>
            <a:ext cx="1568450" cy="379412"/>
          </a:xfrm>
          <a:prstGeom prst="rect">
            <a:avLst/>
          </a:prstGeom>
          <a:noFill/>
          <a:ln w="9525">
            <a:noFill/>
            <a:miter lim="800000"/>
            <a:headEnd/>
            <a:tailEnd/>
          </a:ln>
        </p:spPr>
      </p:pic>
      <p:sp>
        <p:nvSpPr>
          <p:cNvPr id="6" name="Rectangle 5"/>
          <p:cNvSpPr/>
          <p:nvPr/>
        </p:nvSpPr>
        <p:spPr>
          <a:xfrm>
            <a:off x="3006553" y="456147"/>
            <a:ext cx="3185488" cy="67710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defRPr/>
            </a:pPr>
            <a:r>
              <a:rPr lang="ar-SA" sz="3800" dirty="0">
                <a:ln w="11430">
                  <a:solidFill>
                    <a:sysClr val="windowText" lastClr="000000"/>
                  </a:solidFill>
                </a:ln>
                <a:solidFill>
                  <a:srgbClr val="FF6600"/>
                </a:solidFill>
                <a:effectLst>
                  <a:outerShdw blurRad="50800" dist="39000" dir="5460000" algn="tl">
                    <a:srgbClr val="000000">
                      <a:alpha val="38000"/>
                    </a:srgbClr>
                  </a:outerShdw>
                </a:effectLst>
                <a:cs typeface="Titr" pitchFamily="2" charset="-78"/>
              </a:rPr>
              <a:t>آزمون </a:t>
            </a:r>
            <a:r>
              <a:rPr lang="en-US" sz="3800" dirty="0">
                <a:ln w="11430">
                  <a:solidFill>
                    <a:sysClr val="windowText" lastClr="000000"/>
                  </a:solidFill>
                </a:ln>
                <a:solidFill>
                  <a:srgbClr val="FF6600"/>
                </a:solidFill>
                <a:effectLst>
                  <a:outerShdw blurRad="50800" dist="39000" dir="5460000" algn="tl">
                    <a:srgbClr val="000000">
                      <a:alpha val="38000"/>
                    </a:srgbClr>
                  </a:outerShdw>
                </a:effectLst>
                <a:cs typeface="Titr" pitchFamily="2" charset="-78"/>
              </a:rPr>
              <a:t>Grubbs</a:t>
            </a:r>
            <a:endParaRPr lang="fa-IR" sz="3800" dirty="0">
              <a:ln w="11430">
                <a:solidFill>
                  <a:sysClr val="windowText" lastClr="000000"/>
                </a:solidFill>
              </a:ln>
              <a:solidFill>
                <a:srgbClr val="FF6600"/>
              </a:solidFill>
              <a:effectLst>
                <a:outerShdw blurRad="50800" dist="39000" dir="5460000" algn="tl">
                  <a:srgbClr val="000000">
                    <a:alpha val="38000"/>
                  </a:srgbClr>
                </a:outerShdw>
              </a:effectLst>
              <a:cs typeface="Titr" pitchFamily="2" charset="-78"/>
            </a:endParaRPr>
          </a:p>
        </p:txBody>
      </p:sp>
    </p:spTree>
  </p:cSld>
  <p:clrMapOvr>
    <a:masterClrMapping/>
  </p:clrMapOvr>
  <p:transition spd="slow">
    <p:split orient="ver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2771800" y="1988840"/>
            <a:ext cx="5580631" cy="864096"/>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defRPr/>
            </a:pPr>
            <a:r>
              <a:rPr lang="fa-IR" sz="3600"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tr"/>
              </a:rPr>
              <a:t>الزامات استاندارد </a:t>
            </a:r>
            <a:r>
              <a:rPr lang="en-US" sz="3600"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tr"/>
              </a:rPr>
              <a:t>ISO/IEC 17025 </a:t>
            </a:r>
            <a:endParaRPr lang="fa-IR" sz="3600"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tr"/>
            </a:endParaRPr>
          </a:p>
        </p:txBody>
      </p:sp>
      <p:sp>
        <p:nvSpPr>
          <p:cNvPr id="83972" name="WordArt 3"/>
          <p:cNvSpPr>
            <a:spLocks noChangeArrowheads="1" noChangeShapeType="1" noTextEdit="1"/>
          </p:cNvSpPr>
          <p:nvPr/>
        </p:nvSpPr>
        <p:spPr bwMode="auto">
          <a:xfrm>
            <a:off x="922338" y="3248166"/>
            <a:ext cx="4605005" cy="654027"/>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a-IR" sz="3600"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tr"/>
              </a:rPr>
              <a:t>در خصوص </a:t>
            </a:r>
            <a:r>
              <a:rPr lang="fa-IR" sz="3600"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tr"/>
              </a:rPr>
              <a:t>اطمینان از اعتبار نتايج</a:t>
            </a:r>
            <a:endParaRPr lang="fa-IR" sz="3600"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tr"/>
            </a:endParaRPr>
          </a:p>
        </p:txBody>
      </p:sp>
    </p:spTree>
    <p:extLst>
      <p:ext uri="{BB962C8B-B14F-4D97-AF65-F5344CB8AC3E}">
        <p14:creationId xmlns:p14="http://schemas.microsoft.com/office/powerpoint/2010/main" val="1131428110"/>
      </p:ext>
    </p:extLst>
  </p:cSld>
  <p:clrMapOvr>
    <a:masterClrMapping/>
  </p:clrMapOvr>
  <p:transition spd="slow">
    <p:split orient="ver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251521" y="1988840"/>
            <a:ext cx="8352928" cy="4184948"/>
          </a:xfrm>
        </p:spPr>
        <p:txBody>
          <a:bodyPr>
            <a:normAutofit/>
          </a:bodyPr>
          <a:lstStyle/>
          <a:p>
            <a:pPr marL="188913" indent="-6350" algn="r" rtl="1" eaLnBrk="1" fontAlgn="auto" hangingPunct="1">
              <a:lnSpc>
                <a:spcPct val="200000"/>
              </a:lnSpc>
              <a:spcAft>
                <a:spcPts val="0"/>
              </a:spcAft>
              <a:buFontTx/>
              <a:buNone/>
              <a:defRPr/>
            </a:pPr>
            <a:r>
              <a:rPr lang="fa-IR" dirty="0" smtClean="0">
                <a:solidFill>
                  <a:schemeClr val="tx2">
                    <a:lumMod val="50000"/>
                  </a:schemeClr>
                </a:solidFill>
                <a:cs typeface="B Lotus" pitchFamily="2" charset="-78"/>
              </a:rPr>
              <a:t> </a:t>
            </a:r>
            <a:r>
              <a:rPr lang="ar-SA" dirty="0" smtClean="0">
                <a:solidFill>
                  <a:schemeClr val="tx2">
                    <a:lumMod val="50000"/>
                  </a:schemeClr>
                </a:solidFill>
                <a:cs typeface="B Lotus" pitchFamily="2" charset="-78"/>
              </a:rPr>
              <a:t>آزمايشگاه بايد روش‌هاي اجرايي كنترل كيفيت، براي پايش اعتبار آزمون‌ها و كاليبراسيون‌هاي تحت انجام، داشته باشد. </a:t>
            </a:r>
            <a:endParaRPr lang="fa-IR" dirty="0" smtClean="0">
              <a:solidFill>
                <a:schemeClr val="tx2">
                  <a:lumMod val="50000"/>
                </a:schemeClr>
              </a:solidFill>
              <a:cs typeface="B Lotus" pitchFamily="2" charset="-78"/>
            </a:endParaRPr>
          </a:p>
          <a:p>
            <a:pPr marL="188913" indent="-6350" algn="r" rtl="1" eaLnBrk="1" fontAlgn="auto" hangingPunct="1">
              <a:lnSpc>
                <a:spcPct val="200000"/>
              </a:lnSpc>
              <a:spcAft>
                <a:spcPts val="0"/>
              </a:spcAft>
              <a:buFontTx/>
              <a:buNone/>
              <a:defRPr/>
            </a:pPr>
            <a:r>
              <a:rPr lang="ar-SA" dirty="0" smtClean="0">
                <a:solidFill>
                  <a:schemeClr val="tx2">
                    <a:lumMod val="50000"/>
                  </a:schemeClr>
                </a:solidFill>
                <a:cs typeface="B Lotus" pitchFamily="2" charset="-78"/>
              </a:rPr>
              <a:t>نتايج داده‌هاي حاصل بايد به روشي ثبت شود كه روندها قابل شناسايي بوده و، هر جا كه عملي باشد، فنون آماري بايد جهت بازنگري نتايج بكار گرفته شوند. اين پايش بايد طرح‌ريزي و بازنگري شود و ممكن است شامل موارد زير باشد، اما محدود به آنها نمي‌شود:</a:t>
            </a:r>
            <a:endParaRPr lang="en-US" dirty="0" smtClean="0">
              <a:solidFill>
                <a:schemeClr val="tx2">
                  <a:lumMod val="50000"/>
                </a:schemeClr>
              </a:solidFill>
              <a:cs typeface="B Lotus" pitchFamily="2" charset="-78"/>
            </a:endParaRPr>
          </a:p>
        </p:txBody>
      </p:sp>
      <p:sp>
        <p:nvSpPr>
          <p:cNvPr id="123907" name="WordArt 3"/>
          <p:cNvSpPr>
            <a:spLocks noChangeArrowheads="1" noChangeShapeType="1" noTextEdit="1"/>
          </p:cNvSpPr>
          <p:nvPr/>
        </p:nvSpPr>
        <p:spPr bwMode="auto">
          <a:xfrm>
            <a:off x="1260475" y="327025"/>
            <a:ext cx="7432675" cy="511175"/>
          </a:xfrm>
          <a:prstGeom prst="rect">
            <a:avLst/>
          </a:prstGeom>
        </p:spPr>
        <p:txBody>
          <a:bodyPr wrap="none" fromWordArt="1">
            <a:prstTxWarp prst="textPlain">
              <a:avLst>
                <a:gd name="adj" fmla="val 50000"/>
              </a:avLst>
            </a:prstTxWarp>
          </a:bodyPr>
          <a:lstStyle/>
          <a:p>
            <a:pPr algn="ctr" rtl="1"/>
            <a:r>
              <a:rPr lang="fa-IR" sz="3200" kern="10" dirty="0">
                <a:ln w="9525">
                  <a:solidFill>
                    <a:srgbClr val="000000"/>
                  </a:solidFill>
                  <a:round/>
                  <a:headEnd/>
                  <a:tailEnd/>
                </a:ln>
                <a:solidFill>
                  <a:srgbClr val="FF0000"/>
                </a:solidFill>
                <a:latin typeface="Titr Mazar"/>
              </a:rPr>
              <a:t>بند </a:t>
            </a:r>
            <a:r>
              <a:rPr lang="fa-IR" sz="3200" kern="10" dirty="0" smtClean="0">
                <a:ln w="9525">
                  <a:solidFill>
                    <a:srgbClr val="000000"/>
                  </a:solidFill>
                  <a:round/>
                  <a:headEnd/>
                  <a:tailEnd/>
                </a:ln>
                <a:solidFill>
                  <a:srgbClr val="FF0000"/>
                </a:solidFill>
                <a:latin typeface="Titr Mazar"/>
              </a:rPr>
              <a:t>7-7- اطمینان از اعتبار نتايج</a:t>
            </a:r>
            <a:endParaRPr lang="fa-IR" sz="3200" kern="10" dirty="0">
              <a:ln w="9525">
                <a:solidFill>
                  <a:srgbClr val="000000"/>
                </a:solidFill>
                <a:round/>
                <a:headEnd/>
                <a:tailEnd/>
              </a:ln>
              <a:solidFill>
                <a:srgbClr val="FF0000"/>
              </a:solidFill>
              <a:latin typeface="Titr Mazar"/>
            </a:endParaRPr>
          </a:p>
        </p:txBody>
      </p:sp>
    </p:spTree>
    <p:extLst>
      <p:ext uri="{BB962C8B-B14F-4D97-AF65-F5344CB8AC3E}">
        <p14:creationId xmlns:p14="http://schemas.microsoft.com/office/powerpoint/2010/main" val="2709777014"/>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 calcmode="lin" valueType="num">
                                      <p:cBhvr>
                                        <p:cTn id="7" dur="1000" fill="hold"/>
                                        <p:tgtEl>
                                          <p:spTgt spid="12290">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229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29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2290">
                                            <p:txEl>
                                              <p:pRg st="1" end="1"/>
                                            </p:txEl>
                                          </p:spTgt>
                                        </p:tgtEl>
                                        <p:attrNameLst>
                                          <p:attrName>style.visibility</p:attrName>
                                        </p:attrNameLst>
                                      </p:cBhvr>
                                      <p:to>
                                        <p:strVal val="visible"/>
                                      </p:to>
                                    </p:set>
                                    <p:anim calcmode="lin" valueType="num">
                                      <p:cBhvr>
                                        <p:cTn id="14" dur="1000" fill="hold"/>
                                        <p:tgtEl>
                                          <p:spTgt spid="12290">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12290">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22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a:spLocks noGrp="1"/>
          </p:cNvSpPr>
          <p:nvPr>
            <p:ph idx="1"/>
          </p:nvPr>
        </p:nvSpPr>
        <p:spPr>
          <a:xfrm>
            <a:off x="1241425" y="1600200"/>
            <a:ext cx="7283450" cy="4873625"/>
          </a:xfrm>
        </p:spPr>
        <p:txBody>
          <a:bodyPr>
            <a:normAutofit/>
          </a:bodyPr>
          <a:lstStyle/>
          <a:p>
            <a:pPr algn="r" rtl="1" eaLnBrk="1" hangingPunct="1">
              <a:lnSpc>
                <a:spcPct val="200000"/>
              </a:lnSpc>
              <a:buFontTx/>
              <a:buBlip>
                <a:blip r:embed="rId2"/>
              </a:buBlip>
              <a:defRPr/>
            </a:pPr>
            <a:r>
              <a:rPr lang="fa-IR" dirty="0" smtClean="0">
                <a:cs typeface="B Lotus" pitchFamily="2" charset="-78"/>
              </a:rPr>
              <a:t>دقت يک آزمون و/ يا کاليبراسيون را مي‌توان به سهولت بر اساس آزمايش‌هاي مکرري که در شرايط يکسان اجرا شده‌اند تعيين کرد. </a:t>
            </a:r>
          </a:p>
          <a:p>
            <a:pPr algn="r" rtl="1" eaLnBrk="1" hangingPunct="1">
              <a:lnSpc>
                <a:spcPct val="200000"/>
              </a:lnSpc>
              <a:buFontTx/>
              <a:buBlip>
                <a:blip r:embed="rId2"/>
              </a:buBlip>
              <a:defRPr/>
            </a:pPr>
            <a:r>
              <a:rPr lang="fa-IR" dirty="0" smtClean="0">
                <a:cs typeface="B Lotus" pitchFamily="2" charset="-78"/>
              </a:rPr>
              <a:t>متاسفانه صحت را نمي‌توان به همين سهولت تعيين کرد زيرا به کسب مقدار واقعي (حقيقي) نيازمند هستيم.</a:t>
            </a:r>
          </a:p>
        </p:txBody>
      </p:sp>
      <p:sp>
        <p:nvSpPr>
          <p:cNvPr id="6" name="Rectangle 5"/>
          <p:cNvSpPr/>
          <p:nvPr/>
        </p:nvSpPr>
        <p:spPr>
          <a:xfrm>
            <a:off x="2500298" y="357166"/>
            <a:ext cx="3857651" cy="677108"/>
          </a:xfrm>
          <a:prstGeom prst="rect">
            <a:avLst/>
          </a:prstGeom>
          <a:noFill/>
        </p:spPr>
        <p:txBody>
          <a:bodyPr>
            <a:spAutoFit/>
          </a:bodyPr>
          <a:lstStyle/>
          <a:p>
            <a:pPr algn="ctr">
              <a:defRPr/>
            </a:pPr>
            <a:r>
              <a:rPr lang="fa-IR" sz="3800" dirty="0">
                <a:ln w="31550" cmpd="sng">
                  <a:solidFill>
                    <a:sysClr val="windowText" lastClr="000000"/>
                  </a:solidFill>
                  <a:prstDash val="solid"/>
                </a:ln>
                <a:solidFill>
                  <a:srgbClr val="6666FF"/>
                </a:solidFill>
                <a:effectLst>
                  <a:outerShdw blurRad="41275" dist="12700" dir="12000000" algn="tl" rotWithShape="0">
                    <a:srgbClr val="000000">
                      <a:alpha val="40000"/>
                    </a:srgbClr>
                  </a:outerShdw>
                </a:effectLst>
                <a:cs typeface="Titr" pitchFamily="2" charset="-78"/>
              </a:rPr>
              <a:t>دقت و درستي</a:t>
            </a:r>
          </a:p>
        </p:txBody>
      </p:sp>
    </p:spTree>
  </p:cSld>
  <p:clrMapOvr>
    <a:masterClrMapping/>
  </p:clrMapOvr>
  <p:transition spd="slow">
    <p:zoom dir="in"/>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sz="4400" kern="10" dirty="0">
                <a:ln w="9525">
                  <a:solidFill>
                    <a:srgbClr val="000000"/>
                  </a:solidFill>
                  <a:round/>
                  <a:headEnd/>
                  <a:tailEnd/>
                </a:ln>
                <a:solidFill>
                  <a:srgbClr val="FF0000"/>
                </a:solidFill>
                <a:latin typeface="Titr Mazar"/>
              </a:rPr>
              <a:t>بند 7-7- اطمینان از اعتبار نتايج</a:t>
            </a:r>
            <a:br>
              <a:rPr lang="fa-IR" sz="4400" kern="10" dirty="0">
                <a:ln w="9525">
                  <a:solidFill>
                    <a:srgbClr val="000000"/>
                  </a:solidFill>
                  <a:round/>
                  <a:headEnd/>
                  <a:tailEnd/>
                </a:ln>
                <a:solidFill>
                  <a:srgbClr val="FF0000"/>
                </a:solidFill>
                <a:latin typeface="Titr Mazar"/>
              </a:rPr>
            </a:br>
            <a:endParaRPr lang="en-US" sz="4400" dirty="0"/>
          </a:p>
        </p:txBody>
      </p:sp>
      <p:sp>
        <p:nvSpPr>
          <p:cNvPr id="3" name="Content Placeholder 2"/>
          <p:cNvSpPr>
            <a:spLocks noGrp="1"/>
          </p:cNvSpPr>
          <p:nvPr>
            <p:ph idx="1"/>
          </p:nvPr>
        </p:nvSpPr>
        <p:spPr>
          <a:xfrm>
            <a:off x="1043609" y="2015733"/>
            <a:ext cx="6971226" cy="3450613"/>
          </a:xfrm>
        </p:spPr>
        <p:txBody>
          <a:bodyPr>
            <a:noAutofit/>
          </a:bodyPr>
          <a:lstStyle/>
          <a:p>
            <a:pPr algn="r" rtl="1"/>
            <a:r>
              <a:rPr lang="fa-IR" sz="1800" dirty="0" smtClean="0"/>
              <a:t>استفاده </a:t>
            </a:r>
            <a:r>
              <a:rPr lang="fa-IR" sz="1800" dirty="0"/>
              <a:t>از مواد مرجع یا مواد کنترل کیفیت</a:t>
            </a:r>
          </a:p>
          <a:p>
            <a:pPr algn="r" rtl="1"/>
            <a:r>
              <a:rPr lang="fa-IR" sz="1800" dirty="0" smtClean="0"/>
              <a:t> </a:t>
            </a:r>
            <a:r>
              <a:rPr lang="fa-IR" sz="1800" dirty="0"/>
              <a:t>استفاده از ابزار جایگزین که براي ارائه نتایج قابل ردیابی کالیبره شده است؛</a:t>
            </a:r>
          </a:p>
          <a:p>
            <a:pPr algn="r" rtl="1"/>
            <a:r>
              <a:rPr lang="fa-IR" sz="1800" dirty="0" smtClean="0"/>
              <a:t> بررسی (ها) </a:t>
            </a:r>
            <a:r>
              <a:rPr lang="fa-IR" sz="1800" dirty="0"/>
              <a:t>عملکرد تجهیزات </a:t>
            </a:r>
            <a:r>
              <a:rPr lang="fa-IR" sz="1800" dirty="0" smtClean="0"/>
              <a:t>اندازه گیري </a:t>
            </a:r>
            <a:r>
              <a:rPr lang="fa-IR" sz="1800" dirty="0"/>
              <a:t>و </a:t>
            </a:r>
            <a:r>
              <a:rPr lang="fa-IR" sz="1800" dirty="0" smtClean="0"/>
              <a:t>آزمون</a:t>
            </a:r>
            <a:endParaRPr lang="fa-IR" sz="1800" dirty="0"/>
          </a:p>
          <a:p>
            <a:pPr algn="r" rtl="1"/>
            <a:r>
              <a:rPr lang="fa-IR" sz="1800" dirty="0" smtClean="0"/>
              <a:t> </a:t>
            </a:r>
            <a:r>
              <a:rPr lang="fa-IR" sz="1800" dirty="0"/>
              <a:t>استفاده از استانداردهاي کاري یا کنترل با نمودارهاي کنترل، جایی که قابل اجرا باشد؛</a:t>
            </a:r>
          </a:p>
          <a:p>
            <a:pPr algn="r" rtl="1"/>
            <a:r>
              <a:rPr lang="fa-IR" sz="1800" dirty="0" smtClean="0"/>
              <a:t> </a:t>
            </a:r>
            <a:r>
              <a:rPr lang="fa-IR" sz="1800" dirty="0"/>
              <a:t>بررسی میانی بر روي تجهیزات </a:t>
            </a:r>
            <a:r>
              <a:rPr lang="fa-IR" sz="1800" dirty="0" smtClean="0"/>
              <a:t>اندازه گیري</a:t>
            </a:r>
            <a:endParaRPr lang="fa-IR" sz="1800" dirty="0"/>
          </a:p>
        </p:txBody>
      </p:sp>
    </p:spTree>
    <p:extLst>
      <p:ext uri="{BB962C8B-B14F-4D97-AF65-F5344CB8AC3E}">
        <p14:creationId xmlns:p14="http://schemas.microsoft.com/office/powerpoint/2010/main" val="25961838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sz="4400" kern="10" dirty="0">
                <a:ln w="9525">
                  <a:solidFill>
                    <a:srgbClr val="000000"/>
                  </a:solidFill>
                  <a:round/>
                  <a:headEnd/>
                  <a:tailEnd/>
                </a:ln>
                <a:solidFill>
                  <a:srgbClr val="FF0000"/>
                </a:solidFill>
                <a:latin typeface="Titr Mazar"/>
              </a:rPr>
              <a:t>بند 7-7- اطمینان از اعتبار نتايج</a:t>
            </a:r>
            <a:br>
              <a:rPr lang="fa-IR" sz="4400" kern="10" dirty="0">
                <a:ln w="9525">
                  <a:solidFill>
                    <a:srgbClr val="000000"/>
                  </a:solidFill>
                  <a:round/>
                  <a:headEnd/>
                  <a:tailEnd/>
                </a:ln>
                <a:solidFill>
                  <a:srgbClr val="FF0000"/>
                </a:solidFill>
                <a:latin typeface="Titr Mazar"/>
              </a:rPr>
            </a:br>
            <a:endParaRPr lang="en-US" sz="4400" dirty="0"/>
          </a:p>
        </p:txBody>
      </p:sp>
      <p:sp>
        <p:nvSpPr>
          <p:cNvPr id="3" name="Content Placeholder 2"/>
          <p:cNvSpPr>
            <a:spLocks noGrp="1"/>
          </p:cNvSpPr>
          <p:nvPr>
            <p:ph idx="1"/>
          </p:nvPr>
        </p:nvSpPr>
        <p:spPr/>
        <p:txBody>
          <a:bodyPr>
            <a:noAutofit/>
          </a:bodyPr>
          <a:lstStyle/>
          <a:p>
            <a:pPr algn="r" rtl="1"/>
            <a:r>
              <a:rPr lang="fa-IR" sz="1800" dirty="0" smtClean="0"/>
              <a:t>تکرار </a:t>
            </a:r>
            <a:r>
              <a:rPr lang="fa-IR" sz="1800" dirty="0"/>
              <a:t>آزمونها یا کالیبراسیونها با استفاده ازهمان روشها یا روشهاي دیگر؛</a:t>
            </a:r>
          </a:p>
          <a:p>
            <a:pPr algn="r" rtl="1"/>
            <a:r>
              <a:rPr lang="fa-IR" sz="1800" dirty="0" smtClean="0"/>
              <a:t> </a:t>
            </a:r>
            <a:r>
              <a:rPr lang="fa-IR" sz="1800" dirty="0"/>
              <a:t>آزمون یا کالیبراسیون مجدد اقلام نگهداري شده؛</a:t>
            </a:r>
          </a:p>
          <a:p>
            <a:pPr algn="r" rtl="1"/>
            <a:r>
              <a:rPr lang="fa-IR" sz="1800" dirty="0" smtClean="0"/>
              <a:t> </a:t>
            </a:r>
            <a:r>
              <a:rPr lang="fa-IR" sz="1800" dirty="0"/>
              <a:t>همبستگی میان نتایج مربوط به ویژگیهاي مختلف یک قلم ؛</a:t>
            </a:r>
          </a:p>
          <a:p>
            <a:pPr algn="r" rtl="1"/>
            <a:r>
              <a:rPr lang="fa-IR" sz="1800" dirty="0" smtClean="0"/>
              <a:t> </a:t>
            </a:r>
            <a:r>
              <a:rPr lang="fa-IR" sz="1800" dirty="0"/>
              <a:t>بررسی نتایج گزارش شده</a:t>
            </a:r>
            <a:r>
              <a:rPr lang="fa-IR" sz="1800" dirty="0" smtClean="0"/>
              <a:t>؛</a:t>
            </a:r>
            <a:endParaRPr lang="fa-IR" sz="1800" dirty="0"/>
          </a:p>
          <a:p>
            <a:pPr algn="r" rtl="1"/>
            <a:r>
              <a:rPr lang="fa-IR" sz="1800" dirty="0" smtClean="0"/>
              <a:t> </a:t>
            </a:r>
            <a:r>
              <a:rPr lang="fa-IR" sz="1800" dirty="0"/>
              <a:t>مقایسات درون آزمایشگاهی</a:t>
            </a:r>
          </a:p>
          <a:p>
            <a:pPr algn="r" rtl="1"/>
            <a:r>
              <a:rPr lang="fa-IR" sz="1800" dirty="0" smtClean="0"/>
              <a:t> </a:t>
            </a:r>
            <a:r>
              <a:rPr lang="fa-IR" sz="1800" dirty="0"/>
              <a:t>آزمون کردن </a:t>
            </a:r>
            <a:r>
              <a:rPr lang="fa-IR" sz="1800" dirty="0" smtClean="0"/>
              <a:t>نمونه(ها) </a:t>
            </a:r>
            <a:r>
              <a:rPr lang="fa-IR" sz="1800" dirty="0"/>
              <a:t>کور</a:t>
            </a:r>
            <a:endParaRPr lang="en-US" sz="1800" dirty="0"/>
          </a:p>
        </p:txBody>
      </p:sp>
    </p:spTree>
    <p:extLst>
      <p:ext uri="{BB962C8B-B14F-4D97-AF65-F5344CB8AC3E}">
        <p14:creationId xmlns:p14="http://schemas.microsoft.com/office/powerpoint/2010/main" val="31764475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sz="4400" kern="10" dirty="0">
                <a:ln w="9525">
                  <a:solidFill>
                    <a:srgbClr val="000000"/>
                  </a:solidFill>
                  <a:round/>
                  <a:headEnd/>
                  <a:tailEnd/>
                </a:ln>
                <a:solidFill>
                  <a:srgbClr val="FF0000"/>
                </a:solidFill>
                <a:latin typeface="Titr Mazar"/>
              </a:rPr>
              <a:t>بند 7-7- اطمینان از اعتبار نتايج</a:t>
            </a:r>
            <a:r>
              <a:rPr lang="fa-IR" dirty="0"/>
              <a:t/>
            </a:r>
            <a:br>
              <a:rPr lang="fa-IR" dirty="0"/>
            </a:br>
            <a:endParaRPr lang="en-US" dirty="0"/>
          </a:p>
        </p:txBody>
      </p:sp>
      <p:sp>
        <p:nvSpPr>
          <p:cNvPr id="3" name="Content Placeholder 2"/>
          <p:cNvSpPr>
            <a:spLocks noGrp="1"/>
          </p:cNvSpPr>
          <p:nvPr>
            <p:ph idx="1"/>
          </p:nvPr>
        </p:nvSpPr>
        <p:spPr/>
        <p:txBody>
          <a:bodyPr>
            <a:normAutofit fontScale="92500" lnSpcReduction="20000"/>
          </a:bodyPr>
          <a:lstStyle/>
          <a:p>
            <a:pPr marL="0" indent="0" algn="r" rtl="1">
              <a:buNone/>
            </a:pPr>
            <a:r>
              <a:rPr lang="fa-IR" dirty="0" smtClean="0"/>
              <a:t> </a:t>
            </a:r>
            <a:endParaRPr lang="fa-IR" dirty="0"/>
          </a:p>
          <a:p>
            <a:pPr algn="r" rtl="1"/>
            <a:r>
              <a:rPr lang="fa-IR" dirty="0"/>
              <a:t> </a:t>
            </a:r>
            <a:r>
              <a:rPr lang="fa-IR" dirty="0" smtClean="0"/>
              <a:t>شرکت </a:t>
            </a:r>
            <a:r>
              <a:rPr lang="fa-IR" dirty="0"/>
              <a:t>در آزمون مهارت؛</a:t>
            </a:r>
          </a:p>
          <a:p>
            <a:pPr algn="r" rtl="1"/>
            <a:r>
              <a:rPr lang="fa-IR" dirty="0"/>
              <a:t> </a:t>
            </a:r>
            <a:r>
              <a:rPr lang="fa-IR" dirty="0" smtClean="0"/>
              <a:t>شرکت </a:t>
            </a:r>
            <a:r>
              <a:rPr lang="fa-IR" dirty="0"/>
              <a:t>در مقایسات بین آزمایشگاهی به غیر از آزمون مهارت؛</a:t>
            </a:r>
          </a:p>
          <a:p>
            <a:pPr algn="r" rtl="1"/>
            <a:r>
              <a:rPr lang="fa-IR" dirty="0" smtClean="0"/>
              <a:t>دادههاي </a:t>
            </a:r>
            <a:r>
              <a:rPr lang="fa-IR" dirty="0"/>
              <a:t>فعالیتهاي پایش باید تجزیه و تحلیل گردد </a:t>
            </a:r>
            <a:r>
              <a:rPr lang="fa-IR" dirty="0" smtClean="0"/>
              <a:t>و </a:t>
            </a:r>
            <a:r>
              <a:rPr lang="fa-IR" dirty="0"/>
              <a:t>در صورت امکان براي بهبود فعالیتهاي آزمایشگاه </a:t>
            </a:r>
            <a:r>
              <a:rPr lang="fa-IR" dirty="0" smtClean="0"/>
              <a:t>استفاده شود</a:t>
            </a:r>
            <a:r>
              <a:rPr lang="fa-IR" dirty="0"/>
              <a:t>. اگر نتایج تجزیه و تحلیل </a:t>
            </a:r>
            <a:r>
              <a:rPr lang="fa-IR" dirty="0" smtClean="0"/>
              <a:t>داده هاي </a:t>
            </a:r>
            <a:r>
              <a:rPr lang="fa-IR" dirty="0"/>
              <a:t>فعالیتهاي پایش خارج از معیارهاي از پیش تعریف شده باشند، باید اقدامات مناسبی </a:t>
            </a:r>
            <a:r>
              <a:rPr lang="fa-IR" dirty="0" smtClean="0"/>
              <a:t>انجام گردد </a:t>
            </a:r>
            <a:r>
              <a:rPr lang="fa-IR" dirty="0"/>
              <a:t>تا از ارائه گزارش نتایج نادرست جلوگیري شود.</a:t>
            </a:r>
          </a:p>
          <a:p>
            <a:pPr algn="r" rtl="1"/>
            <a:r>
              <a:rPr lang="fa-IR" dirty="0" smtClean="0"/>
              <a:t>آزمایشگاه </a:t>
            </a:r>
            <a:r>
              <a:rPr lang="fa-IR" dirty="0"/>
              <a:t>باید عملکرد خود را با مقایسه با نتایج آزمایشگاههاي </a:t>
            </a:r>
            <a:r>
              <a:rPr lang="fa-IR" dirty="0" smtClean="0"/>
              <a:t>دیگر(در </a:t>
            </a:r>
            <a:r>
              <a:rPr lang="fa-IR" dirty="0"/>
              <a:t>جایی که در دسترس و مناسب </a:t>
            </a:r>
            <a:r>
              <a:rPr lang="fa-IR" dirty="0" smtClean="0"/>
              <a:t>باشد) </a:t>
            </a:r>
            <a:r>
              <a:rPr lang="fa-IR" dirty="0"/>
              <a:t>پایش نماید</a:t>
            </a:r>
            <a:endParaRPr lang="en-US" dirty="0"/>
          </a:p>
        </p:txBody>
      </p:sp>
    </p:spTree>
    <p:extLst>
      <p:ext uri="{BB962C8B-B14F-4D97-AF65-F5344CB8AC3E}">
        <p14:creationId xmlns:p14="http://schemas.microsoft.com/office/powerpoint/2010/main" val="18051216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1331640" y="2060847"/>
            <a:ext cx="7610748" cy="4139927"/>
          </a:xfrm>
        </p:spPr>
        <p:txBody>
          <a:bodyPr>
            <a:normAutofit/>
          </a:bodyPr>
          <a:lstStyle/>
          <a:p>
            <a:pPr marL="274320" indent="-274320" algn="r" rtl="1" eaLnBrk="1" fontAlgn="auto" hangingPunct="1">
              <a:lnSpc>
                <a:spcPct val="200000"/>
              </a:lnSpc>
              <a:spcAft>
                <a:spcPts val="0"/>
              </a:spcAft>
              <a:buFontTx/>
              <a:buBlip>
                <a:blip r:embed="rId2"/>
              </a:buBlip>
              <a:defRPr/>
            </a:pPr>
            <a:r>
              <a:rPr lang="fa-IR" dirty="0" smtClean="0">
                <a:solidFill>
                  <a:schemeClr val="tx2">
                    <a:lumMod val="50000"/>
                  </a:schemeClr>
                </a:solidFill>
                <a:cs typeface="B Lotus" pitchFamily="2" charset="-78"/>
              </a:rPr>
              <a:t>فرايند اندازه‌گيري، فرايندي توليدي است که محصول آن، ارقام است</a:t>
            </a:r>
            <a:r>
              <a:rPr lang="en-US" dirty="0" smtClean="0">
                <a:solidFill>
                  <a:schemeClr val="tx2">
                    <a:lumMod val="50000"/>
                  </a:schemeClr>
                </a:solidFill>
                <a:cs typeface="B Lotus" pitchFamily="2" charset="-78"/>
              </a:rPr>
              <a:t> </a:t>
            </a:r>
            <a:endParaRPr lang="fa-IR" dirty="0" smtClean="0">
              <a:solidFill>
                <a:schemeClr val="tx2">
                  <a:lumMod val="50000"/>
                </a:schemeClr>
              </a:solidFill>
              <a:cs typeface="B Lotus" pitchFamily="2" charset="-78"/>
            </a:endParaRPr>
          </a:p>
          <a:p>
            <a:pPr marL="274320" indent="-274320" algn="r" rtl="1" eaLnBrk="1" fontAlgn="auto" hangingPunct="1">
              <a:lnSpc>
                <a:spcPct val="200000"/>
              </a:lnSpc>
              <a:spcAft>
                <a:spcPts val="0"/>
              </a:spcAft>
              <a:buFontTx/>
              <a:buBlip>
                <a:blip r:embed="rId2"/>
              </a:buBlip>
              <a:defRPr/>
            </a:pPr>
            <a:r>
              <a:rPr lang="fa-IR" dirty="0" smtClean="0">
                <a:solidFill>
                  <a:schemeClr val="tx2">
                    <a:lumMod val="50000"/>
                  </a:schemeClr>
                </a:solidFill>
                <a:cs typeface="B Lotus" pitchFamily="2" charset="-78"/>
              </a:rPr>
              <a:t>با اين ديدگاه، نه فقط تجهيزات مورد استفاده در اندازه‌گيري، بلکه کليه پارامترهاي تاثيرگذار بر اين فرايند مانند اپراتورها، تغييرات محيط و غيره نيز جزو عوامل بالقوه خطا محسوب مي‌شوند.</a:t>
            </a:r>
            <a:r>
              <a:rPr lang="en-US" dirty="0" smtClean="0">
                <a:solidFill>
                  <a:schemeClr val="tx2">
                    <a:lumMod val="50000"/>
                  </a:schemeClr>
                </a:solidFill>
                <a:cs typeface="B Lotus" pitchFamily="2" charset="-78"/>
              </a:rPr>
              <a:t> </a:t>
            </a:r>
          </a:p>
        </p:txBody>
      </p:sp>
      <p:sp>
        <p:nvSpPr>
          <p:cNvPr id="126979" name="WordArt 3"/>
          <p:cNvSpPr>
            <a:spLocks noChangeArrowheads="1" noChangeShapeType="1" noTextEdit="1"/>
          </p:cNvSpPr>
          <p:nvPr/>
        </p:nvSpPr>
        <p:spPr bwMode="auto">
          <a:xfrm>
            <a:off x="1733550" y="436563"/>
            <a:ext cx="6481763" cy="547687"/>
          </a:xfrm>
          <a:prstGeom prst="rect">
            <a:avLst/>
          </a:prstGeom>
        </p:spPr>
        <p:txBody>
          <a:bodyPr wrap="none" fromWordArt="1">
            <a:prstTxWarp prst="textPlain">
              <a:avLst>
                <a:gd name="adj" fmla="val 50000"/>
              </a:avLst>
            </a:prstTxWarp>
          </a:bodyPr>
          <a:lstStyle/>
          <a:p>
            <a:pPr algn="ctr" rtl="1"/>
            <a:r>
              <a:rPr lang="fa-IR" sz="3200" kern="10">
                <a:ln w="9525">
                  <a:solidFill>
                    <a:srgbClr val="000000"/>
                  </a:solidFill>
                  <a:round/>
                  <a:headEnd/>
                  <a:tailEnd/>
                </a:ln>
                <a:solidFill>
                  <a:srgbClr val="FF0066"/>
                </a:solidFill>
                <a:latin typeface="Titr"/>
              </a:rPr>
              <a:t>تضمـين کيفيت و کنتـرل کيفيـت در آزمـايشگـاه</a:t>
            </a:r>
          </a:p>
        </p:txBody>
      </p:sp>
      <p:pic>
        <p:nvPicPr>
          <p:cNvPr id="126980" name="Picture 4" descr="quality%20assurance.jpg"/>
          <p:cNvPicPr>
            <a:picLocks noChangeAspect="1"/>
          </p:cNvPicPr>
          <p:nvPr/>
        </p:nvPicPr>
        <p:blipFill>
          <a:blip r:embed="rId3"/>
          <a:srcRect/>
          <a:stretch>
            <a:fillRect/>
          </a:stretch>
        </p:blipFill>
        <p:spPr bwMode="auto">
          <a:xfrm>
            <a:off x="1196975" y="4251325"/>
            <a:ext cx="2392363" cy="1751013"/>
          </a:xfrm>
          <a:prstGeom prst="rect">
            <a:avLst/>
          </a:prstGeom>
          <a:noFill/>
          <a:ln w="9525">
            <a:noFill/>
            <a:miter lim="800000"/>
            <a:headEnd/>
            <a:tailEnd/>
          </a:ln>
        </p:spPr>
      </p:pic>
    </p:spTree>
    <p:extLst>
      <p:ext uri="{BB962C8B-B14F-4D97-AF65-F5344CB8AC3E}">
        <p14:creationId xmlns:p14="http://schemas.microsoft.com/office/powerpoint/2010/main" val="1260202470"/>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slide(fromBottom)">
                                      <p:cBhvr>
                                        <p:cTn id="7" dur="500">
                                          <p:stCondLst>
                                            <p:cond delay="0"/>
                                          </p:stCondLst>
                                        </p:cTn>
                                        <p:tgtEl>
                                          <p:spTgt spid="16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slide(fromBottom)">
                                      <p:cBhvr>
                                        <p:cTn id="12" dur="500">
                                          <p:stCondLst>
                                            <p:cond delay="0"/>
                                          </p:stCondLst>
                                        </p:cTn>
                                        <p:tgtEl>
                                          <p:spTgt spid="163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Content Placeholder 2"/>
          <p:cNvSpPr>
            <a:spLocks noGrp="1"/>
          </p:cNvSpPr>
          <p:nvPr>
            <p:ph idx="1"/>
          </p:nvPr>
        </p:nvSpPr>
        <p:spPr>
          <a:xfrm>
            <a:off x="1259632" y="2276872"/>
            <a:ext cx="7363668" cy="3877866"/>
          </a:xfrm>
        </p:spPr>
        <p:txBody>
          <a:bodyPr/>
          <a:lstStyle/>
          <a:p>
            <a:pPr indent="-1588" algn="r" rtl="1" eaLnBrk="1" hangingPunct="1">
              <a:buFontTx/>
              <a:buNone/>
              <a:defRPr/>
            </a:pPr>
            <a:r>
              <a:rPr lang="ar-SA" dirty="0" smtClean="0">
                <a:solidFill>
                  <a:schemeClr val="tx2">
                    <a:lumMod val="50000"/>
                  </a:schemeClr>
                </a:solidFill>
                <a:cs typeface="B Lotus" pitchFamily="2" charset="-78"/>
              </a:rPr>
              <a:t>نتايج آزمون‌ها مبنايي هستند که تصميمات اقتصادي، اکولوژيکي و قانوني بر مبناي آنها اتخاذ مي‌شوند لذا نتايج بايد داراي يک کيفيت مشخص باشند:</a:t>
            </a:r>
            <a:endParaRPr lang="en-US" dirty="0" smtClean="0">
              <a:solidFill>
                <a:schemeClr val="tx2">
                  <a:lumMod val="50000"/>
                </a:schemeClr>
              </a:solidFill>
              <a:cs typeface="B Lotus" pitchFamily="2" charset="-78"/>
            </a:endParaRPr>
          </a:p>
          <a:p>
            <a:pPr algn="r" rtl="1" eaLnBrk="1" hangingPunct="1">
              <a:buSzPct val="85000"/>
              <a:buFontTx/>
              <a:buBlip>
                <a:blip r:embed="rId2"/>
              </a:buBlip>
              <a:defRPr/>
            </a:pPr>
            <a:r>
              <a:rPr lang="ar-SA" dirty="0" smtClean="0">
                <a:solidFill>
                  <a:schemeClr val="tx2">
                    <a:lumMod val="50000"/>
                  </a:schemeClr>
                </a:solidFill>
                <a:cs typeface="B Lotus" pitchFamily="2" charset="-78"/>
              </a:rPr>
              <a:t>درستي</a:t>
            </a:r>
            <a:endParaRPr lang="en-US" dirty="0" smtClean="0">
              <a:solidFill>
                <a:schemeClr val="tx2">
                  <a:lumMod val="50000"/>
                </a:schemeClr>
              </a:solidFill>
              <a:cs typeface="B Lotus" pitchFamily="2" charset="-78"/>
            </a:endParaRPr>
          </a:p>
          <a:p>
            <a:pPr algn="r" rtl="1" eaLnBrk="1" hangingPunct="1">
              <a:buSzPct val="85000"/>
              <a:buFontTx/>
              <a:buBlip>
                <a:blip r:embed="rId2"/>
              </a:buBlip>
              <a:defRPr/>
            </a:pPr>
            <a:r>
              <a:rPr lang="ar-SA" dirty="0" smtClean="0">
                <a:solidFill>
                  <a:schemeClr val="tx2">
                    <a:lumMod val="50000"/>
                  </a:schemeClr>
                </a:solidFill>
                <a:cs typeface="B Lotus" pitchFamily="2" charset="-78"/>
              </a:rPr>
              <a:t>عدم قطعيت شناخته شده</a:t>
            </a:r>
            <a:endParaRPr lang="en-US" dirty="0" smtClean="0">
              <a:solidFill>
                <a:schemeClr val="tx2">
                  <a:lumMod val="50000"/>
                </a:schemeClr>
              </a:solidFill>
              <a:cs typeface="B Lotus" pitchFamily="2" charset="-78"/>
            </a:endParaRPr>
          </a:p>
          <a:p>
            <a:pPr algn="r" rtl="1" eaLnBrk="1" hangingPunct="1">
              <a:buSzPct val="85000"/>
              <a:buFontTx/>
              <a:buBlip>
                <a:blip r:embed="rId2"/>
              </a:buBlip>
              <a:defRPr/>
            </a:pPr>
            <a:r>
              <a:rPr lang="ar-SA" dirty="0" smtClean="0">
                <a:solidFill>
                  <a:schemeClr val="tx2">
                    <a:lumMod val="50000"/>
                  </a:schemeClr>
                </a:solidFill>
                <a:cs typeface="B Lotus" pitchFamily="2" charset="-78"/>
              </a:rPr>
              <a:t>قابل مقايسه با ساير اندازه‌گيري‌ها (دقت)</a:t>
            </a:r>
            <a:endParaRPr lang="en-US" dirty="0" smtClean="0">
              <a:solidFill>
                <a:schemeClr val="tx2">
                  <a:lumMod val="50000"/>
                </a:schemeClr>
              </a:solidFill>
              <a:cs typeface="B Lotus" pitchFamily="2" charset="-78"/>
            </a:endParaRPr>
          </a:p>
          <a:p>
            <a:pPr indent="-1588" algn="r" rtl="1" eaLnBrk="1" hangingPunct="1">
              <a:buFontTx/>
              <a:buNone/>
              <a:defRPr/>
            </a:pPr>
            <a:r>
              <a:rPr lang="ar-SA" dirty="0" smtClean="0">
                <a:solidFill>
                  <a:schemeClr val="tx2">
                    <a:lumMod val="50000"/>
                  </a:schemeClr>
                </a:solidFill>
                <a:cs typeface="B Lotus" pitchFamily="2" charset="-78"/>
              </a:rPr>
              <a:t>هدف کلي کنترل کيفيت حصول اطمينان از اين مطلب است که نتايج داراي دقت و درستي کافي مي‌باشند.</a:t>
            </a:r>
            <a:endParaRPr lang="en-US" dirty="0" smtClean="0">
              <a:solidFill>
                <a:schemeClr val="tx2">
                  <a:lumMod val="50000"/>
                </a:schemeClr>
              </a:solidFill>
              <a:cs typeface="B Lotus" pitchFamily="2" charset="-78"/>
            </a:endParaRPr>
          </a:p>
        </p:txBody>
      </p:sp>
      <p:sp>
        <p:nvSpPr>
          <p:cNvPr id="128003" name="WordArt 3"/>
          <p:cNvSpPr>
            <a:spLocks noChangeArrowheads="1" noChangeShapeType="1" noTextEdit="1"/>
          </p:cNvSpPr>
          <p:nvPr/>
        </p:nvSpPr>
        <p:spPr bwMode="auto">
          <a:xfrm>
            <a:off x="1733550" y="436563"/>
            <a:ext cx="6481763" cy="547687"/>
          </a:xfrm>
          <a:prstGeom prst="rect">
            <a:avLst/>
          </a:prstGeom>
        </p:spPr>
        <p:txBody>
          <a:bodyPr wrap="none" fromWordArt="1">
            <a:prstTxWarp prst="textPlain">
              <a:avLst>
                <a:gd name="adj" fmla="val 50000"/>
              </a:avLst>
            </a:prstTxWarp>
          </a:bodyPr>
          <a:lstStyle/>
          <a:p>
            <a:pPr algn="ctr" rtl="1"/>
            <a:r>
              <a:rPr lang="fa-IR" sz="3200" kern="10">
                <a:ln w="9525">
                  <a:solidFill>
                    <a:srgbClr val="000000"/>
                  </a:solidFill>
                  <a:round/>
                  <a:headEnd/>
                  <a:tailEnd/>
                </a:ln>
                <a:solidFill>
                  <a:srgbClr val="FF0066"/>
                </a:solidFill>
                <a:latin typeface="Titr"/>
              </a:rPr>
              <a:t>تضمـين کيفيت و کنتـرل کيفيـت در آزمـايشگـاه</a:t>
            </a:r>
          </a:p>
        </p:txBody>
      </p:sp>
    </p:spTree>
    <p:extLst>
      <p:ext uri="{BB962C8B-B14F-4D97-AF65-F5344CB8AC3E}">
        <p14:creationId xmlns:p14="http://schemas.microsoft.com/office/powerpoint/2010/main" val="1136861283"/>
      </p:ext>
    </p:extLst>
  </p:cSld>
  <p:clrMapOvr>
    <a:masterClrMapping/>
  </p:clrMapOvr>
  <p:transition spd="slow">
    <p:split orient="vert"/>
  </p:transition>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a:xfrm>
            <a:off x="1104901" y="1988839"/>
            <a:ext cx="7815262" cy="4043661"/>
          </a:xfrm>
        </p:spPr>
        <p:txBody>
          <a:bodyPr>
            <a:normAutofit fontScale="92500" lnSpcReduction="20000"/>
          </a:bodyPr>
          <a:lstStyle/>
          <a:p>
            <a:pPr algn="r" rtl="1" eaLnBrk="1" hangingPunct="1">
              <a:buFontTx/>
              <a:buNone/>
              <a:defRPr/>
            </a:pPr>
            <a:r>
              <a:rPr lang="fa-IR" dirty="0" smtClean="0">
                <a:solidFill>
                  <a:schemeClr val="tx2">
                    <a:lumMod val="50000"/>
                  </a:schemeClr>
                </a:solidFill>
                <a:cs typeface="B Lotus" pitchFamily="2" charset="-78"/>
              </a:rPr>
              <a:t>کليه مراحل يک فرايند آزمون شامل موارد زير بايد در برنامه‌هاي کنترل کيفيت/ تضمين کيفيت در نظر گرفته شوند:</a:t>
            </a:r>
            <a:endParaRPr lang="en-US" dirty="0" smtClean="0">
              <a:solidFill>
                <a:schemeClr val="tx2">
                  <a:lumMod val="50000"/>
                </a:schemeClr>
              </a:solidFill>
              <a:cs typeface="B Lotus" pitchFamily="2" charset="-78"/>
            </a:endParaRPr>
          </a:p>
          <a:p>
            <a:pPr algn="r" rtl="1" eaLnBrk="1" hangingPunct="1">
              <a:buFontTx/>
              <a:buBlip>
                <a:blip r:embed="rId2"/>
              </a:buBlip>
              <a:defRPr/>
            </a:pPr>
            <a:r>
              <a:rPr lang="fa-IR" dirty="0" smtClean="0">
                <a:solidFill>
                  <a:schemeClr val="tx2">
                    <a:lumMod val="50000"/>
                  </a:schemeClr>
                </a:solidFill>
                <a:cs typeface="B Lotus" pitchFamily="2" charset="-78"/>
              </a:rPr>
              <a:t>تهيه محلول‌ها</a:t>
            </a:r>
            <a:endParaRPr lang="en-US" dirty="0" smtClean="0">
              <a:solidFill>
                <a:schemeClr val="tx2">
                  <a:lumMod val="50000"/>
                </a:schemeClr>
              </a:solidFill>
              <a:cs typeface="B Lotus" pitchFamily="2" charset="-78"/>
            </a:endParaRPr>
          </a:p>
          <a:p>
            <a:pPr algn="r" rtl="1" eaLnBrk="1" hangingPunct="1">
              <a:buFontTx/>
              <a:buBlip>
                <a:blip r:embed="rId2"/>
              </a:buBlip>
              <a:defRPr/>
            </a:pPr>
            <a:r>
              <a:rPr lang="fa-IR" dirty="0" smtClean="0">
                <a:solidFill>
                  <a:schemeClr val="tx2">
                    <a:lumMod val="50000"/>
                  </a:schemeClr>
                </a:solidFill>
                <a:cs typeface="B Lotus" pitchFamily="2" charset="-78"/>
              </a:rPr>
              <a:t>نمونه‌برداري</a:t>
            </a:r>
            <a:endParaRPr lang="en-US" dirty="0" smtClean="0">
              <a:solidFill>
                <a:schemeClr val="tx2">
                  <a:lumMod val="50000"/>
                </a:schemeClr>
              </a:solidFill>
              <a:cs typeface="B Lotus" pitchFamily="2" charset="-78"/>
            </a:endParaRPr>
          </a:p>
          <a:p>
            <a:pPr algn="r" rtl="1" eaLnBrk="1" hangingPunct="1">
              <a:buFontTx/>
              <a:buBlip>
                <a:blip r:embed="rId2"/>
              </a:buBlip>
              <a:defRPr/>
            </a:pPr>
            <a:r>
              <a:rPr lang="fa-IR" dirty="0" smtClean="0">
                <a:solidFill>
                  <a:schemeClr val="tx2">
                    <a:lumMod val="50000"/>
                  </a:schemeClr>
                </a:solidFill>
                <a:cs typeface="B Lotus" pitchFamily="2" charset="-78"/>
              </a:rPr>
              <a:t>آماده‌سازي و فرآوري نمونه</a:t>
            </a:r>
            <a:endParaRPr lang="en-US" dirty="0" smtClean="0">
              <a:solidFill>
                <a:schemeClr val="tx2">
                  <a:lumMod val="50000"/>
                </a:schemeClr>
              </a:solidFill>
              <a:cs typeface="B Lotus" pitchFamily="2" charset="-78"/>
            </a:endParaRPr>
          </a:p>
          <a:p>
            <a:pPr algn="r" rtl="1" eaLnBrk="1" hangingPunct="1">
              <a:buFontTx/>
              <a:buBlip>
                <a:blip r:embed="rId2"/>
              </a:buBlip>
              <a:defRPr/>
            </a:pPr>
            <a:r>
              <a:rPr lang="fa-IR" dirty="0" smtClean="0">
                <a:solidFill>
                  <a:schemeClr val="tx2">
                    <a:lumMod val="50000"/>
                  </a:schemeClr>
                </a:solidFill>
                <a:cs typeface="B Lotus" pitchFamily="2" charset="-78"/>
              </a:rPr>
              <a:t>استخراج نمونه</a:t>
            </a:r>
            <a:endParaRPr lang="en-US" dirty="0" smtClean="0">
              <a:solidFill>
                <a:schemeClr val="tx2">
                  <a:lumMod val="50000"/>
                </a:schemeClr>
              </a:solidFill>
              <a:cs typeface="B Lotus" pitchFamily="2" charset="-78"/>
            </a:endParaRPr>
          </a:p>
          <a:p>
            <a:pPr algn="r" rtl="1" eaLnBrk="1" hangingPunct="1">
              <a:buFontTx/>
              <a:buBlip>
                <a:blip r:embed="rId2"/>
              </a:buBlip>
              <a:defRPr/>
            </a:pPr>
            <a:r>
              <a:rPr lang="fa-IR" dirty="0" smtClean="0">
                <a:solidFill>
                  <a:schemeClr val="tx2">
                    <a:lumMod val="50000"/>
                  </a:schemeClr>
                </a:solidFill>
                <a:cs typeface="B Lotus" pitchFamily="2" charset="-78"/>
              </a:rPr>
              <a:t>بررسي مناسب بودن سيستم</a:t>
            </a:r>
            <a:endParaRPr lang="en-US" dirty="0" smtClean="0">
              <a:solidFill>
                <a:schemeClr val="tx2">
                  <a:lumMod val="50000"/>
                </a:schemeClr>
              </a:solidFill>
              <a:cs typeface="B Lotus" pitchFamily="2" charset="-78"/>
            </a:endParaRPr>
          </a:p>
          <a:p>
            <a:pPr algn="r" rtl="1" eaLnBrk="1" hangingPunct="1">
              <a:buFontTx/>
              <a:buBlip>
                <a:blip r:embed="rId2"/>
              </a:buBlip>
              <a:defRPr/>
            </a:pPr>
            <a:r>
              <a:rPr lang="fa-IR" dirty="0" smtClean="0">
                <a:solidFill>
                  <a:schemeClr val="tx2">
                    <a:lumMod val="50000"/>
                  </a:schemeClr>
                </a:solidFill>
                <a:cs typeface="B Lotus" pitchFamily="2" charset="-78"/>
              </a:rPr>
              <a:t>کاليبراسيون/ بررسي تجهيزات</a:t>
            </a:r>
            <a:endParaRPr lang="en-US" dirty="0" smtClean="0">
              <a:solidFill>
                <a:schemeClr val="tx2">
                  <a:lumMod val="50000"/>
                </a:schemeClr>
              </a:solidFill>
              <a:cs typeface="B Lotus" pitchFamily="2" charset="-78"/>
            </a:endParaRPr>
          </a:p>
          <a:p>
            <a:pPr algn="r" rtl="1" eaLnBrk="1" hangingPunct="1">
              <a:buFontTx/>
              <a:buBlip>
                <a:blip r:embed="rId2"/>
              </a:buBlip>
              <a:defRPr/>
            </a:pPr>
            <a:r>
              <a:rPr lang="fa-IR" dirty="0" smtClean="0">
                <a:solidFill>
                  <a:schemeClr val="tx2">
                    <a:lumMod val="50000"/>
                  </a:schemeClr>
                </a:solidFill>
                <a:cs typeface="B Lotus" pitchFamily="2" charset="-78"/>
              </a:rPr>
              <a:t>ارزيابي آماري نتايج</a:t>
            </a:r>
            <a:endParaRPr lang="en-US" dirty="0" smtClean="0">
              <a:solidFill>
                <a:schemeClr val="tx2">
                  <a:lumMod val="50000"/>
                </a:schemeClr>
              </a:solidFill>
              <a:cs typeface="B Lotus" pitchFamily="2" charset="-78"/>
            </a:endParaRPr>
          </a:p>
          <a:p>
            <a:pPr algn="r" rtl="1" eaLnBrk="1" hangingPunct="1">
              <a:buFontTx/>
              <a:buBlip>
                <a:blip r:embed="rId2"/>
              </a:buBlip>
              <a:defRPr/>
            </a:pPr>
            <a:r>
              <a:rPr lang="fa-IR" dirty="0" smtClean="0">
                <a:solidFill>
                  <a:schemeClr val="tx2">
                    <a:lumMod val="50000"/>
                  </a:schemeClr>
                </a:solidFill>
                <a:cs typeface="B Lotus" pitchFamily="2" charset="-78"/>
              </a:rPr>
              <a:t>تفسير داده‌ها/ نتايج</a:t>
            </a:r>
            <a:endParaRPr lang="en-US" dirty="0" smtClean="0">
              <a:solidFill>
                <a:schemeClr val="tx2">
                  <a:lumMod val="50000"/>
                </a:schemeClr>
              </a:solidFill>
              <a:cs typeface="B Lotus" pitchFamily="2" charset="-78"/>
            </a:endParaRPr>
          </a:p>
        </p:txBody>
      </p:sp>
      <p:sp>
        <p:nvSpPr>
          <p:cNvPr id="129027" name="WordArt 3"/>
          <p:cNvSpPr>
            <a:spLocks noChangeArrowheads="1" noChangeShapeType="1" noTextEdit="1"/>
          </p:cNvSpPr>
          <p:nvPr/>
        </p:nvSpPr>
        <p:spPr bwMode="auto">
          <a:xfrm>
            <a:off x="2301875" y="546100"/>
            <a:ext cx="4645025" cy="490538"/>
          </a:xfrm>
          <a:prstGeom prst="rect">
            <a:avLst/>
          </a:prstGeom>
        </p:spPr>
        <p:txBody>
          <a:bodyPr wrap="none" fromWordArt="1">
            <a:prstTxWarp prst="textPlain">
              <a:avLst>
                <a:gd name="adj" fmla="val 50000"/>
              </a:avLst>
            </a:prstTxWarp>
          </a:bodyPr>
          <a:lstStyle/>
          <a:p>
            <a:pPr algn="ctr" rtl="1"/>
            <a:r>
              <a:rPr lang="fa-IR" sz="1200" kern="10">
                <a:ln w="12700">
                  <a:solidFill>
                    <a:schemeClr val="tx1"/>
                  </a:solidFill>
                  <a:round/>
                  <a:headEnd/>
                  <a:tailEnd/>
                </a:ln>
                <a:solidFill>
                  <a:srgbClr val="000099"/>
                </a:solidFill>
                <a:effectLst>
                  <a:outerShdw dist="45791" dir="2021404" algn="ctr" rotWithShape="0">
                    <a:srgbClr val="9999FF"/>
                  </a:outerShdw>
                </a:effectLst>
                <a:latin typeface="Titr"/>
              </a:rPr>
              <a:t>بـرنـامه کنتـرل کيـفيـت</a:t>
            </a:r>
          </a:p>
        </p:txBody>
      </p:sp>
      <p:grpSp>
        <p:nvGrpSpPr>
          <p:cNvPr id="2" name="Group 12"/>
          <p:cNvGrpSpPr>
            <a:grpSpLocks noChangeAspect="1"/>
          </p:cNvGrpSpPr>
          <p:nvPr/>
        </p:nvGrpSpPr>
        <p:grpSpPr bwMode="auto">
          <a:xfrm>
            <a:off x="808038" y="3852863"/>
            <a:ext cx="2193925" cy="2224087"/>
            <a:chOff x="509" y="2427"/>
            <a:chExt cx="1382" cy="1401"/>
          </a:xfrm>
        </p:grpSpPr>
        <p:sp>
          <p:nvSpPr>
            <p:cNvPr id="129029" name="AutoShape 11"/>
            <p:cNvSpPr>
              <a:spLocks noChangeAspect="1" noChangeArrowheads="1" noTextEdit="1"/>
            </p:cNvSpPr>
            <p:nvPr/>
          </p:nvSpPr>
          <p:spPr bwMode="auto">
            <a:xfrm>
              <a:off x="509" y="2427"/>
              <a:ext cx="1382" cy="1401"/>
            </a:xfrm>
            <a:prstGeom prst="rect">
              <a:avLst/>
            </a:prstGeom>
            <a:noFill/>
            <a:ln w="9525">
              <a:noFill/>
              <a:miter lim="800000"/>
              <a:headEnd/>
              <a:tailEnd/>
            </a:ln>
          </p:spPr>
          <p:txBody>
            <a:bodyPr/>
            <a:lstStyle/>
            <a:p>
              <a:endParaRPr lang="fa-IR"/>
            </a:p>
          </p:txBody>
        </p:sp>
        <p:sp>
          <p:nvSpPr>
            <p:cNvPr id="129030" name="Rectangle 13"/>
            <p:cNvSpPr>
              <a:spLocks noChangeArrowheads="1"/>
            </p:cNvSpPr>
            <p:nvPr/>
          </p:nvSpPr>
          <p:spPr bwMode="auto">
            <a:xfrm>
              <a:off x="509" y="2445"/>
              <a:ext cx="1382" cy="1383"/>
            </a:xfrm>
            <a:prstGeom prst="rect">
              <a:avLst/>
            </a:prstGeom>
            <a:solidFill>
              <a:srgbClr val="3AEF70"/>
            </a:solidFill>
            <a:ln w="9525">
              <a:noFill/>
              <a:miter lim="800000"/>
              <a:headEnd/>
              <a:tailEnd/>
            </a:ln>
          </p:spPr>
          <p:txBody>
            <a:bodyPr/>
            <a:lstStyle/>
            <a:p>
              <a:endParaRPr lang="fa-IR"/>
            </a:p>
          </p:txBody>
        </p:sp>
        <p:sp>
          <p:nvSpPr>
            <p:cNvPr id="129031" name="Freeform 14"/>
            <p:cNvSpPr>
              <a:spLocks/>
            </p:cNvSpPr>
            <p:nvPr/>
          </p:nvSpPr>
          <p:spPr bwMode="auto">
            <a:xfrm>
              <a:off x="543" y="2799"/>
              <a:ext cx="9" cy="42"/>
            </a:xfrm>
            <a:custGeom>
              <a:avLst/>
              <a:gdLst>
                <a:gd name="T0" fmla="*/ 1 w 18"/>
                <a:gd name="T1" fmla="*/ 0 h 84"/>
                <a:gd name="T2" fmla="*/ 1 w 18"/>
                <a:gd name="T3" fmla="*/ 1 h 84"/>
                <a:gd name="T4" fmla="*/ 1 w 18"/>
                <a:gd name="T5" fmla="*/ 1 h 84"/>
                <a:gd name="T6" fmla="*/ 0 w 18"/>
                <a:gd name="T7" fmla="*/ 1 h 84"/>
                <a:gd name="T8" fmla="*/ 0 w 18"/>
                <a:gd name="T9" fmla="*/ 1 h 84"/>
                <a:gd name="T10" fmla="*/ 1 w 18"/>
                <a:gd name="T11" fmla="*/ 1 h 84"/>
                <a:gd name="T12" fmla="*/ 1 w 18"/>
                <a:gd name="T13" fmla="*/ 1 h 84"/>
                <a:gd name="T14" fmla="*/ 1 w 18"/>
                <a:gd name="T15" fmla="*/ 1 h 84"/>
                <a:gd name="T16" fmla="*/ 1 w 18"/>
                <a:gd name="T17" fmla="*/ 1 h 84"/>
                <a:gd name="T18" fmla="*/ 1 w 18"/>
                <a:gd name="T19" fmla="*/ 1 h 84"/>
                <a:gd name="T20" fmla="*/ 1 w 18"/>
                <a:gd name="T21" fmla="*/ 1 h 84"/>
                <a:gd name="T22" fmla="*/ 1 w 18"/>
                <a:gd name="T23" fmla="*/ 1 h 84"/>
                <a:gd name="T24" fmla="*/ 1 w 18"/>
                <a:gd name="T25" fmla="*/ 1 h 84"/>
                <a:gd name="T26" fmla="*/ 1 w 18"/>
                <a:gd name="T27" fmla="*/ 1 h 84"/>
                <a:gd name="T28" fmla="*/ 1 w 18"/>
                <a:gd name="T29" fmla="*/ 1 h 84"/>
                <a:gd name="T30" fmla="*/ 1 w 18"/>
                <a:gd name="T31" fmla="*/ 1 h 84"/>
                <a:gd name="T32" fmla="*/ 1 w 18"/>
                <a:gd name="T33" fmla="*/ 1 h 84"/>
                <a:gd name="T34" fmla="*/ 1 w 18"/>
                <a:gd name="T35" fmla="*/ 0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84"/>
                <a:gd name="T56" fmla="*/ 18 w 18"/>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84">
                  <a:moveTo>
                    <a:pt x="5" y="0"/>
                  </a:moveTo>
                  <a:lnTo>
                    <a:pt x="3" y="4"/>
                  </a:lnTo>
                  <a:lnTo>
                    <a:pt x="1" y="9"/>
                  </a:lnTo>
                  <a:lnTo>
                    <a:pt x="0" y="14"/>
                  </a:lnTo>
                  <a:lnTo>
                    <a:pt x="0" y="20"/>
                  </a:lnTo>
                  <a:lnTo>
                    <a:pt x="1" y="37"/>
                  </a:lnTo>
                  <a:lnTo>
                    <a:pt x="1" y="54"/>
                  </a:lnTo>
                  <a:lnTo>
                    <a:pt x="3" y="71"/>
                  </a:lnTo>
                  <a:lnTo>
                    <a:pt x="3" y="84"/>
                  </a:lnTo>
                  <a:lnTo>
                    <a:pt x="5" y="84"/>
                  </a:lnTo>
                  <a:lnTo>
                    <a:pt x="8" y="84"/>
                  </a:lnTo>
                  <a:lnTo>
                    <a:pt x="11" y="84"/>
                  </a:lnTo>
                  <a:lnTo>
                    <a:pt x="14" y="84"/>
                  </a:lnTo>
                  <a:lnTo>
                    <a:pt x="15" y="84"/>
                  </a:lnTo>
                  <a:lnTo>
                    <a:pt x="16" y="84"/>
                  </a:lnTo>
                  <a:lnTo>
                    <a:pt x="18" y="84"/>
                  </a:lnTo>
                  <a:lnTo>
                    <a:pt x="5" y="0"/>
                  </a:lnTo>
                  <a:close/>
                </a:path>
              </a:pathLst>
            </a:custGeom>
            <a:solidFill>
              <a:srgbClr val="3AEF70"/>
            </a:solidFill>
            <a:ln w="9525">
              <a:noFill/>
              <a:round/>
              <a:headEnd/>
              <a:tailEnd/>
            </a:ln>
          </p:spPr>
          <p:txBody>
            <a:bodyPr/>
            <a:lstStyle/>
            <a:p>
              <a:endParaRPr lang="fa-IR"/>
            </a:p>
          </p:txBody>
        </p:sp>
        <p:sp>
          <p:nvSpPr>
            <p:cNvPr id="129032" name="Freeform 15"/>
            <p:cNvSpPr>
              <a:spLocks/>
            </p:cNvSpPr>
            <p:nvPr/>
          </p:nvSpPr>
          <p:spPr bwMode="auto">
            <a:xfrm>
              <a:off x="546" y="2793"/>
              <a:ext cx="60" cy="59"/>
            </a:xfrm>
            <a:custGeom>
              <a:avLst/>
              <a:gdLst>
                <a:gd name="T0" fmla="*/ 1 w 120"/>
                <a:gd name="T1" fmla="*/ 0 h 119"/>
                <a:gd name="T2" fmla="*/ 1 w 120"/>
                <a:gd name="T3" fmla="*/ 0 h 119"/>
                <a:gd name="T4" fmla="*/ 1 w 120"/>
                <a:gd name="T5" fmla="*/ 0 h 119"/>
                <a:gd name="T6" fmla="*/ 1 w 120"/>
                <a:gd name="T7" fmla="*/ 0 h 119"/>
                <a:gd name="T8" fmla="*/ 1 w 120"/>
                <a:gd name="T9" fmla="*/ 0 h 119"/>
                <a:gd name="T10" fmla="*/ 1 w 120"/>
                <a:gd name="T11" fmla="*/ 0 h 119"/>
                <a:gd name="T12" fmla="*/ 1 w 120"/>
                <a:gd name="T13" fmla="*/ 0 h 119"/>
                <a:gd name="T14" fmla="*/ 1 w 120"/>
                <a:gd name="T15" fmla="*/ 0 h 119"/>
                <a:gd name="T16" fmla="*/ 1 w 120"/>
                <a:gd name="T17" fmla="*/ 0 h 119"/>
                <a:gd name="T18" fmla="*/ 0 w 120"/>
                <a:gd name="T19" fmla="*/ 0 h 119"/>
                <a:gd name="T20" fmla="*/ 1 w 120"/>
                <a:gd name="T21" fmla="*/ 0 h 119"/>
                <a:gd name="T22" fmla="*/ 1 w 120"/>
                <a:gd name="T23" fmla="*/ 0 h 119"/>
                <a:gd name="T24" fmla="*/ 1 w 120"/>
                <a:gd name="T25" fmla="*/ 0 h 119"/>
                <a:gd name="T26" fmla="*/ 1 w 120"/>
                <a:gd name="T27" fmla="*/ 0 h 119"/>
                <a:gd name="T28" fmla="*/ 1 w 120"/>
                <a:gd name="T29" fmla="*/ 0 h 119"/>
                <a:gd name="T30" fmla="*/ 1 w 120"/>
                <a:gd name="T31" fmla="*/ 0 h 119"/>
                <a:gd name="T32" fmla="*/ 1 w 120"/>
                <a:gd name="T33" fmla="*/ 0 h 119"/>
                <a:gd name="T34" fmla="*/ 1 w 120"/>
                <a:gd name="T35" fmla="*/ 0 h 119"/>
                <a:gd name="T36" fmla="*/ 1 w 120"/>
                <a:gd name="T37" fmla="*/ 0 h 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119"/>
                <a:gd name="T59" fmla="*/ 120 w 120"/>
                <a:gd name="T60" fmla="*/ 119 h 1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119">
                  <a:moveTo>
                    <a:pt x="120" y="119"/>
                  </a:moveTo>
                  <a:lnTo>
                    <a:pt x="104" y="7"/>
                  </a:lnTo>
                  <a:lnTo>
                    <a:pt x="87" y="4"/>
                  </a:lnTo>
                  <a:lnTo>
                    <a:pt x="72" y="3"/>
                  </a:lnTo>
                  <a:lnTo>
                    <a:pt x="57" y="2"/>
                  </a:lnTo>
                  <a:lnTo>
                    <a:pt x="42" y="0"/>
                  </a:lnTo>
                  <a:lnTo>
                    <a:pt x="29" y="0"/>
                  </a:lnTo>
                  <a:lnTo>
                    <a:pt x="17" y="3"/>
                  </a:lnTo>
                  <a:lnTo>
                    <a:pt x="7" y="6"/>
                  </a:lnTo>
                  <a:lnTo>
                    <a:pt x="0" y="11"/>
                  </a:lnTo>
                  <a:lnTo>
                    <a:pt x="13" y="95"/>
                  </a:lnTo>
                  <a:lnTo>
                    <a:pt x="24" y="95"/>
                  </a:lnTo>
                  <a:lnTo>
                    <a:pt x="36" y="95"/>
                  </a:lnTo>
                  <a:lnTo>
                    <a:pt x="50" y="97"/>
                  </a:lnTo>
                  <a:lnTo>
                    <a:pt x="62" y="98"/>
                  </a:lnTo>
                  <a:lnTo>
                    <a:pt x="78" y="102"/>
                  </a:lnTo>
                  <a:lnTo>
                    <a:pt x="91" y="106"/>
                  </a:lnTo>
                  <a:lnTo>
                    <a:pt x="105" y="112"/>
                  </a:lnTo>
                  <a:lnTo>
                    <a:pt x="120" y="119"/>
                  </a:lnTo>
                  <a:close/>
                </a:path>
              </a:pathLst>
            </a:custGeom>
            <a:solidFill>
              <a:srgbClr val="05EA49"/>
            </a:solidFill>
            <a:ln w="9525">
              <a:noFill/>
              <a:round/>
              <a:headEnd/>
              <a:tailEnd/>
            </a:ln>
          </p:spPr>
          <p:txBody>
            <a:bodyPr/>
            <a:lstStyle/>
            <a:p>
              <a:endParaRPr lang="fa-IR"/>
            </a:p>
          </p:txBody>
        </p:sp>
        <p:sp>
          <p:nvSpPr>
            <p:cNvPr id="129033" name="Freeform 16"/>
            <p:cNvSpPr>
              <a:spLocks/>
            </p:cNvSpPr>
            <p:nvPr/>
          </p:nvSpPr>
          <p:spPr bwMode="auto">
            <a:xfrm>
              <a:off x="659" y="3134"/>
              <a:ext cx="51" cy="109"/>
            </a:xfrm>
            <a:custGeom>
              <a:avLst/>
              <a:gdLst>
                <a:gd name="T0" fmla="*/ 0 w 102"/>
                <a:gd name="T1" fmla="*/ 0 h 218"/>
                <a:gd name="T2" fmla="*/ 1 w 102"/>
                <a:gd name="T3" fmla="*/ 2 h 218"/>
                <a:gd name="T4" fmla="*/ 1 w 102"/>
                <a:gd name="T5" fmla="*/ 1 h 218"/>
                <a:gd name="T6" fmla="*/ 1 w 102"/>
                <a:gd name="T7" fmla="*/ 1 h 218"/>
                <a:gd name="T8" fmla="*/ 1 w 102"/>
                <a:gd name="T9" fmla="*/ 1 h 218"/>
                <a:gd name="T10" fmla="*/ 1 w 102"/>
                <a:gd name="T11" fmla="*/ 1 h 218"/>
                <a:gd name="T12" fmla="*/ 1 w 102"/>
                <a:gd name="T13" fmla="*/ 1 h 218"/>
                <a:gd name="T14" fmla="*/ 1 w 102"/>
                <a:gd name="T15" fmla="*/ 1 h 218"/>
                <a:gd name="T16" fmla="*/ 1 w 102"/>
                <a:gd name="T17" fmla="*/ 1 h 218"/>
                <a:gd name="T18" fmla="*/ 1 w 102"/>
                <a:gd name="T19" fmla="*/ 1 h 218"/>
                <a:gd name="T20" fmla="*/ 1 w 102"/>
                <a:gd name="T21" fmla="*/ 1 h 218"/>
                <a:gd name="T22" fmla="*/ 0 w 102"/>
                <a:gd name="T23" fmla="*/ 0 h 2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
                <a:gd name="T37" fmla="*/ 0 h 218"/>
                <a:gd name="T38" fmla="*/ 102 w 102"/>
                <a:gd name="T39" fmla="*/ 218 h 2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 h="218">
                  <a:moveTo>
                    <a:pt x="0" y="0"/>
                  </a:moveTo>
                  <a:lnTo>
                    <a:pt x="14" y="218"/>
                  </a:lnTo>
                  <a:lnTo>
                    <a:pt x="102" y="128"/>
                  </a:lnTo>
                  <a:lnTo>
                    <a:pt x="94" y="74"/>
                  </a:lnTo>
                  <a:lnTo>
                    <a:pt x="73" y="59"/>
                  </a:lnTo>
                  <a:lnTo>
                    <a:pt x="55" y="45"/>
                  </a:lnTo>
                  <a:lnTo>
                    <a:pt x="39" y="33"/>
                  </a:lnTo>
                  <a:lnTo>
                    <a:pt x="27" y="22"/>
                  </a:lnTo>
                  <a:lnTo>
                    <a:pt x="16" y="12"/>
                  </a:lnTo>
                  <a:lnTo>
                    <a:pt x="7" y="5"/>
                  </a:lnTo>
                  <a:lnTo>
                    <a:pt x="2" y="1"/>
                  </a:lnTo>
                  <a:lnTo>
                    <a:pt x="0" y="0"/>
                  </a:lnTo>
                  <a:close/>
                </a:path>
              </a:pathLst>
            </a:custGeom>
            <a:solidFill>
              <a:srgbClr val="3AEF70"/>
            </a:solidFill>
            <a:ln w="9525">
              <a:noFill/>
              <a:round/>
              <a:headEnd/>
              <a:tailEnd/>
            </a:ln>
          </p:spPr>
          <p:txBody>
            <a:bodyPr/>
            <a:lstStyle/>
            <a:p>
              <a:endParaRPr lang="fa-IR"/>
            </a:p>
          </p:txBody>
        </p:sp>
        <p:sp>
          <p:nvSpPr>
            <p:cNvPr id="129034" name="Freeform 17"/>
            <p:cNvSpPr>
              <a:spLocks/>
            </p:cNvSpPr>
            <p:nvPr/>
          </p:nvSpPr>
          <p:spPr bwMode="auto">
            <a:xfrm>
              <a:off x="598" y="2797"/>
              <a:ext cx="75" cy="157"/>
            </a:xfrm>
            <a:custGeom>
              <a:avLst/>
              <a:gdLst>
                <a:gd name="T0" fmla="*/ 1 w 150"/>
                <a:gd name="T1" fmla="*/ 1 h 316"/>
                <a:gd name="T2" fmla="*/ 1 w 150"/>
                <a:gd name="T3" fmla="*/ 1 h 316"/>
                <a:gd name="T4" fmla="*/ 1 w 150"/>
                <a:gd name="T5" fmla="*/ 1 h 316"/>
                <a:gd name="T6" fmla="*/ 1 w 150"/>
                <a:gd name="T7" fmla="*/ 1 h 316"/>
                <a:gd name="T8" fmla="*/ 1 w 150"/>
                <a:gd name="T9" fmla="*/ 1 h 316"/>
                <a:gd name="T10" fmla="*/ 1 w 150"/>
                <a:gd name="T11" fmla="*/ 2 h 316"/>
                <a:gd name="T12" fmla="*/ 1 w 150"/>
                <a:gd name="T13" fmla="*/ 2 h 316"/>
                <a:gd name="T14" fmla="*/ 1 w 150"/>
                <a:gd name="T15" fmla="*/ 2 h 316"/>
                <a:gd name="T16" fmla="*/ 1 w 150"/>
                <a:gd name="T17" fmla="*/ 2 h 316"/>
                <a:gd name="T18" fmla="*/ 1 w 150"/>
                <a:gd name="T19" fmla="*/ 0 h 316"/>
                <a:gd name="T20" fmla="*/ 1 w 150"/>
                <a:gd name="T21" fmla="*/ 0 h 316"/>
                <a:gd name="T22" fmla="*/ 1 w 150"/>
                <a:gd name="T23" fmla="*/ 0 h 316"/>
                <a:gd name="T24" fmla="*/ 1 w 150"/>
                <a:gd name="T25" fmla="*/ 0 h 316"/>
                <a:gd name="T26" fmla="*/ 1 w 150"/>
                <a:gd name="T27" fmla="*/ 0 h 316"/>
                <a:gd name="T28" fmla="*/ 1 w 150"/>
                <a:gd name="T29" fmla="*/ 0 h 316"/>
                <a:gd name="T30" fmla="*/ 1 w 150"/>
                <a:gd name="T31" fmla="*/ 0 h 316"/>
                <a:gd name="T32" fmla="*/ 1 w 150"/>
                <a:gd name="T33" fmla="*/ 0 h 316"/>
                <a:gd name="T34" fmla="*/ 1 w 150"/>
                <a:gd name="T35" fmla="*/ 0 h 316"/>
                <a:gd name="T36" fmla="*/ 1 w 150"/>
                <a:gd name="T37" fmla="*/ 0 h 316"/>
                <a:gd name="T38" fmla="*/ 1 w 150"/>
                <a:gd name="T39" fmla="*/ 0 h 316"/>
                <a:gd name="T40" fmla="*/ 1 w 150"/>
                <a:gd name="T41" fmla="*/ 0 h 316"/>
                <a:gd name="T42" fmla="*/ 0 w 150"/>
                <a:gd name="T43" fmla="*/ 0 h 316"/>
                <a:gd name="T44" fmla="*/ 1 w 150"/>
                <a:gd name="T45" fmla="*/ 0 h 316"/>
                <a:gd name="T46" fmla="*/ 1 w 150"/>
                <a:gd name="T47" fmla="*/ 0 h 316"/>
                <a:gd name="T48" fmla="*/ 1 w 150"/>
                <a:gd name="T49" fmla="*/ 0 h 316"/>
                <a:gd name="T50" fmla="*/ 1 w 150"/>
                <a:gd name="T51" fmla="*/ 1 h 316"/>
                <a:gd name="T52" fmla="*/ 1 w 150"/>
                <a:gd name="T53" fmla="*/ 1 h 316"/>
                <a:gd name="T54" fmla="*/ 1 w 150"/>
                <a:gd name="T55" fmla="*/ 1 h 316"/>
                <a:gd name="T56" fmla="*/ 1 w 150"/>
                <a:gd name="T57" fmla="*/ 1 h 316"/>
                <a:gd name="T58" fmla="*/ 1 w 150"/>
                <a:gd name="T59" fmla="*/ 1 h 316"/>
                <a:gd name="T60" fmla="*/ 1 w 150"/>
                <a:gd name="T61" fmla="*/ 1 h 3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0"/>
                <a:gd name="T94" fmla="*/ 0 h 316"/>
                <a:gd name="T95" fmla="*/ 150 w 150"/>
                <a:gd name="T96" fmla="*/ 316 h 31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0" h="316">
                  <a:moveTo>
                    <a:pt x="99" y="201"/>
                  </a:moveTo>
                  <a:lnTo>
                    <a:pt x="104" y="214"/>
                  </a:lnTo>
                  <a:lnTo>
                    <a:pt x="110" y="226"/>
                  </a:lnTo>
                  <a:lnTo>
                    <a:pt x="117" y="240"/>
                  </a:lnTo>
                  <a:lnTo>
                    <a:pt x="122" y="254"/>
                  </a:lnTo>
                  <a:lnTo>
                    <a:pt x="129" y="269"/>
                  </a:lnTo>
                  <a:lnTo>
                    <a:pt x="136" y="284"/>
                  </a:lnTo>
                  <a:lnTo>
                    <a:pt x="143" y="299"/>
                  </a:lnTo>
                  <a:lnTo>
                    <a:pt x="150" y="316"/>
                  </a:lnTo>
                  <a:lnTo>
                    <a:pt x="102" y="0"/>
                  </a:lnTo>
                  <a:lnTo>
                    <a:pt x="100" y="3"/>
                  </a:lnTo>
                  <a:lnTo>
                    <a:pt x="98" y="6"/>
                  </a:lnTo>
                  <a:lnTo>
                    <a:pt x="95" y="8"/>
                  </a:lnTo>
                  <a:lnTo>
                    <a:pt x="91" y="11"/>
                  </a:lnTo>
                  <a:lnTo>
                    <a:pt x="85" y="13"/>
                  </a:lnTo>
                  <a:lnTo>
                    <a:pt x="77" y="14"/>
                  </a:lnTo>
                  <a:lnTo>
                    <a:pt x="67" y="13"/>
                  </a:lnTo>
                  <a:lnTo>
                    <a:pt x="56" y="11"/>
                  </a:lnTo>
                  <a:lnTo>
                    <a:pt x="42" y="8"/>
                  </a:lnTo>
                  <a:lnTo>
                    <a:pt x="29" y="6"/>
                  </a:lnTo>
                  <a:lnTo>
                    <a:pt x="15" y="3"/>
                  </a:lnTo>
                  <a:lnTo>
                    <a:pt x="0" y="0"/>
                  </a:lnTo>
                  <a:lnTo>
                    <a:pt x="16" y="112"/>
                  </a:lnTo>
                  <a:lnTo>
                    <a:pt x="29" y="119"/>
                  </a:lnTo>
                  <a:lnTo>
                    <a:pt x="40" y="127"/>
                  </a:lnTo>
                  <a:lnTo>
                    <a:pt x="51" y="135"/>
                  </a:lnTo>
                  <a:lnTo>
                    <a:pt x="62" y="146"/>
                  </a:lnTo>
                  <a:lnTo>
                    <a:pt x="71" y="157"/>
                  </a:lnTo>
                  <a:lnTo>
                    <a:pt x="82" y="171"/>
                  </a:lnTo>
                  <a:lnTo>
                    <a:pt x="91" y="185"/>
                  </a:lnTo>
                  <a:lnTo>
                    <a:pt x="99" y="201"/>
                  </a:lnTo>
                  <a:close/>
                </a:path>
              </a:pathLst>
            </a:custGeom>
            <a:solidFill>
              <a:srgbClr val="3AEF70"/>
            </a:solidFill>
            <a:ln w="9525">
              <a:noFill/>
              <a:round/>
              <a:headEnd/>
              <a:tailEnd/>
            </a:ln>
          </p:spPr>
          <p:txBody>
            <a:bodyPr/>
            <a:lstStyle/>
            <a:p>
              <a:endParaRPr lang="fa-IR"/>
            </a:p>
          </p:txBody>
        </p:sp>
        <p:sp>
          <p:nvSpPr>
            <p:cNvPr id="129035" name="Freeform 18"/>
            <p:cNvSpPr>
              <a:spLocks/>
            </p:cNvSpPr>
            <p:nvPr/>
          </p:nvSpPr>
          <p:spPr bwMode="auto">
            <a:xfrm>
              <a:off x="601" y="2713"/>
              <a:ext cx="44" cy="59"/>
            </a:xfrm>
            <a:custGeom>
              <a:avLst/>
              <a:gdLst>
                <a:gd name="T0" fmla="*/ 0 w 90"/>
                <a:gd name="T1" fmla="*/ 0 h 119"/>
                <a:gd name="T2" fmla="*/ 0 w 90"/>
                <a:gd name="T3" fmla="*/ 0 h 119"/>
                <a:gd name="T4" fmla="*/ 0 w 90"/>
                <a:gd name="T5" fmla="*/ 0 h 119"/>
                <a:gd name="T6" fmla="*/ 0 w 90"/>
                <a:gd name="T7" fmla="*/ 0 h 119"/>
                <a:gd name="T8" fmla="*/ 0 w 90"/>
                <a:gd name="T9" fmla="*/ 0 h 119"/>
                <a:gd name="T10" fmla="*/ 0 w 90"/>
                <a:gd name="T11" fmla="*/ 0 h 119"/>
                <a:gd name="T12" fmla="*/ 0 w 90"/>
                <a:gd name="T13" fmla="*/ 0 h 119"/>
                <a:gd name="T14" fmla="*/ 0 w 90"/>
                <a:gd name="T15" fmla="*/ 0 h 119"/>
                <a:gd name="T16" fmla="*/ 0 w 90"/>
                <a:gd name="T17" fmla="*/ 0 h 119"/>
                <a:gd name="T18" fmla="*/ 0 w 90"/>
                <a:gd name="T19" fmla="*/ 0 h 119"/>
                <a:gd name="T20" fmla="*/ 0 w 90"/>
                <a:gd name="T21" fmla="*/ 0 h 119"/>
                <a:gd name="T22" fmla="*/ 0 w 90"/>
                <a:gd name="T23" fmla="*/ 0 h 119"/>
                <a:gd name="T24" fmla="*/ 0 w 90"/>
                <a:gd name="T25" fmla="*/ 0 h 119"/>
                <a:gd name="T26" fmla="*/ 0 w 90"/>
                <a:gd name="T27" fmla="*/ 0 h 119"/>
                <a:gd name="T28" fmla="*/ 0 w 90"/>
                <a:gd name="T29" fmla="*/ 0 h 119"/>
                <a:gd name="T30" fmla="*/ 0 w 90"/>
                <a:gd name="T31" fmla="*/ 0 h 119"/>
                <a:gd name="T32" fmla="*/ 0 w 90"/>
                <a:gd name="T33" fmla="*/ 0 h 119"/>
                <a:gd name="T34" fmla="*/ 0 w 90"/>
                <a:gd name="T35" fmla="*/ 0 h 119"/>
                <a:gd name="T36" fmla="*/ 0 w 90"/>
                <a:gd name="T37" fmla="*/ 0 h 119"/>
                <a:gd name="T38" fmla="*/ 0 w 90"/>
                <a:gd name="T39" fmla="*/ 0 h 119"/>
                <a:gd name="T40" fmla="*/ 0 w 90"/>
                <a:gd name="T41" fmla="*/ 0 h 119"/>
                <a:gd name="T42" fmla="*/ 0 w 90"/>
                <a:gd name="T43" fmla="*/ 0 h 119"/>
                <a:gd name="T44" fmla="*/ 0 w 90"/>
                <a:gd name="T45" fmla="*/ 0 h 119"/>
                <a:gd name="T46" fmla="*/ 0 w 90"/>
                <a:gd name="T47" fmla="*/ 0 h 119"/>
                <a:gd name="T48" fmla="*/ 0 w 90"/>
                <a:gd name="T49" fmla="*/ 0 h 119"/>
                <a:gd name="T50" fmla="*/ 0 w 90"/>
                <a:gd name="T51" fmla="*/ 0 h 1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119"/>
                <a:gd name="T80" fmla="*/ 90 w 90"/>
                <a:gd name="T81" fmla="*/ 119 h 1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119">
                  <a:moveTo>
                    <a:pt x="50" y="47"/>
                  </a:moveTo>
                  <a:lnTo>
                    <a:pt x="32" y="25"/>
                  </a:lnTo>
                  <a:lnTo>
                    <a:pt x="21" y="11"/>
                  </a:lnTo>
                  <a:lnTo>
                    <a:pt x="15" y="3"/>
                  </a:lnTo>
                  <a:lnTo>
                    <a:pt x="14" y="0"/>
                  </a:lnTo>
                  <a:lnTo>
                    <a:pt x="13" y="4"/>
                  </a:lnTo>
                  <a:lnTo>
                    <a:pt x="9" y="14"/>
                  </a:lnTo>
                  <a:lnTo>
                    <a:pt x="4" y="29"/>
                  </a:lnTo>
                  <a:lnTo>
                    <a:pt x="2" y="46"/>
                  </a:lnTo>
                  <a:lnTo>
                    <a:pt x="0" y="64"/>
                  </a:lnTo>
                  <a:lnTo>
                    <a:pt x="2" y="82"/>
                  </a:lnTo>
                  <a:lnTo>
                    <a:pt x="9" y="95"/>
                  </a:lnTo>
                  <a:lnTo>
                    <a:pt x="21" y="104"/>
                  </a:lnTo>
                  <a:lnTo>
                    <a:pt x="33" y="108"/>
                  </a:lnTo>
                  <a:lnTo>
                    <a:pt x="46" y="112"/>
                  </a:lnTo>
                  <a:lnTo>
                    <a:pt x="57" y="113"/>
                  </a:lnTo>
                  <a:lnTo>
                    <a:pt x="66" y="116"/>
                  </a:lnTo>
                  <a:lnTo>
                    <a:pt x="75" y="117"/>
                  </a:lnTo>
                  <a:lnTo>
                    <a:pt x="82" y="119"/>
                  </a:lnTo>
                  <a:lnTo>
                    <a:pt x="86" y="119"/>
                  </a:lnTo>
                  <a:lnTo>
                    <a:pt x="90" y="119"/>
                  </a:lnTo>
                  <a:lnTo>
                    <a:pt x="83" y="71"/>
                  </a:lnTo>
                  <a:lnTo>
                    <a:pt x="76" y="68"/>
                  </a:lnTo>
                  <a:lnTo>
                    <a:pt x="68" y="62"/>
                  </a:lnTo>
                  <a:lnTo>
                    <a:pt x="60" y="57"/>
                  </a:lnTo>
                  <a:lnTo>
                    <a:pt x="50" y="47"/>
                  </a:lnTo>
                  <a:close/>
                </a:path>
              </a:pathLst>
            </a:custGeom>
            <a:solidFill>
              <a:srgbClr val="3AEF70"/>
            </a:solidFill>
            <a:ln w="9525">
              <a:noFill/>
              <a:round/>
              <a:headEnd/>
              <a:tailEnd/>
            </a:ln>
          </p:spPr>
          <p:txBody>
            <a:bodyPr/>
            <a:lstStyle/>
            <a:p>
              <a:endParaRPr lang="fa-IR"/>
            </a:p>
          </p:txBody>
        </p:sp>
        <p:sp>
          <p:nvSpPr>
            <p:cNvPr id="129036" name="Freeform 19"/>
            <p:cNvSpPr>
              <a:spLocks/>
            </p:cNvSpPr>
            <p:nvPr/>
          </p:nvSpPr>
          <p:spPr bwMode="auto">
            <a:xfrm>
              <a:off x="706" y="3172"/>
              <a:ext cx="18" cy="27"/>
            </a:xfrm>
            <a:custGeom>
              <a:avLst/>
              <a:gdLst>
                <a:gd name="T0" fmla="*/ 1 w 36"/>
                <a:gd name="T1" fmla="*/ 1 h 54"/>
                <a:gd name="T2" fmla="*/ 1 w 36"/>
                <a:gd name="T3" fmla="*/ 1 h 54"/>
                <a:gd name="T4" fmla="*/ 1 w 36"/>
                <a:gd name="T5" fmla="*/ 1 h 54"/>
                <a:gd name="T6" fmla="*/ 1 w 36"/>
                <a:gd name="T7" fmla="*/ 1 h 54"/>
                <a:gd name="T8" fmla="*/ 1 w 36"/>
                <a:gd name="T9" fmla="*/ 1 h 54"/>
                <a:gd name="T10" fmla="*/ 0 w 36"/>
                <a:gd name="T11" fmla="*/ 0 h 54"/>
                <a:gd name="T12" fmla="*/ 1 w 36"/>
                <a:gd name="T13" fmla="*/ 1 h 54"/>
                <a:gd name="T14" fmla="*/ 0 60000 65536"/>
                <a:gd name="T15" fmla="*/ 0 60000 65536"/>
                <a:gd name="T16" fmla="*/ 0 60000 65536"/>
                <a:gd name="T17" fmla="*/ 0 60000 65536"/>
                <a:gd name="T18" fmla="*/ 0 60000 65536"/>
                <a:gd name="T19" fmla="*/ 0 60000 65536"/>
                <a:gd name="T20" fmla="*/ 0 60000 65536"/>
                <a:gd name="T21" fmla="*/ 0 w 36"/>
                <a:gd name="T22" fmla="*/ 0 h 54"/>
                <a:gd name="T23" fmla="*/ 36 w 36"/>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54">
                  <a:moveTo>
                    <a:pt x="8" y="54"/>
                  </a:moveTo>
                  <a:lnTo>
                    <a:pt x="36" y="25"/>
                  </a:lnTo>
                  <a:lnTo>
                    <a:pt x="26" y="18"/>
                  </a:lnTo>
                  <a:lnTo>
                    <a:pt x="18" y="13"/>
                  </a:lnTo>
                  <a:lnTo>
                    <a:pt x="8" y="6"/>
                  </a:lnTo>
                  <a:lnTo>
                    <a:pt x="0" y="0"/>
                  </a:lnTo>
                  <a:lnTo>
                    <a:pt x="8" y="54"/>
                  </a:lnTo>
                  <a:close/>
                </a:path>
              </a:pathLst>
            </a:custGeom>
            <a:solidFill>
              <a:srgbClr val="05EA49"/>
            </a:solidFill>
            <a:ln w="9525">
              <a:noFill/>
              <a:round/>
              <a:headEnd/>
              <a:tailEnd/>
            </a:ln>
          </p:spPr>
          <p:txBody>
            <a:bodyPr/>
            <a:lstStyle/>
            <a:p>
              <a:endParaRPr lang="fa-IR"/>
            </a:p>
          </p:txBody>
        </p:sp>
        <p:sp>
          <p:nvSpPr>
            <p:cNvPr id="129037" name="Freeform 20"/>
            <p:cNvSpPr>
              <a:spLocks/>
            </p:cNvSpPr>
            <p:nvPr/>
          </p:nvSpPr>
          <p:spPr bwMode="auto">
            <a:xfrm>
              <a:off x="642" y="2690"/>
              <a:ext cx="105" cy="415"/>
            </a:xfrm>
            <a:custGeom>
              <a:avLst/>
              <a:gdLst>
                <a:gd name="T0" fmla="*/ 1 w 211"/>
                <a:gd name="T1" fmla="*/ 6 h 830"/>
                <a:gd name="T2" fmla="*/ 0 w 211"/>
                <a:gd name="T3" fmla="*/ 1 h 830"/>
                <a:gd name="T4" fmla="*/ 0 w 211"/>
                <a:gd name="T5" fmla="*/ 0 h 830"/>
                <a:gd name="T6" fmla="*/ 0 w 211"/>
                <a:gd name="T7" fmla="*/ 1 h 830"/>
                <a:gd name="T8" fmla="*/ 0 w 211"/>
                <a:gd name="T9" fmla="*/ 1 h 830"/>
                <a:gd name="T10" fmla="*/ 0 w 211"/>
                <a:gd name="T11" fmla="*/ 1 h 830"/>
                <a:gd name="T12" fmla="*/ 0 w 211"/>
                <a:gd name="T13" fmla="*/ 1 h 830"/>
                <a:gd name="T14" fmla="*/ 0 w 211"/>
                <a:gd name="T15" fmla="*/ 1 h 830"/>
                <a:gd name="T16" fmla="*/ 0 w 211"/>
                <a:gd name="T17" fmla="*/ 2 h 830"/>
                <a:gd name="T18" fmla="*/ 0 w 211"/>
                <a:gd name="T19" fmla="*/ 2 h 830"/>
                <a:gd name="T20" fmla="*/ 0 w 211"/>
                <a:gd name="T21" fmla="*/ 2 h 830"/>
                <a:gd name="T22" fmla="*/ 0 w 211"/>
                <a:gd name="T23" fmla="*/ 2 h 830"/>
                <a:gd name="T24" fmla="*/ 0 w 211"/>
                <a:gd name="T25" fmla="*/ 2 h 830"/>
                <a:gd name="T26" fmla="*/ 0 w 211"/>
                <a:gd name="T27" fmla="*/ 2 h 830"/>
                <a:gd name="T28" fmla="*/ 0 w 211"/>
                <a:gd name="T29" fmla="*/ 2 h 830"/>
                <a:gd name="T30" fmla="*/ 0 w 211"/>
                <a:gd name="T31" fmla="*/ 2 h 830"/>
                <a:gd name="T32" fmla="*/ 0 w 211"/>
                <a:gd name="T33" fmla="*/ 2 h 830"/>
                <a:gd name="T34" fmla="*/ 0 w 211"/>
                <a:gd name="T35" fmla="*/ 5 h 830"/>
                <a:gd name="T36" fmla="*/ 0 w 211"/>
                <a:gd name="T37" fmla="*/ 5 h 830"/>
                <a:gd name="T38" fmla="*/ 0 w 211"/>
                <a:gd name="T39" fmla="*/ 5 h 830"/>
                <a:gd name="T40" fmla="*/ 0 w 211"/>
                <a:gd name="T41" fmla="*/ 6 h 830"/>
                <a:gd name="T42" fmla="*/ 1 w 211"/>
                <a:gd name="T43" fmla="*/ 6 h 830"/>
                <a:gd name="T44" fmla="*/ 1 w 211"/>
                <a:gd name="T45" fmla="*/ 6 h 830"/>
                <a:gd name="T46" fmla="*/ 1 w 211"/>
                <a:gd name="T47" fmla="*/ 6 h 830"/>
                <a:gd name="T48" fmla="*/ 1 w 211"/>
                <a:gd name="T49" fmla="*/ 6 h 830"/>
                <a:gd name="T50" fmla="*/ 1 w 211"/>
                <a:gd name="T51" fmla="*/ 6 h 8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1"/>
                <a:gd name="T79" fmla="*/ 0 h 830"/>
                <a:gd name="T80" fmla="*/ 211 w 211"/>
                <a:gd name="T81" fmla="*/ 830 h 8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1" h="830">
                  <a:moveTo>
                    <a:pt x="211" y="830"/>
                  </a:moveTo>
                  <a:lnTo>
                    <a:pt x="87" y="6"/>
                  </a:lnTo>
                  <a:lnTo>
                    <a:pt x="43" y="0"/>
                  </a:lnTo>
                  <a:lnTo>
                    <a:pt x="21" y="118"/>
                  </a:lnTo>
                  <a:lnTo>
                    <a:pt x="19" y="118"/>
                  </a:lnTo>
                  <a:lnTo>
                    <a:pt x="15" y="119"/>
                  </a:lnTo>
                  <a:lnTo>
                    <a:pt x="8" y="119"/>
                  </a:lnTo>
                  <a:lnTo>
                    <a:pt x="0" y="118"/>
                  </a:lnTo>
                  <a:lnTo>
                    <a:pt x="7" y="166"/>
                  </a:lnTo>
                  <a:lnTo>
                    <a:pt x="8" y="166"/>
                  </a:lnTo>
                  <a:lnTo>
                    <a:pt x="10" y="166"/>
                  </a:lnTo>
                  <a:lnTo>
                    <a:pt x="11" y="170"/>
                  </a:lnTo>
                  <a:lnTo>
                    <a:pt x="15" y="182"/>
                  </a:lnTo>
                  <a:lnTo>
                    <a:pt x="16" y="199"/>
                  </a:lnTo>
                  <a:lnTo>
                    <a:pt x="14" y="214"/>
                  </a:lnTo>
                  <a:lnTo>
                    <a:pt x="62" y="530"/>
                  </a:lnTo>
                  <a:lnTo>
                    <a:pt x="78" y="568"/>
                  </a:lnTo>
                  <a:lnTo>
                    <a:pt x="96" y="607"/>
                  </a:lnTo>
                  <a:lnTo>
                    <a:pt x="114" y="647"/>
                  </a:lnTo>
                  <a:lnTo>
                    <a:pt x="134" y="686"/>
                  </a:lnTo>
                  <a:lnTo>
                    <a:pt x="153" y="724"/>
                  </a:lnTo>
                  <a:lnTo>
                    <a:pt x="172" y="762"/>
                  </a:lnTo>
                  <a:lnTo>
                    <a:pt x="191" y="797"/>
                  </a:lnTo>
                  <a:lnTo>
                    <a:pt x="211" y="830"/>
                  </a:lnTo>
                  <a:close/>
                </a:path>
              </a:pathLst>
            </a:custGeom>
            <a:solidFill>
              <a:srgbClr val="05EA49"/>
            </a:solidFill>
            <a:ln w="9525">
              <a:noFill/>
              <a:round/>
              <a:headEnd/>
              <a:tailEnd/>
            </a:ln>
          </p:spPr>
          <p:txBody>
            <a:bodyPr/>
            <a:lstStyle/>
            <a:p>
              <a:endParaRPr lang="fa-IR"/>
            </a:p>
          </p:txBody>
        </p:sp>
        <p:sp>
          <p:nvSpPr>
            <p:cNvPr id="129038" name="Freeform 21"/>
            <p:cNvSpPr>
              <a:spLocks/>
            </p:cNvSpPr>
            <p:nvPr/>
          </p:nvSpPr>
          <p:spPr bwMode="auto">
            <a:xfrm>
              <a:off x="685" y="2692"/>
              <a:ext cx="115" cy="446"/>
            </a:xfrm>
            <a:custGeom>
              <a:avLst/>
              <a:gdLst>
                <a:gd name="T0" fmla="*/ 2 w 228"/>
                <a:gd name="T1" fmla="*/ 7 h 891"/>
                <a:gd name="T2" fmla="*/ 2 w 228"/>
                <a:gd name="T3" fmla="*/ 7 h 891"/>
                <a:gd name="T4" fmla="*/ 1 w 228"/>
                <a:gd name="T5" fmla="*/ 1 h 891"/>
                <a:gd name="T6" fmla="*/ 0 w 228"/>
                <a:gd name="T7" fmla="*/ 0 h 891"/>
                <a:gd name="T8" fmla="*/ 1 w 228"/>
                <a:gd name="T9" fmla="*/ 7 h 891"/>
                <a:gd name="T10" fmla="*/ 2 w 228"/>
                <a:gd name="T11" fmla="*/ 7 h 891"/>
                <a:gd name="T12" fmla="*/ 2 w 228"/>
                <a:gd name="T13" fmla="*/ 7 h 891"/>
                <a:gd name="T14" fmla="*/ 2 w 228"/>
                <a:gd name="T15" fmla="*/ 7 h 891"/>
                <a:gd name="T16" fmla="*/ 2 w 228"/>
                <a:gd name="T17" fmla="*/ 7 h 891"/>
                <a:gd name="T18" fmla="*/ 2 w 228"/>
                <a:gd name="T19" fmla="*/ 7 h 891"/>
                <a:gd name="T20" fmla="*/ 2 w 228"/>
                <a:gd name="T21" fmla="*/ 7 h 891"/>
                <a:gd name="T22" fmla="*/ 2 w 228"/>
                <a:gd name="T23" fmla="*/ 7 h 891"/>
                <a:gd name="T24" fmla="*/ 2 w 228"/>
                <a:gd name="T25" fmla="*/ 7 h 8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8"/>
                <a:gd name="T40" fmla="*/ 0 h 891"/>
                <a:gd name="T41" fmla="*/ 228 w 228"/>
                <a:gd name="T42" fmla="*/ 891 h 8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8" h="891">
                  <a:moveTo>
                    <a:pt x="172" y="891"/>
                  </a:moveTo>
                  <a:lnTo>
                    <a:pt x="228" y="833"/>
                  </a:lnTo>
                  <a:lnTo>
                    <a:pt x="104" y="12"/>
                  </a:lnTo>
                  <a:lnTo>
                    <a:pt x="0" y="0"/>
                  </a:lnTo>
                  <a:lnTo>
                    <a:pt x="124" y="824"/>
                  </a:lnTo>
                  <a:lnTo>
                    <a:pt x="129" y="834"/>
                  </a:lnTo>
                  <a:lnTo>
                    <a:pt x="136" y="842"/>
                  </a:lnTo>
                  <a:lnTo>
                    <a:pt x="142" y="852"/>
                  </a:lnTo>
                  <a:lnTo>
                    <a:pt x="149" y="860"/>
                  </a:lnTo>
                  <a:lnTo>
                    <a:pt x="154" y="869"/>
                  </a:lnTo>
                  <a:lnTo>
                    <a:pt x="160" y="877"/>
                  </a:lnTo>
                  <a:lnTo>
                    <a:pt x="166" y="884"/>
                  </a:lnTo>
                  <a:lnTo>
                    <a:pt x="172" y="891"/>
                  </a:lnTo>
                  <a:close/>
                </a:path>
              </a:pathLst>
            </a:custGeom>
            <a:solidFill>
              <a:srgbClr val="3AEF70"/>
            </a:solidFill>
            <a:ln w="9525">
              <a:noFill/>
              <a:round/>
              <a:headEnd/>
              <a:tailEnd/>
            </a:ln>
          </p:spPr>
          <p:txBody>
            <a:bodyPr/>
            <a:lstStyle/>
            <a:p>
              <a:endParaRPr lang="fa-IR"/>
            </a:p>
          </p:txBody>
        </p:sp>
        <p:sp>
          <p:nvSpPr>
            <p:cNvPr id="129039" name="Freeform 22"/>
            <p:cNvSpPr>
              <a:spLocks/>
            </p:cNvSpPr>
            <p:nvPr/>
          </p:nvSpPr>
          <p:spPr bwMode="auto">
            <a:xfrm>
              <a:off x="737" y="2448"/>
              <a:ext cx="108" cy="661"/>
            </a:xfrm>
            <a:custGeom>
              <a:avLst/>
              <a:gdLst>
                <a:gd name="T0" fmla="*/ 2 w 215"/>
                <a:gd name="T1" fmla="*/ 10 h 1321"/>
                <a:gd name="T2" fmla="*/ 1 w 215"/>
                <a:gd name="T3" fmla="*/ 0 h 1321"/>
                <a:gd name="T4" fmla="*/ 1 w 215"/>
                <a:gd name="T5" fmla="*/ 1 h 1321"/>
                <a:gd name="T6" fmla="*/ 1 w 215"/>
                <a:gd name="T7" fmla="*/ 1 h 1321"/>
                <a:gd name="T8" fmla="*/ 1 w 215"/>
                <a:gd name="T9" fmla="*/ 1 h 1321"/>
                <a:gd name="T10" fmla="*/ 1 w 215"/>
                <a:gd name="T11" fmla="*/ 1 h 1321"/>
                <a:gd name="T12" fmla="*/ 0 w 215"/>
                <a:gd name="T13" fmla="*/ 1 h 1321"/>
                <a:gd name="T14" fmla="*/ 1 w 215"/>
                <a:gd name="T15" fmla="*/ 2 h 1321"/>
                <a:gd name="T16" fmla="*/ 1 w 215"/>
                <a:gd name="T17" fmla="*/ 3 h 1321"/>
                <a:gd name="T18" fmla="*/ 1 w 215"/>
                <a:gd name="T19" fmla="*/ 4 h 1321"/>
                <a:gd name="T20" fmla="*/ 1 w 215"/>
                <a:gd name="T21" fmla="*/ 4 h 1321"/>
                <a:gd name="T22" fmla="*/ 1 w 215"/>
                <a:gd name="T23" fmla="*/ 4 h 1321"/>
                <a:gd name="T24" fmla="*/ 1 w 215"/>
                <a:gd name="T25" fmla="*/ 11 h 1321"/>
                <a:gd name="T26" fmla="*/ 2 w 215"/>
                <a:gd name="T27" fmla="*/ 10 h 13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5"/>
                <a:gd name="T43" fmla="*/ 0 h 1321"/>
                <a:gd name="T44" fmla="*/ 215 w 215"/>
                <a:gd name="T45" fmla="*/ 1321 h 13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5" h="1321">
                  <a:moveTo>
                    <a:pt x="215" y="1231"/>
                  </a:moveTo>
                  <a:lnTo>
                    <a:pt x="29" y="0"/>
                  </a:lnTo>
                  <a:lnTo>
                    <a:pt x="3" y="91"/>
                  </a:lnTo>
                  <a:lnTo>
                    <a:pt x="1" y="89"/>
                  </a:lnTo>
                  <a:lnTo>
                    <a:pt x="0" y="89"/>
                  </a:lnTo>
                  <a:lnTo>
                    <a:pt x="21" y="233"/>
                  </a:lnTo>
                  <a:lnTo>
                    <a:pt x="32" y="367"/>
                  </a:lnTo>
                  <a:lnTo>
                    <a:pt x="36" y="466"/>
                  </a:lnTo>
                  <a:lnTo>
                    <a:pt x="36" y="504"/>
                  </a:lnTo>
                  <a:lnTo>
                    <a:pt x="1" y="500"/>
                  </a:lnTo>
                  <a:lnTo>
                    <a:pt x="125" y="1321"/>
                  </a:lnTo>
                  <a:lnTo>
                    <a:pt x="215" y="1231"/>
                  </a:lnTo>
                  <a:close/>
                </a:path>
              </a:pathLst>
            </a:custGeom>
            <a:solidFill>
              <a:srgbClr val="05EA49"/>
            </a:solidFill>
            <a:ln w="9525">
              <a:noFill/>
              <a:round/>
              <a:headEnd/>
              <a:tailEnd/>
            </a:ln>
          </p:spPr>
          <p:txBody>
            <a:bodyPr/>
            <a:lstStyle/>
            <a:p>
              <a:endParaRPr lang="fa-IR"/>
            </a:p>
          </p:txBody>
        </p:sp>
        <p:sp>
          <p:nvSpPr>
            <p:cNvPr id="129040" name="Freeform 23"/>
            <p:cNvSpPr>
              <a:spLocks/>
            </p:cNvSpPr>
            <p:nvPr/>
          </p:nvSpPr>
          <p:spPr bwMode="auto">
            <a:xfrm>
              <a:off x="752" y="2445"/>
              <a:ext cx="137" cy="619"/>
            </a:xfrm>
            <a:custGeom>
              <a:avLst/>
              <a:gdLst>
                <a:gd name="T0" fmla="*/ 1 w 276"/>
                <a:gd name="T1" fmla="*/ 10 h 1238"/>
                <a:gd name="T2" fmla="*/ 2 w 276"/>
                <a:gd name="T3" fmla="*/ 9 h 1238"/>
                <a:gd name="T4" fmla="*/ 0 w 276"/>
                <a:gd name="T5" fmla="*/ 0 h 1238"/>
                <a:gd name="T6" fmla="*/ 0 w 276"/>
                <a:gd name="T7" fmla="*/ 0 h 1238"/>
                <a:gd name="T8" fmla="*/ 0 w 276"/>
                <a:gd name="T9" fmla="*/ 1 h 1238"/>
                <a:gd name="T10" fmla="*/ 1 w 276"/>
                <a:gd name="T11" fmla="*/ 10 h 1238"/>
                <a:gd name="T12" fmla="*/ 0 60000 65536"/>
                <a:gd name="T13" fmla="*/ 0 60000 65536"/>
                <a:gd name="T14" fmla="*/ 0 60000 65536"/>
                <a:gd name="T15" fmla="*/ 0 60000 65536"/>
                <a:gd name="T16" fmla="*/ 0 60000 65536"/>
                <a:gd name="T17" fmla="*/ 0 60000 65536"/>
                <a:gd name="T18" fmla="*/ 0 w 276"/>
                <a:gd name="T19" fmla="*/ 0 h 1238"/>
                <a:gd name="T20" fmla="*/ 276 w 276"/>
                <a:gd name="T21" fmla="*/ 1238 h 1238"/>
              </a:gdLst>
              <a:ahLst/>
              <a:cxnLst>
                <a:cxn ang="T12">
                  <a:pos x="T0" y="T1"/>
                </a:cxn>
                <a:cxn ang="T13">
                  <a:pos x="T2" y="T3"/>
                </a:cxn>
                <a:cxn ang="T14">
                  <a:pos x="T4" y="T5"/>
                </a:cxn>
                <a:cxn ang="T15">
                  <a:pos x="T6" y="T7"/>
                </a:cxn>
                <a:cxn ang="T16">
                  <a:pos x="T8" y="T9"/>
                </a:cxn>
                <a:cxn ang="T17">
                  <a:pos x="T10" y="T11"/>
                </a:cxn>
              </a:cxnLst>
              <a:rect l="T18" t="T19" r="T20" b="T21"/>
              <a:pathLst>
                <a:path w="276" h="1238">
                  <a:moveTo>
                    <a:pt x="186" y="1238"/>
                  </a:moveTo>
                  <a:lnTo>
                    <a:pt x="276" y="1147"/>
                  </a:lnTo>
                  <a:lnTo>
                    <a:pt x="102" y="0"/>
                  </a:lnTo>
                  <a:lnTo>
                    <a:pt x="1" y="0"/>
                  </a:lnTo>
                  <a:lnTo>
                    <a:pt x="0" y="7"/>
                  </a:lnTo>
                  <a:lnTo>
                    <a:pt x="186" y="1238"/>
                  </a:lnTo>
                  <a:close/>
                </a:path>
              </a:pathLst>
            </a:custGeom>
            <a:solidFill>
              <a:srgbClr val="3AEF70"/>
            </a:solidFill>
            <a:ln w="9525">
              <a:noFill/>
              <a:round/>
              <a:headEnd/>
              <a:tailEnd/>
            </a:ln>
          </p:spPr>
          <p:txBody>
            <a:bodyPr/>
            <a:lstStyle/>
            <a:p>
              <a:endParaRPr lang="fa-IR"/>
            </a:p>
          </p:txBody>
        </p:sp>
        <p:sp>
          <p:nvSpPr>
            <p:cNvPr id="129041" name="Freeform 24"/>
            <p:cNvSpPr>
              <a:spLocks/>
            </p:cNvSpPr>
            <p:nvPr/>
          </p:nvSpPr>
          <p:spPr bwMode="auto">
            <a:xfrm>
              <a:off x="802" y="2445"/>
              <a:ext cx="132" cy="574"/>
            </a:xfrm>
            <a:custGeom>
              <a:avLst/>
              <a:gdLst>
                <a:gd name="T0" fmla="*/ 3 w 263"/>
                <a:gd name="T1" fmla="*/ 9 h 1147"/>
                <a:gd name="T2" fmla="*/ 2 w 263"/>
                <a:gd name="T3" fmla="*/ 4 h 1147"/>
                <a:gd name="T4" fmla="*/ 2 w 263"/>
                <a:gd name="T5" fmla="*/ 3 h 1147"/>
                <a:gd name="T6" fmla="*/ 2 w 263"/>
                <a:gd name="T7" fmla="*/ 3 h 1147"/>
                <a:gd name="T8" fmla="*/ 1 w 263"/>
                <a:gd name="T9" fmla="*/ 0 h 1147"/>
                <a:gd name="T10" fmla="*/ 0 w 263"/>
                <a:gd name="T11" fmla="*/ 0 h 1147"/>
                <a:gd name="T12" fmla="*/ 2 w 263"/>
                <a:gd name="T13" fmla="*/ 9 h 1147"/>
                <a:gd name="T14" fmla="*/ 3 w 263"/>
                <a:gd name="T15" fmla="*/ 9 h 1147"/>
                <a:gd name="T16" fmla="*/ 0 60000 65536"/>
                <a:gd name="T17" fmla="*/ 0 60000 65536"/>
                <a:gd name="T18" fmla="*/ 0 60000 65536"/>
                <a:gd name="T19" fmla="*/ 0 60000 65536"/>
                <a:gd name="T20" fmla="*/ 0 60000 65536"/>
                <a:gd name="T21" fmla="*/ 0 60000 65536"/>
                <a:gd name="T22" fmla="*/ 0 60000 65536"/>
                <a:gd name="T23" fmla="*/ 0 60000 65536"/>
                <a:gd name="T24" fmla="*/ 0 w 263"/>
                <a:gd name="T25" fmla="*/ 0 h 1147"/>
                <a:gd name="T26" fmla="*/ 263 w 263"/>
                <a:gd name="T27" fmla="*/ 1147 h 1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 h="1147">
                  <a:moveTo>
                    <a:pt x="263" y="1057"/>
                  </a:moveTo>
                  <a:lnTo>
                    <a:pt x="163" y="391"/>
                  </a:lnTo>
                  <a:lnTo>
                    <a:pt x="154" y="382"/>
                  </a:lnTo>
                  <a:lnTo>
                    <a:pt x="160" y="379"/>
                  </a:lnTo>
                  <a:lnTo>
                    <a:pt x="103" y="0"/>
                  </a:lnTo>
                  <a:lnTo>
                    <a:pt x="0" y="0"/>
                  </a:lnTo>
                  <a:lnTo>
                    <a:pt x="174" y="1147"/>
                  </a:lnTo>
                  <a:lnTo>
                    <a:pt x="263" y="1057"/>
                  </a:lnTo>
                  <a:close/>
                </a:path>
              </a:pathLst>
            </a:custGeom>
            <a:solidFill>
              <a:srgbClr val="05EA49"/>
            </a:solidFill>
            <a:ln w="9525">
              <a:noFill/>
              <a:round/>
              <a:headEnd/>
              <a:tailEnd/>
            </a:ln>
          </p:spPr>
          <p:txBody>
            <a:bodyPr/>
            <a:lstStyle/>
            <a:p>
              <a:endParaRPr lang="fa-IR"/>
            </a:p>
          </p:txBody>
        </p:sp>
        <p:sp>
          <p:nvSpPr>
            <p:cNvPr id="129042" name="Freeform 25"/>
            <p:cNvSpPr>
              <a:spLocks/>
            </p:cNvSpPr>
            <p:nvPr/>
          </p:nvSpPr>
          <p:spPr bwMode="auto">
            <a:xfrm>
              <a:off x="884" y="2641"/>
              <a:ext cx="97" cy="333"/>
            </a:xfrm>
            <a:custGeom>
              <a:avLst/>
              <a:gdLst>
                <a:gd name="T0" fmla="*/ 2 w 194"/>
                <a:gd name="T1" fmla="*/ 5 h 666"/>
                <a:gd name="T2" fmla="*/ 1 w 194"/>
                <a:gd name="T3" fmla="*/ 1 h 666"/>
                <a:gd name="T4" fmla="*/ 1 w 194"/>
                <a:gd name="T5" fmla="*/ 1 h 666"/>
                <a:gd name="T6" fmla="*/ 1 w 194"/>
                <a:gd name="T7" fmla="*/ 1 h 666"/>
                <a:gd name="T8" fmla="*/ 1 w 194"/>
                <a:gd name="T9" fmla="*/ 1 h 666"/>
                <a:gd name="T10" fmla="*/ 1 w 194"/>
                <a:gd name="T11" fmla="*/ 1 h 666"/>
                <a:gd name="T12" fmla="*/ 1 w 194"/>
                <a:gd name="T13" fmla="*/ 1 h 666"/>
                <a:gd name="T14" fmla="*/ 1 w 194"/>
                <a:gd name="T15" fmla="*/ 1 h 666"/>
                <a:gd name="T16" fmla="*/ 1 w 194"/>
                <a:gd name="T17" fmla="*/ 1 h 666"/>
                <a:gd name="T18" fmla="*/ 1 w 194"/>
                <a:gd name="T19" fmla="*/ 1 h 666"/>
                <a:gd name="T20" fmla="*/ 0 w 194"/>
                <a:gd name="T21" fmla="*/ 0 h 666"/>
                <a:gd name="T22" fmla="*/ 1 w 194"/>
                <a:gd name="T23" fmla="*/ 5 h 666"/>
                <a:gd name="T24" fmla="*/ 2 w 194"/>
                <a:gd name="T25" fmla="*/ 5 h 666"/>
                <a:gd name="T26" fmla="*/ 2 w 194"/>
                <a:gd name="T27" fmla="*/ 5 h 6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4"/>
                <a:gd name="T43" fmla="*/ 0 h 666"/>
                <a:gd name="T44" fmla="*/ 194 w 194"/>
                <a:gd name="T45" fmla="*/ 666 h 6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4" h="666">
                  <a:moveTo>
                    <a:pt x="194" y="606"/>
                  </a:moveTo>
                  <a:lnTo>
                    <a:pt x="124" y="138"/>
                  </a:lnTo>
                  <a:lnTo>
                    <a:pt x="124" y="137"/>
                  </a:lnTo>
                  <a:lnTo>
                    <a:pt x="124" y="136"/>
                  </a:lnTo>
                  <a:lnTo>
                    <a:pt x="122" y="134"/>
                  </a:lnTo>
                  <a:lnTo>
                    <a:pt x="122" y="133"/>
                  </a:lnTo>
                  <a:lnTo>
                    <a:pt x="121" y="134"/>
                  </a:lnTo>
                  <a:lnTo>
                    <a:pt x="119" y="134"/>
                  </a:lnTo>
                  <a:lnTo>
                    <a:pt x="0" y="0"/>
                  </a:lnTo>
                  <a:lnTo>
                    <a:pt x="100" y="666"/>
                  </a:lnTo>
                  <a:lnTo>
                    <a:pt x="172" y="595"/>
                  </a:lnTo>
                  <a:lnTo>
                    <a:pt x="194" y="606"/>
                  </a:lnTo>
                  <a:close/>
                </a:path>
              </a:pathLst>
            </a:custGeom>
            <a:solidFill>
              <a:srgbClr val="3AEF70"/>
            </a:solidFill>
            <a:ln w="9525">
              <a:noFill/>
              <a:round/>
              <a:headEnd/>
              <a:tailEnd/>
            </a:ln>
          </p:spPr>
          <p:txBody>
            <a:bodyPr/>
            <a:lstStyle/>
            <a:p>
              <a:endParaRPr lang="fa-IR"/>
            </a:p>
          </p:txBody>
        </p:sp>
        <p:sp>
          <p:nvSpPr>
            <p:cNvPr id="129043" name="Freeform 26"/>
            <p:cNvSpPr>
              <a:spLocks/>
            </p:cNvSpPr>
            <p:nvPr/>
          </p:nvSpPr>
          <p:spPr bwMode="auto">
            <a:xfrm>
              <a:off x="854" y="2445"/>
              <a:ext cx="76" cy="190"/>
            </a:xfrm>
            <a:custGeom>
              <a:avLst/>
              <a:gdLst>
                <a:gd name="T0" fmla="*/ 1 w 152"/>
                <a:gd name="T1" fmla="*/ 3 h 379"/>
                <a:gd name="T2" fmla="*/ 1 w 152"/>
                <a:gd name="T3" fmla="*/ 0 h 379"/>
                <a:gd name="T4" fmla="*/ 0 w 152"/>
                <a:gd name="T5" fmla="*/ 0 h 379"/>
                <a:gd name="T6" fmla="*/ 1 w 152"/>
                <a:gd name="T7" fmla="*/ 3 h 379"/>
                <a:gd name="T8" fmla="*/ 1 w 152"/>
                <a:gd name="T9" fmla="*/ 3 h 379"/>
                <a:gd name="T10" fmla="*/ 0 60000 65536"/>
                <a:gd name="T11" fmla="*/ 0 60000 65536"/>
                <a:gd name="T12" fmla="*/ 0 60000 65536"/>
                <a:gd name="T13" fmla="*/ 0 60000 65536"/>
                <a:gd name="T14" fmla="*/ 0 60000 65536"/>
                <a:gd name="T15" fmla="*/ 0 w 152"/>
                <a:gd name="T16" fmla="*/ 0 h 379"/>
                <a:gd name="T17" fmla="*/ 152 w 152"/>
                <a:gd name="T18" fmla="*/ 379 h 379"/>
              </a:gdLst>
              <a:ahLst/>
              <a:cxnLst>
                <a:cxn ang="T10">
                  <a:pos x="T0" y="T1"/>
                </a:cxn>
                <a:cxn ang="T11">
                  <a:pos x="T2" y="T3"/>
                </a:cxn>
                <a:cxn ang="T12">
                  <a:pos x="T4" y="T5"/>
                </a:cxn>
                <a:cxn ang="T13">
                  <a:pos x="T6" y="T7"/>
                </a:cxn>
                <a:cxn ang="T14">
                  <a:pos x="T8" y="T9"/>
                </a:cxn>
              </a:cxnLst>
              <a:rect l="T15" t="T16" r="T17" b="T18"/>
              <a:pathLst>
                <a:path w="152" h="379">
                  <a:moveTo>
                    <a:pt x="152" y="323"/>
                  </a:moveTo>
                  <a:lnTo>
                    <a:pt x="104" y="0"/>
                  </a:lnTo>
                  <a:lnTo>
                    <a:pt x="0" y="0"/>
                  </a:lnTo>
                  <a:lnTo>
                    <a:pt x="57" y="379"/>
                  </a:lnTo>
                  <a:lnTo>
                    <a:pt x="152" y="323"/>
                  </a:lnTo>
                  <a:close/>
                </a:path>
              </a:pathLst>
            </a:custGeom>
            <a:solidFill>
              <a:srgbClr val="3AEF70"/>
            </a:solidFill>
            <a:ln w="9525">
              <a:noFill/>
              <a:round/>
              <a:headEnd/>
              <a:tailEnd/>
            </a:ln>
          </p:spPr>
          <p:txBody>
            <a:bodyPr/>
            <a:lstStyle/>
            <a:p>
              <a:endParaRPr lang="fa-IR"/>
            </a:p>
          </p:txBody>
        </p:sp>
        <p:sp>
          <p:nvSpPr>
            <p:cNvPr id="129044" name="Freeform 27"/>
            <p:cNvSpPr>
              <a:spLocks/>
            </p:cNvSpPr>
            <p:nvPr/>
          </p:nvSpPr>
          <p:spPr bwMode="auto">
            <a:xfrm>
              <a:off x="946" y="2710"/>
              <a:ext cx="91" cy="262"/>
            </a:xfrm>
            <a:custGeom>
              <a:avLst/>
              <a:gdLst>
                <a:gd name="T0" fmla="*/ 0 w 183"/>
                <a:gd name="T1" fmla="*/ 0 h 526"/>
                <a:gd name="T2" fmla="*/ 0 w 183"/>
                <a:gd name="T3" fmla="*/ 3 h 526"/>
                <a:gd name="T4" fmla="*/ 1 w 183"/>
                <a:gd name="T5" fmla="*/ 4 h 526"/>
                <a:gd name="T6" fmla="*/ 1 w 183"/>
                <a:gd name="T7" fmla="*/ 2 h 526"/>
                <a:gd name="T8" fmla="*/ 0 w 183"/>
                <a:gd name="T9" fmla="*/ 1 h 526"/>
                <a:gd name="T10" fmla="*/ 0 w 183"/>
                <a:gd name="T11" fmla="*/ 1 h 526"/>
                <a:gd name="T12" fmla="*/ 0 w 183"/>
                <a:gd name="T13" fmla="*/ 1 h 526"/>
                <a:gd name="T14" fmla="*/ 0 w 183"/>
                <a:gd name="T15" fmla="*/ 1 h 526"/>
                <a:gd name="T16" fmla="*/ 0 w 183"/>
                <a:gd name="T17" fmla="*/ 0 h 526"/>
                <a:gd name="T18" fmla="*/ 0 w 183"/>
                <a:gd name="T19" fmla="*/ 0 h 526"/>
                <a:gd name="T20" fmla="*/ 0 w 183"/>
                <a:gd name="T21" fmla="*/ 0 h 526"/>
                <a:gd name="T22" fmla="*/ 0 w 183"/>
                <a:gd name="T23" fmla="*/ 0 h 5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3"/>
                <a:gd name="T37" fmla="*/ 0 h 526"/>
                <a:gd name="T38" fmla="*/ 183 w 183"/>
                <a:gd name="T39" fmla="*/ 526 h 5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3" h="526">
                  <a:moveTo>
                    <a:pt x="0" y="0"/>
                  </a:moveTo>
                  <a:lnTo>
                    <a:pt x="70" y="468"/>
                  </a:lnTo>
                  <a:lnTo>
                    <a:pt x="183" y="526"/>
                  </a:lnTo>
                  <a:lnTo>
                    <a:pt x="143" y="264"/>
                  </a:lnTo>
                  <a:lnTo>
                    <a:pt x="124" y="236"/>
                  </a:lnTo>
                  <a:lnTo>
                    <a:pt x="103" y="206"/>
                  </a:lnTo>
                  <a:lnTo>
                    <a:pt x="84" y="174"/>
                  </a:lnTo>
                  <a:lnTo>
                    <a:pt x="63" y="141"/>
                  </a:lnTo>
                  <a:lnTo>
                    <a:pt x="45" y="107"/>
                  </a:lnTo>
                  <a:lnTo>
                    <a:pt x="27" y="72"/>
                  </a:lnTo>
                  <a:lnTo>
                    <a:pt x="12" y="36"/>
                  </a:lnTo>
                  <a:lnTo>
                    <a:pt x="0" y="0"/>
                  </a:lnTo>
                  <a:close/>
                </a:path>
              </a:pathLst>
            </a:custGeom>
            <a:solidFill>
              <a:srgbClr val="05EA49"/>
            </a:solidFill>
            <a:ln w="9525">
              <a:noFill/>
              <a:round/>
              <a:headEnd/>
              <a:tailEnd/>
            </a:ln>
          </p:spPr>
          <p:txBody>
            <a:bodyPr/>
            <a:lstStyle/>
            <a:p>
              <a:endParaRPr lang="fa-IR"/>
            </a:p>
          </p:txBody>
        </p:sp>
        <p:sp>
          <p:nvSpPr>
            <p:cNvPr id="129045" name="Freeform 28"/>
            <p:cNvSpPr>
              <a:spLocks/>
            </p:cNvSpPr>
            <p:nvPr/>
          </p:nvSpPr>
          <p:spPr bwMode="auto">
            <a:xfrm>
              <a:off x="906" y="2445"/>
              <a:ext cx="71" cy="161"/>
            </a:xfrm>
            <a:custGeom>
              <a:avLst/>
              <a:gdLst>
                <a:gd name="T0" fmla="*/ 1 w 143"/>
                <a:gd name="T1" fmla="*/ 2 h 323"/>
                <a:gd name="T2" fmla="*/ 0 w 143"/>
                <a:gd name="T3" fmla="*/ 0 h 323"/>
                <a:gd name="T4" fmla="*/ 0 w 143"/>
                <a:gd name="T5" fmla="*/ 0 h 323"/>
                <a:gd name="T6" fmla="*/ 0 w 143"/>
                <a:gd name="T7" fmla="*/ 2 h 323"/>
                <a:gd name="T8" fmla="*/ 1 w 143"/>
                <a:gd name="T9" fmla="*/ 2 h 323"/>
                <a:gd name="T10" fmla="*/ 0 60000 65536"/>
                <a:gd name="T11" fmla="*/ 0 60000 65536"/>
                <a:gd name="T12" fmla="*/ 0 60000 65536"/>
                <a:gd name="T13" fmla="*/ 0 60000 65536"/>
                <a:gd name="T14" fmla="*/ 0 60000 65536"/>
                <a:gd name="T15" fmla="*/ 0 w 143"/>
                <a:gd name="T16" fmla="*/ 0 h 323"/>
                <a:gd name="T17" fmla="*/ 143 w 143"/>
                <a:gd name="T18" fmla="*/ 323 h 323"/>
              </a:gdLst>
              <a:ahLst/>
              <a:cxnLst>
                <a:cxn ang="T10">
                  <a:pos x="T0" y="T1"/>
                </a:cxn>
                <a:cxn ang="T11">
                  <a:pos x="T2" y="T3"/>
                </a:cxn>
                <a:cxn ang="T12">
                  <a:pos x="T4" y="T5"/>
                </a:cxn>
                <a:cxn ang="T13">
                  <a:pos x="T6" y="T7"/>
                </a:cxn>
                <a:cxn ang="T14">
                  <a:pos x="T8" y="T9"/>
                </a:cxn>
              </a:cxnLst>
              <a:rect l="T15" t="T16" r="T17" b="T18"/>
              <a:pathLst>
                <a:path w="143" h="323">
                  <a:moveTo>
                    <a:pt x="143" y="266"/>
                  </a:moveTo>
                  <a:lnTo>
                    <a:pt x="103" y="0"/>
                  </a:lnTo>
                  <a:lnTo>
                    <a:pt x="0" y="0"/>
                  </a:lnTo>
                  <a:lnTo>
                    <a:pt x="48" y="323"/>
                  </a:lnTo>
                  <a:lnTo>
                    <a:pt x="143" y="266"/>
                  </a:lnTo>
                  <a:close/>
                </a:path>
              </a:pathLst>
            </a:custGeom>
            <a:solidFill>
              <a:srgbClr val="05EA49"/>
            </a:solidFill>
            <a:ln w="9525">
              <a:noFill/>
              <a:round/>
              <a:headEnd/>
              <a:tailEnd/>
            </a:ln>
          </p:spPr>
          <p:txBody>
            <a:bodyPr/>
            <a:lstStyle/>
            <a:p>
              <a:endParaRPr lang="fa-IR"/>
            </a:p>
          </p:txBody>
        </p:sp>
        <p:sp>
          <p:nvSpPr>
            <p:cNvPr id="129046" name="Freeform 29"/>
            <p:cNvSpPr>
              <a:spLocks/>
            </p:cNvSpPr>
            <p:nvPr/>
          </p:nvSpPr>
          <p:spPr bwMode="auto">
            <a:xfrm>
              <a:off x="957" y="2445"/>
              <a:ext cx="68" cy="133"/>
            </a:xfrm>
            <a:custGeom>
              <a:avLst/>
              <a:gdLst>
                <a:gd name="T0" fmla="*/ 1 w 135"/>
                <a:gd name="T1" fmla="*/ 1 h 266"/>
                <a:gd name="T2" fmla="*/ 1 w 135"/>
                <a:gd name="T3" fmla="*/ 1 h 266"/>
                <a:gd name="T4" fmla="*/ 1 w 135"/>
                <a:gd name="T5" fmla="*/ 1 h 266"/>
                <a:gd name="T6" fmla="*/ 1 w 135"/>
                <a:gd name="T7" fmla="*/ 1 h 266"/>
                <a:gd name="T8" fmla="*/ 1 w 135"/>
                <a:gd name="T9" fmla="*/ 1 h 266"/>
                <a:gd name="T10" fmla="*/ 1 w 135"/>
                <a:gd name="T11" fmla="*/ 1 h 266"/>
                <a:gd name="T12" fmla="*/ 1 w 135"/>
                <a:gd name="T13" fmla="*/ 1 h 266"/>
                <a:gd name="T14" fmla="*/ 1 w 135"/>
                <a:gd name="T15" fmla="*/ 1 h 266"/>
                <a:gd name="T16" fmla="*/ 2 w 135"/>
                <a:gd name="T17" fmla="*/ 1 h 266"/>
                <a:gd name="T18" fmla="*/ 1 w 135"/>
                <a:gd name="T19" fmla="*/ 0 h 266"/>
                <a:gd name="T20" fmla="*/ 0 w 135"/>
                <a:gd name="T21" fmla="*/ 0 h 266"/>
                <a:gd name="T22" fmla="*/ 1 w 135"/>
                <a:gd name="T23" fmla="*/ 2 h 266"/>
                <a:gd name="T24" fmla="*/ 1 w 135"/>
                <a:gd name="T25" fmla="*/ 1 h 2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
                <a:gd name="T40" fmla="*/ 0 h 266"/>
                <a:gd name="T41" fmla="*/ 135 w 135"/>
                <a:gd name="T42" fmla="*/ 266 h 2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 h="266">
                  <a:moveTo>
                    <a:pt x="74" y="245"/>
                  </a:moveTo>
                  <a:lnTo>
                    <a:pt x="81" y="240"/>
                  </a:lnTo>
                  <a:lnTo>
                    <a:pt x="88" y="236"/>
                  </a:lnTo>
                  <a:lnTo>
                    <a:pt x="95" y="230"/>
                  </a:lnTo>
                  <a:lnTo>
                    <a:pt x="103" y="226"/>
                  </a:lnTo>
                  <a:lnTo>
                    <a:pt x="110" y="220"/>
                  </a:lnTo>
                  <a:lnTo>
                    <a:pt x="118" y="216"/>
                  </a:lnTo>
                  <a:lnTo>
                    <a:pt x="127" y="212"/>
                  </a:lnTo>
                  <a:lnTo>
                    <a:pt x="135" y="208"/>
                  </a:lnTo>
                  <a:lnTo>
                    <a:pt x="103" y="0"/>
                  </a:lnTo>
                  <a:lnTo>
                    <a:pt x="0" y="0"/>
                  </a:lnTo>
                  <a:lnTo>
                    <a:pt x="40" y="266"/>
                  </a:lnTo>
                  <a:lnTo>
                    <a:pt x="74" y="245"/>
                  </a:lnTo>
                  <a:close/>
                </a:path>
              </a:pathLst>
            </a:custGeom>
            <a:solidFill>
              <a:srgbClr val="3AEF70"/>
            </a:solidFill>
            <a:ln w="9525">
              <a:noFill/>
              <a:round/>
              <a:headEnd/>
              <a:tailEnd/>
            </a:ln>
          </p:spPr>
          <p:txBody>
            <a:bodyPr/>
            <a:lstStyle/>
            <a:p>
              <a:endParaRPr lang="fa-IR"/>
            </a:p>
          </p:txBody>
        </p:sp>
        <p:sp>
          <p:nvSpPr>
            <p:cNvPr id="129047" name="Freeform 30"/>
            <p:cNvSpPr>
              <a:spLocks/>
            </p:cNvSpPr>
            <p:nvPr/>
          </p:nvSpPr>
          <p:spPr bwMode="auto">
            <a:xfrm>
              <a:off x="1017" y="2841"/>
              <a:ext cx="76" cy="160"/>
            </a:xfrm>
            <a:custGeom>
              <a:avLst/>
              <a:gdLst>
                <a:gd name="T0" fmla="*/ 1 w 151"/>
                <a:gd name="T1" fmla="*/ 1 h 318"/>
                <a:gd name="T2" fmla="*/ 1 w 151"/>
                <a:gd name="T3" fmla="*/ 1 h 318"/>
                <a:gd name="T4" fmla="*/ 1 w 151"/>
                <a:gd name="T5" fmla="*/ 1 h 318"/>
                <a:gd name="T6" fmla="*/ 1 w 151"/>
                <a:gd name="T7" fmla="*/ 1 h 318"/>
                <a:gd name="T8" fmla="*/ 1 w 151"/>
                <a:gd name="T9" fmla="*/ 1 h 318"/>
                <a:gd name="T10" fmla="*/ 1 w 151"/>
                <a:gd name="T11" fmla="*/ 1 h 318"/>
                <a:gd name="T12" fmla="*/ 1 w 151"/>
                <a:gd name="T13" fmla="*/ 1 h 318"/>
                <a:gd name="T14" fmla="*/ 1 w 151"/>
                <a:gd name="T15" fmla="*/ 1 h 318"/>
                <a:gd name="T16" fmla="*/ 0 w 151"/>
                <a:gd name="T17" fmla="*/ 0 h 318"/>
                <a:gd name="T18" fmla="*/ 1 w 151"/>
                <a:gd name="T19" fmla="*/ 3 h 318"/>
                <a:gd name="T20" fmla="*/ 2 w 151"/>
                <a:gd name="T21" fmla="*/ 3 h 318"/>
                <a:gd name="T22" fmla="*/ 1 w 151"/>
                <a:gd name="T23" fmla="*/ 1 h 318"/>
                <a:gd name="T24" fmla="*/ 1 w 151"/>
                <a:gd name="T25" fmla="*/ 1 h 3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1"/>
                <a:gd name="T40" fmla="*/ 0 h 318"/>
                <a:gd name="T41" fmla="*/ 151 w 151"/>
                <a:gd name="T42" fmla="*/ 318 h 3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1" h="318">
                  <a:moveTo>
                    <a:pt x="83" y="103"/>
                  </a:moveTo>
                  <a:lnTo>
                    <a:pt x="81" y="102"/>
                  </a:lnTo>
                  <a:lnTo>
                    <a:pt x="76" y="96"/>
                  </a:lnTo>
                  <a:lnTo>
                    <a:pt x="69" y="87"/>
                  </a:lnTo>
                  <a:lnTo>
                    <a:pt x="58" y="74"/>
                  </a:lnTo>
                  <a:lnTo>
                    <a:pt x="45" y="60"/>
                  </a:lnTo>
                  <a:lnTo>
                    <a:pt x="32" y="42"/>
                  </a:lnTo>
                  <a:lnTo>
                    <a:pt x="16" y="22"/>
                  </a:lnTo>
                  <a:lnTo>
                    <a:pt x="0" y="0"/>
                  </a:lnTo>
                  <a:lnTo>
                    <a:pt x="40" y="262"/>
                  </a:lnTo>
                  <a:lnTo>
                    <a:pt x="151" y="318"/>
                  </a:lnTo>
                  <a:lnTo>
                    <a:pt x="113" y="70"/>
                  </a:lnTo>
                  <a:lnTo>
                    <a:pt x="83" y="103"/>
                  </a:lnTo>
                  <a:close/>
                </a:path>
              </a:pathLst>
            </a:custGeom>
            <a:solidFill>
              <a:srgbClr val="3AEF70"/>
            </a:solidFill>
            <a:ln w="9525">
              <a:noFill/>
              <a:round/>
              <a:headEnd/>
              <a:tailEnd/>
            </a:ln>
          </p:spPr>
          <p:txBody>
            <a:bodyPr/>
            <a:lstStyle/>
            <a:p>
              <a:endParaRPr lang="fa-IR"/>
            </a:p>
          </p:txBody>
        </p:sp>
        <p:sp>
          <p:nvSpPr>
            <p:cNvPr id="129048" name="Freeform 31"/>
            <p:cNvSpPr>
              <a:spLocks/>
            </p:cNvSpPr>
            <p:nvPr/>
          </p:nvSpPr>
          <p:spPr bwMode="auto">
            <a:xfrm>
              <a:off x="1009" y="2445"/>
              <a:ext cx="63" cy="104"/>
            </a:xfrm>
            <a:custGeom>
              <a:avLst/>
              <a:gdLst>
                <a:gd name="T0" fmla="*/ 1 w 126"/>
                <a:gd name="T1" fmla="*/ 2 h 208"/>
                <a:gd name="T2" fmla="*/ 1 w 126"/>
                <a:gd name="T3" fmla="*/ 2 h 208"/>
                <a:gd name="T4" fmla="*/ 1 w 126"/>
                <a:gd name="T5" fmla="*/ 0 h 208"/>
                <a:gd name="T6" fmla="*/ 0 w 126"/>
                <a:gd name="T7" fmla="*/ 0 h 208"/>
                <a:gd name="T8" fmla="*/ 1 w 126"/>
                <a:gd name="T9" fmla="*/ 2 h 208"/>
                <a:gd name="T10" fmla="*/ 1 w 126"/>
                <a:gd name="T11" fmla="*/ 2 h 208"/>
                <a:gd name="T12" fmla="*/ 1 w 126"/>
                <a:gd name="T13" fmla="*/ 2 h 208"/>
                <a:gd name="T14" fmla="*/ 1 w 126"/>
                <a:gd name="T15" fmla="*/ 2 h 208"/>
                <a:gd name="T16" fmla="*/ 1 w 126"/>
                <a:gd name="T17" fmla="*/ 2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208"/>
                <a:gd name="T29" fmla="*/ 126 w 126"/>
                <a:gd name="T30" fmla="*/ 208 h 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208">
                  <a:moveTo>
                    <a:pt x="44" y="203"/>
                  </a:moveTo>
                  <a:lnTo>
                    <a:pt x="126" y="153"/>
                  </a:lnTo>
                  <a:lnTo>
                    <a:pt x="102" y="0"/>
                  </a:lnTo>
                  <a:lnTo>
                    <a:pt x="0" y="0"/>
                  </a:lnTo>
                  <a:lnTo>
                    <a:pt x="32" y="208"/>
                  </a:lnTo>
                  <a:lnTo>
                    <a:pt x="35" y="207"/>
                  </a:lnTo>
                  <a:lnTo>
                    <a:pt x="39" y="205"/>
                  </a:lnTo>
                  <a:lnTo>
                    <a:pt x="42" y="204"/>
                  </a:lnTo>
                  <a:lnTo>
                    <a:pt x="44" y="203"/>
                  </a:lnTo>
                  <a:close/>
                </a:path>
              </a:pathLst>
            </a:custGeom>
            <a:solidFill>
              <a:srgbClr val="05EA49"/>
            </a:solidFill>
            <a:ln w="9525">
              <a:noFill/>
              <a:round/>
              <a:headEnd/>
              <a:tailEnd/>
            </a:ln>
          </p:spPr>
          <p:txBody>
            <a:bodyPr/>
            <a:lstStyle/>
            <a:p>
              <a:endParaRPr lang="fa-IR"/>
            </a:p>
          </p:txBody>
        </p:sp>
        <p:sp>
          <p:nvSpPr>
            <p:cNvPr id="129049" name="Freeform 32"/>
            <p:cNvSpPr>
              <a:spLocks/>
            </p:cNvSpPr>
            <p:nvPr/>
          </p:nvSpPr>
          <p:spPr bwMode="auto">
            <a:xfrm>
              <a:off x="1074" y="2852"/>
              <a:ext cx="65" cy="151"/>
            </a:xfrm>
            <a:custGeom>
              <a:avLst/>
              <a:gdLst>
                <a:gd name="T0" fmla="*/ 1 w 129"/>
                <a:gd name="T1" fmla="*/ 0 h 304"/>
                <a:gd name="T2" fmla="*/ 0 w 129"/>
                <a:gd name="T3" fmla="*/ 0 h 304"/>
                <a:gd name="T4" fmla="*/ 1 w 129"/>
                <a:gd name="T5" fmla="*/ 2 h 304"/>
                <a:gd name="T6" fmla="*/ 1 w 129"/>
                <a:gd name="T7" fmla="*/ 2 h 304"/>
                <a:gd name="T8" fmla="*/ 1 w 129"/>
                <a:gd name="T9" fmla="*/ 2 h 304"/>
                <a:gd name="T10" fmla="*/ 1 w 129"/>
                <a:gd name="T11" fmla="*/ 2 h 304"/>
                <a:gd name="T12" fmla="*/ 1 w 129"/>
                <a:gd name="T13" fmla="*/ 2 h 304"/>
                <a:gd name="T14" fmla="*/ 1 w 129"/>
                <a:gd name="T15" fmla="*/ 2 h 304"/>
                <a:gd name="T16" fmla="*/ 1 w 129"/>
                <a:gd name="T17" fmla="*/ 1 h 304"/>
                <a:gd name="T18" fmla="*/ 1 w 129"/>
                <a:gd name="T19" fmla="*/ 1 h 304"/>
                <a:gd name="T20" fmla="*/ 1 w 129"/>
                <a:gd name="T21" fmla="*/ 1 h 304"/>
                <a:gd name="T22" fmla="*/ 2 w 129"/>
                <a:gd name="T23" fmla="*/ 1 h 304"/>
                <a:gd name="T24" fmla="*/ 1 w 129"/>
                <a:gd name="T25" fmla="*/ 0 h 304"/>
                <a:gd name="T26" fmla="*/ 1 w 129"/>
                <a:gd name="T27" fmla="*/ 0 h 3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
                <a:gd name="T43" fmla="*/ 0 h 304"/>
                <a:gd name="T44" fmla="*/ 129 w 129"/>
                <a:gd name="T45" fmla="*/ 304 h 3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 h="304">
                  <a:moveTo>
                    <a:pt x="47" y="0"/>
                  </a:moveTo>
                  <a:lnTo>
                    <a:pt x="0" y="50"/>
                  </a:lnTo>
                  <a:lnTo>
                    <a:pt x="38" y="298"/>
                  </a:lnTo>
                  <a:lnTo>
                    <a:pt x="49" y="304"/>
                  </a:lnTo>
                  <a:lnTo>
                    <a:pt x="59" y="293"/>
                  </a:lnTo>
                  <a:lnTo>
                    <a:pt x="67" y="282"/>
                  </a:lnTo>
                  <a:lnTo>
                    <a:pt x="77" y="271"/>
                  </a:lnTo>
                  <a:lnTo>
                    <a:pt x="88" y="260"/>
                  </a:lnTo>
                  <a:lnTo>
                    <a:pt x="98" y="249"/>
                  </a:lnTo>
                  <a:lnTo>
                    <a:pt x="107" y="238"/>
                  </a:lnTo>
                  <a:lnTo>
                    <a:pt x="118" y="228"/>
                  </a:lnTo>
                  <a:lnTo>
                    <a:pt x="129" y="217"/>
                  </a:lnTo>
                  <a:lnTo>
                    <a:pt x="109" y="86"/>
                  </a:lnTo>
                  <a:lnTo>
                    <a:pt x="47" y="0"/>
                  </a:lnTo>
                  <a:close/>
                </a:path>
              </a:pathLst>
            </a:custGeom>
            <a:solidFill>
              <a:srgbClr val="05EA49"/>
            </a:solidFill>
            <a:ln w="9525">
              <a:noFill/>
              <a:round/>
              <a:headEnd/>
              <a:tailEnd/>
            </a:ln>
          </p:spPr>
          <p:txBody>
            <a:bodyPr/>
            <a:lstStyle/>
            <a:p>
              <a:endParaRPr lang="fa-IR"/>
            </a:p>
          </p:txBody>
        </p:sp>
        <p:sp>
          <p:nvSpPr>
            <p:cNvPr id="129050" name="Freeform 33"/>
            <p:cNvSpPr>
              <a:spLocks/>
            </p:cNvSpPr>
            <p:nvPr/>
          </p:nvSpPr>
          <p:spPr bwMode="auto">
            <a:xfrm>
              <a:off x="1060" y="2445"/>
              <a:ext cx="59" cy="76"/>
            </a:xfrm>
            <a:custGeom>
              <a:avLst/>
              <a:gdLst>
                <a:gd name="T0" fmla="*/ 0 w 119"/>
                <a:gd name="T1" fmla="*/ 0 h 153"/>
                <a:gd name="T2" fmla="*/ 0 w 119"/>
                <a:gd name="T3" fmla="*/ 0 h 153"/>
                <a:gd name="T4" fmla="*/ 0 w 119"/>
                <a:gd name="T5" fmla="*/ 0 h 153"/>
                <a:gd name="T6" fmla="*/ 0 w 119"/>
                <a:gd name="T7" fmla="*/ 1 h 153"/>
                <a:gd name="T8" fmla="*/ 0 w 119"/>
                <a:gd name="T9" fmla="*/ 0 h 153"/>
                <a:gd name="T10" fmla="*/ 0 60000 65536"/>
                <a:gd name="T11" fmla="*/ 0 60000 65536"/>
                <a:gd name="T12" fmla="*/ 0 60000 65536"/>
                <a:gd name="T13" fmla="*/ 0 60000 65536"/>
                <a:gd name="T14" fmla="*/ 0 60000 65536"/>
                <a:gd name="T15" fmla="*/ 0 w 119"/>
                <a:gd name="T16" fmla="*/ 0 h 153"/>
                <a:gd name="T17" fmla="*/ 119 w 119"/>
                <a:gd name="T18" fmla="*/ 153 h 153"/>
              </a:gdLst>
              <a:ahLst/>
              <a:cxnLst>
                <a:cxn ang="T10">
                  <a:pos x="T0" y="T1"/>
                </a:cxn>
                <a:cxn ang="T11">
                  <a:pos x="T2" y="T3"/>
                </a:cxn>
                <a:cxn ang="T12">
                  <a:pos x="T4" y="T5"/>
                </a:cxn>
                <a:cxn ang="T13">
                  <a:pos x="T6" y="T7"/>
                </a:cxn>
                <a:cxn ang="T14">
                  <a:pos x="T8" y="T9"/>
                </a:cxn>
              </a:cxnLst>
              <a:rect l="T15" t="T16" r="T17" b="T18"/>
              <a:pathLst>
                <a:path w="119" h="153">
                  <a:moveTo>
                    <a:pt x="119" y="96"/>
                  </a:moveTo>
                  <a:lnTo>
                    <a:pt x="104" y="0"/>
                  </a:lnTo>
                  <a:lnTo>
                    <a:pt x="0" y="0"/>
                  </a:lnTo>
                  <a:lnTo>
                    <a:pt x="24" y="153"/>
                  </a:lnTo>
                  <a:lnTo>
                    <a:pt x="119" y="96"/>
                  </a:lnTo>
                  <a:close/>
                </a:path>
              </a:pathLst>
            </a:custGeom>
            <a:solidFill>
              <a:srgbClr val="3AEF70"/>
            </a:solidFill>
            <a:ln w="9525">
              <a:noFill/>
              <a:round/>
              <a:headEnd/>
              <a:tailEnd/>
            </a:ln>
          </p:spPr>
          <p:txBody>
            <a:bodyPr/>
            <a:lstStyle/>
            <a:p>
              <a:endParaRPr lang="fa-IR"/>
            </a:p>
          </p:txBody>
        </p:sp>
        <p:sp>
          <p:nvSpPr>
            <p:cNvPr id="129051" name="Freeform 34"/>
            <p:cNvSpPr>
              <a:spLocks/>
            </p:cNvSpPr>
            <p:nvPr/>
          </p:nvSpPr>
          <p:spPr bwMode="auto">
            <a:xfrm>
              <a:off x="1128" y="2848"/>
              <a:ext cx="52" cy="112"/>
            </a:xfrm>
            <a:custGeom>
              <a:avLst/>
              <a:gdLst>
                <a:gd name="T0" fmla="*/ 1 w 103"/>
                <a:gd name="T1" fmla="*/ 2 h 223"/>
                <a:gd name="T2" fmla="*/ 1 w 103"/>
                <a:gd name="T3" fmla="*/ 2 h 223"/>
                <a:gd name="T4" fmla="*/ 1 w 103"/>
                <a:gd name="T5" fmla="*/ 2 h 223"/>
                <a:gd name="T6" fmla="*/ 1 w 103"/>
                <a:gd name="T7" fmla="*/ 2 h 223"/>
                <a:gd name="T8" fmla="*/ 1 w 103"/>
                <a:gd name="T9" fmla="*/ 2 h 223"/>
                <a:gd name="T10" fmla="*/ 1 w 103"/>
                <a:gd name="T11" fmla="*/ 1 h 223"/>
                <a:gd name="T12" fmla="*/ 1 w 103"/>
                <a:gd name="T13" fmla="*/ 1 h 223"/>
                <a:gd name="T14" fmla="*/ 1 w 103"/>
                <a:gd name="T15" fmla="*/ 1 h 223"/>
                <a:gd name="T16" fmla="*/ 1 w 103"/>
                <a:gd name="T17" fmla="*/ 1 h 223"/>
                <a:gd name="T18" fmla="*/ 1 w 103"/>
                <a:gd name="T19" fmla="*/ 1 h 223"/>
                <a:gd name="T20" fmla="*/ 1 w 103"/>
                <a:gd name="T21" fmla="*/ 1 h 223"/>
                <a:gd name="T22" fmla="*/ 1 w 103"/>
                <a:gd name="T23" fmla="*/ 1 h 223"/>
                <a:gd name="T24" fmla="*/ 1 w 103"/>
                <a:gd name="T25" fmla="*/ 1 h 223"/>
                <a:gd name="T26" fmla="*/ 1 w 103"/>
                <a:gd name="T27" fmla="*/ 1 h 223"/>
                <a:gd name="T28" fmla="*/ 1 w 103"/>
                <a:gd name="T29" fmla="*/ 1 h 223"/>
                <a:gd name="T30" fmla="*/ 1 w 103"/>
                <a:gd name="T31" fmla="*/ 1 h 223"/>
                <a:gd name="T32" fmla="*/ 1 w 103"/>
                <a:gd name="T33" fmla="*/ 1 h 223"/>
                <a:gd name="T34" fmla="*/ 1 w 103"/>
                <a:gd name="T35" fmla="*/ 0 h 223"/>
                <a:gd name="T36" fmla="*/ 1 w 103"/>
                <a:gd name="T37" fmla="*/ 1 h 223"/>
                <a:gd name="T38" fmla="*/ 1 w 103"/>
                <a:gd name="T39" fmla="*/ 1 h 223"/>
                <a:gd name="T40" fmla="*/ 1 w 103"/>
                <a:gd name="T41" fmla="*/ 1 h 223"/>
                <a:gd name="T42" fmla="*/ 1 w 103"/>
                <a:gd name="T43" fmla="*/ 1 h 223"/>
                <a:gd name="T44" fmla="*/ 1 w 103"/>
                <a:gd name="T45" fmla="*/ 1 h 223"/>
                <a:gd name="T46" fmla="*/ 1 w 103"/>
                <a:gd name="T47" fmla="*/ 1 h 223"/>
                <a:gd name="T48" fmla="*/ 1 w 103"/>
                <a:gd name="T49" fmla="*/ 1 h 223"/>
                <a:gd name="T50" fmla="*/ 1 w 103"/>
                <a:gd name="T51" fmla="*/ 1 h 223"/>
                <a:gd name="T52" fmla="*/ 0 w 103"/>
                <a:gd name="T53" fmla="*/ 1 h 223"/>
                <a:gd name="T54" fmla="*/ 1 w 103"/>
                <a:gd name="T55" fmla="*/ 2 h 223"/>
                <a:gd name="T56" fmla="*/ 1 w 103"/>
                <a:gd name="T57" fmla="*/ 2 h 223"/>
                <a:gd name="T58" fmla="*/ 1 w 103"/>
                <a:gd name="T59" fmla="*/ 2 h 223"/>
                <a:gd name="T60" fmla="*/ 1 w 103"/>
                <a:gd name="T61" fmla="*/ 2 h 223"/>
                <a:gd name="T62" fmla="*/ 1 w 103"/>
                <a:gd name="T63" fmla="*/ 2 h 223"/>
                <a:gd name="T64" fmla="*/ 1 w 103"/>
                <a:gd name="T65" fmla="*/ 2 h 223"/>
                <a:gd name="T66" fmla="*/ 1 w 103"/>
                <a:gd name="T67" fmla="*/ 2 h 223"/>
                <a:gd name="T68" fmla="*/ 1 w 103"/>
                <a:gd name="T69" fmla="*/ 2 h 223"/>
                <a:gd name="T70" fmla="*/ 1 w 103"/>
                <a:gd name="T71" fmla="*/ 2 h 2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3"/>
                <a:gd name="T109" fmla="*/ 0 h 223"/>
                <a:gd name="T110" fmla="*/ 103 w 103"/>
                <a:gd name="T111" fmla="*/ 223 h 2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3" h="223">
                  <a:moveTo>
                    <a:pt x="40" y="140"/>
                  </a:moveTo>
                  <a:lnTo>
                    <a:pt x="41" y="140"/>
                  </a:lnTo>
                  <a:lnTo>
                    <a:pt x="44" y="137"/>
                  </a:lnTo>
                  <a:lnTo>
                    <a:pt x="49" y="135"/>
                  </a:lnTo>
                  <a:lnTo>
                    <a:pt x="56" y="131"/>
                  </a:lnTo>
                  <a:lnTo>
                    <a:pt x="64" y="124"/>
                  </a:lnTo>
                  <a:lnTo>
                    <a:pt x="74" y="117"/>
                  </a:lnTo>
                  <a:lnTo>
                    <a:pt x="85" y="107"/>
                  </a:lnTo>
                  <a:lnTo>
                    <a:pt x="96" y="96"/>
                  </a:lnTo>
                  <a:lnTo>
                    <a:pt x="98" y="93"/>
                  </a:lnTo>
                  <a:lnTo>
                    <a:pt x="100" y="91"/>
                  </a:lnTo>
                  <a:lnTo>
                    <a:pt x="102" y="89"/>
                  </a:lnTo>
                  <a:lnTo>
                    <a:pt x="103" y="86"/>
                  </a:lnTo>
                  <a:lnTo>
                    <a:pt x="96" y="48"/>
                  </a:lnTo>
                  <a:lnTo>
                    <a:pt x="85" y="30"/>
                  </a:lnTo>
                  <a:lnTo>
                    <a:pt x="73" y="15"/>
                  </a:lnTo>
                  <a:lnTo>
                    <a:pt x="63" y="4"/>
                  </a:lnTo>
                  <a:lnTo>
                    <a:pt x="59" y="0"/>
                  </a:lnTo>
                  <a:lnTo>
                    <a:pt x="59" y="2"/>
                  </a:lnTo>
                  <a:lnTo>
                    <a:pt x="58" y="12"/>
                  </a:lnTo>
                  <a:lnTo>
                    <a:pt x="53" y="30"/>
                  </a:lnTo>
                  <a:lnTo>
                    <a:pt x="45" y="57"/>
                  </a:lnTo>
                  <a:lnTo>
                    <a:pt x="34" y="82"/>
                  </a:lnTo>
                  <a:lnTo>
                    <a:pt x="22" y="96"/>
                  </a:lnTo>
                  <a:lnTo>
                    <a:pt x="12" y="100"/>
                  </a:lnTo>
                  <a:lnTo>
                    <a:pt x="8" y="102"/>
                  </a:lnTo>
                  <a:lnTo>
                    <a:pt x="0" y="92"/>
                  </a:lnTo>
                  <a:lnTo>
                    <a:pt x="20" y="223"/>
                  </a:lnTo>
                  <a:lnTo>
                    <a:pt x="29" y="213"/>
                  </a:lnTo>
                  <a:lnTo>
                    <a:pt x="38" y="204"/>
                  </a:lnTo>
                  <a:lnTo>
                    <a:pt x="47" y="195"/>
                  </a:lnTo>
                  <a:lnTo>
                    <a:pt x="56" y="186"/>
                  </a:lnTo>
                  <a:lnTo>
                    <a:pt x="47" y="173"/>
                  </a:lnTo>
                  <a:lnTo>
                    <a:pt x="42" y="158"/>
                  </a:lnTo>
                  <a:lnTo>
                    <a:pt x="40" y="146"/>
                  </a:lnTo>
                  <a:lnTo>
                    <a:pt x="40" y="140"/>
                  </a:lnTo>
                  <a:close/>
                </a:path>
              </a:pathLst>
            </a:custGeom>
            <a:solidFill>
              <a:srgbClr val="3AEF70"/>
            </a:solidFill>
            <a:ln w="9525">
              <a:noFill/>
              <a:round/>
              <a:headEnd/>
              <a:tailEnd/>
            </a:ln>
          </p:spPr>
          <p:txBody>
            <a:bodyPr/>
            <a:lstStyle/>
            <a:p>
              <a:endParaRPr lang="fa-IR"/>
            </a:p>
          </p:txBody>
        </p:sp>
        <p:sp>
          <p:nvSpPr>
            <p:cNvPr id="129052" name="Freeform 35"/>
            <p:cNvSpPr>
              <a:spLocks/>
            </p:cNvSpPr>
            <p:nvPr/>
          </p:nvSpPr>
          <p:spPr bwMode="auto">
            <a:xfrm>
              <a:off x="1112" y="2445"/>
              <a:ext cx="65" cy="86"/>
            </a:xfrm>
            <a:custGeom>
              <a:avLst/>
              <a:gdLst>
                <a:gd name="T0" fmla="*/ 1 w 129"/>
                <a:gd name="T1" fmla="*/ 1 h 172"/>
                <a:gd name="T2" fmla="*/ 1 w 129"/>
                <a:gd name="T3" fmla="*/ 1 h 172"/>
                <a:gd name="T4" fmla="*/ 1 w 129"/>
                <a:gd name="T5" fmla="*/ 1 h 172"/>
                <a:gd name="T6" fmla="*/ 1 w 129"/>
                <a:gd name="T7" fmla="*/ 1 h 172"/>
                <a:gd name="T8" fmla="*/ 1 w 129"/>
                <a:gd name="T9" fmla="*/ 1 h 172"/>
                <a:gd name="T10" fmla="*/ 1 w 129"/>
                <a:gd name="T11" fmla="*/ 1 h 172"/>
                <a:gd name="T12" fmla="*/ 1 w 129"/>
                <a:gd name="T13" fmla="*/ 1 h 172"/>
                <a:gd name="T14" fmla="*/ 1 w 129"/>
                <a:gd name="T15" fmla="*/ 1 h 172"/>
                <a:gd name="T16" fmla="*/ 2 w 129"/>
                <a:gd name="T17" fmla="*/ 1 h 172"/>
                <a:gd name="T18" fmla="*/ 1 w 129"/>
                <a:gd name="T19" fmla="*/ 0 h 172"/>
                <a:gd name="T20" fmla="*/ 0 w 129"/>
                <a:gd name="T21" fmla="*/ 0 h 172"/>
                <a:gd name="T22" fmla="*/ 1 w 129"/>
                <a:gd name="T23" fmla="*/ 1 h 172"/>
                <a:gd name="T24" fmla="*/ 1 w 129"/>
                <a:gd name="T25" fmla="*/ 1 h 1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172"/>
                <a:gd name="T41" fmla="*/ 129 w 129"/>
                <a:gd name="T42" fmla="*/ 172 h 1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172">
                  <a:moveTo>
                    <a:pt x="42" y="81"/>
                  </a:moveTo>
                  <a:lnTo>
                    <a:pt x="44" y="83"/>
                  </a:lnTo>
                  <a:lnTo>
                    <a:pt x="48" y="87"/>
                  </a:lnTo>
                  <a:lnTo>
                    <a:pt x="55" y="94"/>
                  </a:lnTo>
                  <a:lnTo>
                    <a:pt x="64" y="103"/>
                  </a:lnTo>
                  <a:lnTo>
                    <a:pt x="77" y="117"/>
                  </a:lnTo>
                  <a:lnTo>
                    <a:pt x="92" y="132"/>
                  </a:lnTo>
                  <a:lnTo>
                    <a:pt x="110" y="152"/>
                  </a:lnTo>
                  <a:lnTo>
                    <a:pt x="129" y="172"/>
                  </a:lnTo>
                  <a:lnTo>
                    <a:pt x="103" y="0"/>
                  </a:lnTo>
                  <a:lnTo>
                    <a:pt x="0" y="0"/>
                  </a:lnTo>
                  <a:lnTo>
                    <a:pt x="15" y="96"/>
                  </a:lnTo>
                  <a:lnTo>
                    <a:pt x="42" y="81"/>
                  </a:lnTo>
                  <a:close/>
                </a:path>
              </a:pathLst>
            </a:custGeom>
            <a:solidFill>
              <a:srgbClr val="05EA49"/>
            </a:solidFill>
            <a:ln w="9525">
              <a:noFill/>
              <a:round/>
              <a:headEnd/>
              <a:tailEnd/>
            </a:ln>
          </p:spPr>
          <p:txBody>
            <a:bodyPr/>
            <a:lstStyle/>
            <a:p>
              <a:endParaRPr lang="fa-IR"/>
            </a:p>
          </p:txBody>
        </p:sp>
        <p:sp>
          <p:nvSpPr>
            <p:cNvPr id="129053" name="Freeform 36"/>
            <p:cNvSpPr>
              <a:spLocks/>
            </p:cNvSpPr>
            <p:nvPr/>
          </p:nvSpPr>
          <p:spPr bwMode="auto">
            <a:xfrm>
              <a:off x="1237" y="3052"/>
              <a:ext cx="23" cy="34"/>
            </a:xfrm>
            <a:custGeom>
              <a:avLst/>
              <a:gdLst>
                <a:gd name="T0" fmla="*/ 1 w 46"/>
                <a:gd name="T1" fmla="*/ 0 h 67"/>
                <a:gd name="T2" fmla="*/ 1 w 46"/>
                <a:gd name="T3" fmla="*/ 1 h 67"/>
                <a:gd name="T4" fmla="*/ 1 w 46"/>
                <a:gd name="T5" fmla="*/ 1 h 67"/>
                <a:gd name="T6" fmla="*/ 1 w 46"/>
                <a:gd name="T7" fmla="*/ 1 h 67"/>
                <a:gd name="T8" fmla="*/ 0 w 46"/>
                <a:gd name="T9" fmla="*/ 1 h 67"/>
                <a:gd name="T10" fmla="*/ 1 w 46"/>
                <a:gd name="T11" fmla="*/ 1 h 67"/>
                <a:gd name="T12" fmla="*/ 1 w 46"/>
                <a:gd name="T13" fmla="*/ 0 h 67"/>
                <a:gd name="T14" fmla="*/ 0 60000 65536"/>
                <a:gd name="T15" fmla="*/ 0 60000 65536"/>
                <a:gd name="T16" fmla="*/ 0 60000 65536"/>
                <a:gd name="T17" fmla="*/ 0 60000 65536"/>
                <a:gd name="T18" fmla="*/ 0 60000 65536"/>
                <a:gd name="T19" fmla="*/ 0 60000 65536"/>
                <a:gd name="T20" fmla="*/ 0 60000 65536"/>
                <a:gd name="T21" fmla="*/ 0 w 46"/>
                <a:gd name="T22" fmla="*/ 0 h 67"/>
                <a:gd name="T23" fmla="*/ 46 w 46"/>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67">
                  <a:moveTo>
                    <a:pt x="36" y="0"/>
                  </a:moveTo>
                  <a:lnTo>
                    <a:pt x="28" y="9"/>
                  </a:lnTo>
                  <a:lnTo>
                    <a:pt x="20" y="19"/>
                  </a:lnTo>
                  <a:lnTo>
                    <a:pt x="10" y="31"/>
                  </a:lnTo>
                  <a:lnTo>
                    <a:pt x="0" y="44"/>
                  </a:lnTo>
                  <a:lnTo>
                    <a:pt x="46" y="67"/>
                  </a:lnTo>
                  <a:lnTo>
                    <a:pt x="36" y="0"/>
                  </a:lnTo>
                  <a:close/>
                </a:path>
              </a:pathLst>
            </a:custGeom>
            <a:solidFill>
              <a:srgbClr val="05EA49"/>
            </a:solidFill>
            <a:ln w="9525">
              <a:noFill/>
              <a:round/>
              <a:headEnd/>
              <a:tailEnd/>
            </a:ln>
          </p:spPr>
          <p:txBody>
            <a:bodyPr/>
            <a:lstStyle/>
            <a:p>
              <a:endParaRPr lang="fa-IR"/>
            </a:p>
          </p:txBody>
        </p:sp>
        <p:sp>
          <p:nvSpPr>
            <p:cNvPr id="129054" name="Freeform 37"/>
            <p:cNvSpPr>
              <a:spLocks/>
            </p:cNvSpPr>
            <p:nvPr/>
          </p:nvSpPr>
          <p:spPr bwMode="auto">
            <a:xfrm>
              <a:off x="1177" y="2872"/>
              <a:ext cx="4" cy="20"/>
            </a:xfrm>
            <a:custGeom>
              <a:avLst/>
              <a:gdLst>
                <a:gd name="T0" fmla="*/ 0 w 8"/>
                <a:gd name="T1" fmla="*/ 0 h 38"/>
                <a:gd name="T2" fmla="*/ 1 w 8"/>
                <a:gd name="T3" fmla="*/ 1 h 38"/>
                <a:gd name="T4" fmla="*/ 1 w 8"/>
                <a:gd name="T5" fmla="*/ 1 h 38"/>
                <a:gd name="T6" fmla="*/ 1 w 8"/>
                <a:gd name="T7" fmla="*/ 1 h 38"/>
                <a:gd name="T8" fmla="*/ 1 w 8"/>
                <a:gd name="T9" fmla="*/ 1 h 38"/>
                <a:gd name="T10" fmla="*/ 0 w 8"/>
                <a:gd name="T11" fmla="*/ 0 h 38"/>
                <a:gd name="T12" fmla="*/ 0 60000 65536"/>
                <a:gd name="T13" fmla="*/ 0 60000 65536"/>
                <a:gd name="T14" fmla="*/ 0 60000 65536"/>
                <a:gd name="T15" fmla="*/ 0 60000 65536"/>
                <a:gd name="T16" fmla="*/ 0 60000 65536"/>
                <a:gd name="T17" fmla="*/ 0 60000 65536"/>
                <a:gd name="T18" fmla="*/ 0 w 8"/>
                <a:gd name="T19" fmla="*/ 0 h 38"/>
                <a:gd name="T20" fmla="*/ 8 w 8"/>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8" h="38">
                  <a:moveTo>
                    <a:pt x="0" y="0"/>
                  </a:moveTo>
                  <a:lnTo>
                    <a:pt x="7" y="38"/>
                  </a:lnTo>
                  <a:lnTo>
                    <a:pt x="8" y="30"/>
                  </a:lnTo>
                  <a:lnTo>
                    <a:pt x="8" y="20"/>
                  </a:lnTo>
                  <a:lnTo>
                    <a:pt x="6" y="9"/>
                  </a:lnTo>
                  <a:lnTo>
                    <a:pt x="0" y="0"/>
                  </a:lnTo>
                  <a:close/>
                </a:path>
              </a:pathLst>
            </a:custGeom>
            <a:solidFill>
              <a:srgbClr val="05EA49"/>
            </a:solidFill>
            <a:ln w="9525">
              <a:noFill/>
              <a:round/>
              <a:headEnd/>
              <a:tailEnd/>
            </a:ln>
          </p:spPr>
          <p:txBody>
            <a:bodyPr/>
            <a:lstStyle/>
            <a:p>
              <a:endParaRPr lang="fa-IR"/>
            </a:p>
          </p:txBody>
        </p:sp>
        <p:sp>
          <p:nvSpPr>
            <p:cNvPr id="129055" name="Freeform 38"/>
            <p:cNvSpPr>
              <a:spLocks/>
            </p:cNvSpPr>
            <p:nvPr/>
          </p:nvSpPr>
          <p:spPr bwMode="auto">
            <a:xfrm>
              <a:off x="1163" y="2445"/>
              <a:ext cx="81" cy="196"/>
            </a:xfrm>
            <a:custGeom>
              <a:avLst/>
              <a:gdLst>
                <a:gd name="T0" fmla="*/ 1 w 161"/>
                <a:gd name="T1" fmla="*/ 2 h 391"/>
                <a:gd name="T2" fmla="*/ 1 w 161"/>
                <a:gd name="T3" fmla="*/ 2 h 391"/>
                <a:gd name="T4" fmla="*/ 1 w 161"/>
                <a:gd name="T5" fmla="*/ 2 h 391"/>
                <a:gd name="T6" fmla="*/ 1 w 161"/>
                <a:gd name="T7" fmla="*/ 2 h 391"/>
                <a:gd name="T8" fmla="*/ 1 w 161"/>
                <a:gd name="T9" fmla="*/ 3 h 391"/>
                <a:gd name="T10" fmla="*/ 1 w 161"/>
                <a:gd name="T11" fmla="*/ 3 h 391"/>
                <a:gd name="T12" fmla="*/ 1 w 161"/>
                <a:gd name="T13" fmla="*/ 3 h 391"/>
                <a:gd name="T14" fmla="*/ 2 w 161"/>
                <a:gd name="T15" fmla="*/ 3 h 391"/>
                <a:gd name="T16" fmla="*/ 2 w 161"/>
                <a:gd name="T17" fmla="*/ 4 h 391"/>
                <a:gd name="T18" fmla="*/ 1 w 161"/>
                <a:gd name="T19" fmla="*/ 0 h 391"/>
                <a:gd name="T20" fmla="*/ 0 w 161"/>
                <a:gd name="T21" fmla="*/ 0 h 391"/>
                <a:gd name="T22" fmla="*/ 1 w 161"/>
                <a:gd name="T23" fmla="*/ 2 h 391"/>
                <a:gd name="T24" fmla="*/ 1 w 161"/>
                <a:gd name="T25" fmla="*/ 2 h 391"/>
                <a:gd name="T26" fmla="*/ 1 w 161"/>
                <a:gd name="T27" fmla="*/ 2 h 391"/>
                <a:gd name="T28" fmla="*/ 1 w 161"/>
                <a:gd name="T29" fmla="*/ 2 h 391"/>
                <a:gd name="T30" fmla="*/ 1 w 161"/>
                <a:gd name="T31" fmla="*/ 2 h 3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1"/>
                <a:gd name="T49" fmla="*/ 0 h 391"/>
                <a:gd name="T50" fmla="*/ 161 w 161"/>
                <a:gd name="T51" fmla="*/ 391 h 3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1" h="391">
                  <a:moveTo>
                    <a:pt x="34" y="180"/>
                  </a:moveTo>
                  <a:lnTo>
                    <a:pt x="48" y="197"/>
                  </a:lnTo>
                  <a:lnTo>
                    <a:pt x="62" y="218"/>
                  </a:lnTo>
                  <a:lnTo>
                    <a:pt x="77" y="241"/>
                  </a:lnTo>
                  <a:lnTo>
                    <a:pt x="94" y="269"/>
                  </a:lnTo>
                  <a:lnTo>
                    <a:pt x="112" y="299"/>
                  </a:lnTo>
                  <a:lnTo>
                    <a:pt x="128" y="329"/>
                  </a:lnTo>
                  <a:lnTo>
                    <a:pt x="145" y="361"/>
                  </a:lnTo>
                  <a:lnTo>
                    <a:pt x="161" y="391"/>
                  </a:lnTo>
                  <a:lnTo>
                    <a:pt x="102" y="0"/>
                  </a:lnTo>
                  <a:lnTo>
                    <a:pt x="0" y="0"/>
                  </a:lnTo>
                  <a:lnTo>
                    <a:pt x="26" y="172"/>
                  </a:lnTo>
                  <a:lnTo>
                    <a:pt x="29" y="174"/>
                  </a:lnTo>
                  <a:lnTo>
                    <a:pt x="30" y="176"/>
                  </a:lnTo>
                  <a:lnTo>
                    <a:pt x="33" y="178"/>
                  </a:lnTo>
                  <a:lnTo>
                    <a:pt x="34" y="180"/>
                  </a:lnTo>
                  <a:close/>
                </a:path>
              </a:pathLst>
            </a:custGeom>
            <a:solidFill>
              <a:srgbClr val="3AEF70"/>
            </a:solidFill>
            <a:ln w="9525">
              <a:noFill/>
              <a:round/>
              <a:headEnd/>
              <a:tailEnd/>
            </a:ln>
          </p:spPr>
          <p:txBody>
            <a:bodyPr/>
            <a:lstStyle/>
            <a:p>
              <a:endParaRPr lang="fa-IR"/>
            </a:p>
          </p:txBody>
        </p:sp>
        <p:sp>
          <p:nvSpPr>
            <p:cNvPr id="129056" name="Freeform 39"/>
            <p:cNvSpPr>
              <a:spLocks/>
            </p:cNvSpPr>
            <p:nvPr/>
          </p:nvSpPr>
          <p:spPr bwMode="auto">
            <a:xfrm>
              <a:off x="1255" y="3040"/>
              <a:ext cx="31" cy="60"/>
            </a:xfrm>
            <a:custGeom>
              <a:avLst/>
              <a:gdLst>
                <a:gd name="T0" fmla="*/ 1 w 62"/>
                <a:gd name="T1" fmla="*/ 1 h 120"/>
                <a:gd name="T2" fmla="*/ 1 w 62"/>
                <a:gd name="T3" fmla="*/ 0 h 120"/>
                <a:gd name="T4" fmla="*/ 1 w 62"/>
                <a:gd name="T5" fmla="*/ 1 h 120"/>
                <a:gd name="T6" fmla="*/ 1 w 62"/>
                <a:gd name="T7" fmla="*/ 1 h 120"/>
                <a:gd name="T8" fmla="*/ 1 w 62"/>
                <a:gd name="T9" fmla="*/ 1 h 120"/>
                <a:gd name="T10" fmla="*/ 0 w 62"/>
                <a:gd name="T11" fmla="*/ 1 h 120"/>
                <a:gd name="T12" fmla="*/ 1 w 62"/>
                <a:gd name="T13" fmla="*/ 1 h 120"/>
                <a:gd name="T14" fmla="*/ 1 w 62"/>
                <a:gd name="T15" fmla="*/ 1 h 120"/>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120"/>
                <a:gd name="T26" fmla="*/ 62 w 62"/>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120">
                  <a:moveTo>
                    <a:pt x="62" y="120"/>
                  </a:moveTo>
                  <a:lnTo>
                    <a:pt x="21" y="0"/>
                  </a:lnTo>
                  <a:lnTo>
                    <a:pt x="20" y="1"/>
                  </a:lnTo>
                  <a:lnTo>
                    <a:pt x="15" y="7"/>
                  </a:lnTo>
                  <a:lnTo>
                    <a:pt x="10" y="15"/>
                  </a:lnTo>
                  <a:lnTo>
                    <a:pt x="0" y="25"/>
                  </a:lnTo>
                  <a:lnTo>
                    <a:pt x="10" y="92"/>
                  </a:lnTo>
                  <a:lnTo>
                    <a:pt x="62" y="120"/>
                  </a:lnTo>
                  <a:close/>
                </a:path>
              </a:pathLst>
            </a:custGeom>
            <a:solidFill>
              <a:srgbClr val="3AEF70"/>
            </a:solidFill>
            <a:ln w="9525">
              <a:noFill/>
              <a:round/>
              <a:headEnd/>
              <a:tailEnd/>
            </a:ln>
          </p:spPr>
          <p:txBody>
            <a:bodyPr/>
            <a:lstStyle/>
            <a:p>
              <a:endParaRPr lang="fa-IR"/>
            </a:p>
          </p:txBody>
        </p:sp>
        <p:sp>
          <p:nvSpPr>
            <p:cNvPr id="129057" name="Freeform 40"/>
            <p:cNvSpPr>
              <a:spLocks/>
            </p:cNvSpPr>
            <p:nvPr/>
          </p:nvSpPr>
          <p:spPr bwMode="auto">
            <a:xfrm>
              <a:off x="1214" y="2445"/>
              <a:ext cx="104" cy="338"/>
            </a:xfrm>
            <a:custGeom>
              <a:avLst/>
              <a:gdLst>
                <a:gd name="T0" fmla="*/ 1 w 207"/>
                <a:gd name="T1" fmla="*/ 5 h 676"/>
                <a:gd name="T2" fmla="*/ 1 w 207"/>
                <a:gd name="T3" fmla="*/ 5 h 676"/>
                <a:gd name="T4" fmla="*/ 2 w 207"/>
                <a:gd name="T5" fmla="*/ 5 h 676"/>
                <a:gd name="T6" fmla="*/ 2 w 207"/>
                <a:gd name="T7" fmla="*/ 5 h 676"/>
                <a:gd name="T8" fmla="*/ 2 w 207"/>
                <a:gd name="T9" fmla="*/ 5 h 676"/>
                <a:gd name="T10" fmla="*/ 2 w 207"/>
                <a:gd name="T11" fmla="*/ 5 h 676"/>
                <a:gd name="T12" fmla="*/ 2 w 207"/>
                <a:gd name="T13" fmla="*/ 5 h 676"/>
                <a:gd name="T14" fmla="*/ 2 w 207"/>
                <a:gd name="T15" fmla="*/ 5 h 676"/>
                <a:gd name="T16" fmla="*/ 2 w 207"/>
                <a:gd name="T17" fmla="*/ 5 h 676"/>
                <a:gd name="T18" fmla="*/ 2 w 207"/>
                <a:gd name="T19" fmla="*/ 5 h 676"/>
                <a:gd name="T20" fmla="*/ 1 w 207"/>
                <a:gd name="T21" fmla="*/ 0 h 676"/>
                <a:gd name="T22" fmla="*/ 0 w 207"/>
                <a:gd name="T23" fmla="*/ 0 h 676"/>
                <a:gd name="T24" fmla="*/ 1 w 207"/>
                <a:gd name="T25" fmla="*/ 3 h 676"/>
                <a:gd name="T26" fmla="*/ 1 w 207"/>
                <a:gd name="T27" fmla="*/ 3 h 676"/>
                <a:gd name="T28" fmla="*/ 1 w 207"/>
                <a:gd name="T29" fmla="*/ 3 h 676"/>
                <a:gd name="T30" fmla="*/ 1 w 207"/>
                <a:gd name="T31" fmla="*/ 3 h 676"/>
                <a:gd name="T32" fmla="*/ 1 w 207"/>
                <a:gd name="T33" fmla="*/ 3 h 676"/>
                <a:gd name="T34" fmla="*/ 1 w 207"/>
                <a:gd name="T35" fmla="*/ 3 h 676"/>
                <a:gd name="T36" fmla="*/ 1 w 207"/>
                <a:gd name="T37" fmla="*/ 5 h 676"/>
                <a:gd name="T38" fmla="*/ 1 w 207"/>
                <a:gd name="T39" fmla="*/ 5 h 676"/>
                <a:gd name="T40" fmla="*/ 1 w 207"/>
                <a:gd name="T41" fmla="*/ 5 h 6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7"/>
                <a:gd name="T64" fmla="*/ 0 h 676"/>
                <a:gd name="T65" fmla="*/ 207 w 207"/>
                <a:gd name="T66" fmla="*/ 676 h 6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7" h="676">
                  <a:moveTo>
                    <a:pt x="128" y="525"/>
                  </a:moveTo>
                  <a:lnTo>
                    <a:pt x="127" y="527"/>
                  </a:lnTo>
                  <a:lnTo>
                    <a:pt x="140" y="550"/>
                  </a:lnTo>
                  <a:lnTo>
                    <a:pt x="153" y="572"/>
                  </a:lnTo>
                  <a:lnTo>
                    <a:pt x="164" y="594"/>
                  </a:lnTo>
                  <a:lnTo>
                    <a:pt x="175" y="613"/>
                  </a:lnTo>
                  <a:lnTo>
                    <a:pt x="185" y="633"/>
                  </a:lnTo>
                  <a:lnTo>
                    <a:pt x="193" y="649"/>
                  </a:lnTo>
                  <a:lnTo>
                    <a:pt x="200" y="663"/>
                  </a:lnTo>
                  <a:lnTo>
                    <a:pt x="207" y="676"/>
                  </a:lnTo>
                  <a:lnTo>
                    <a:pt x="103" y="0"/>
                  </a:lnTo>
                  <a:lnTo>
                    <a:pt x="0" y="0"/>
                  </a:lnTo>
                  <a:lnTo>
                    <a:pt x="59" y="391"/>
                  </a:lnTo>
                  <a:lnTo>
                    <a:pt x="73" y="418"/>
                  </a:lnTo>
                  <a:lnTo>
                    <a:pt x="87" y="444"/>
                  </a:lnTo>
                  <a:lnTo>
                    <a:pt x="98" y="466"/>
                  </a:lnTo>
                  <a:lnTo>
                    <a:pt x="109" y="485"/>
                  </a:lnTo>
                  <a:lnTo>
                    <a:pt x="117" y="502"/>
                  </a:lnTo>
                  <a:lnTo>
                    <a:pt x="123" y="514"/>
                  </a:lnTo>
                  <a:lnTo>
                    <a:pt x="127" y="522"/>
                  </a:lnTo>
                  <a:lnTo>
                    <a:pt x="128" y="525"/>
                  </a:lnTo>
                  <a:close/>
                </a:path>
              </a:pathLst>
            </a:custGeom>
            <a:solidFill>
              <a:srgbClr val="05EA49"/>
            </a:solidFill>
            <a:ln w="9525">
              <a:noFill/>
              <a:round/>
              <a:headEnd/>
              <a:tailEnd/>
            </a:ln>
          </p:spPr>
          <p:txBody>
            <a:bodyPr/>
            <a:lstStyle/>
            <a:p>
              <a:endParaRPr lang="fa-IR"/>
            </a:p>
          </p:txBody>
        </p:sp>
        <p:sp>
          <p:nvSpPr>
            <p:cNvPr id="129058" name="Freeform 41"/>
            <p:cNvSpPr>
              <a:spLocks/>
            </p:cNvSpPr>
            <p:nvPr/>
          </p:nvSpPr>
          <p:spPr bwMode="auto">
            <a:xfrm>
              <a:off x="1266" y="2445"/>
              <a:ext cx="104" cy="356"/>
            </a:xfrm>
            <a:custGeom>
              <a:avLst/>
              <a:gdLst>
                <a:gd name="T0" fmla="*/ 1 w 208"/>
                <a:gd name="T1" fmla="*/ 5 h 713"/>
                <a:gd name="T2" fmla="*/ 1 w 208"/>
                <a:gd name="T3" fmla="*/ 5 h 713"/>
                <a:gd name="T4" fmla="*/ 2 w 208"/>
                <a:gd name="T5" fmla="*/ 5 h 713"/>
                <a:gd name="T6" fmla="*/ 1 w 208"/>
                <a:gd name="T7" fmla="*/ 0 h 713"/>
                <a:gd name="T8" fmla="*/ 0 w 208"/>
                <a:gd name="T9" fmla="*/ 0 h 713"/>
                <a:gd name="T10" fmla="*/ 1 w 208"/>
                <a:gd name="T11" fmla="*/ 5 h 713"/>
                <a:gd name="T12" fmla="*/ 1 w 208"/>
                <a:gd name="T13" fmla="*/ 5 h 713"/>
                <a:gd name="T14" fmla="*/ 1 w 208"/>
                <a:gd name="T15" fmla="*/ 5 h 713"/>
                <a:gd name="T16" fmla="*/ 1 w 208"/>
                <a:gd name="T17" fmla="*/ 5 h 713"/>
                <a:gd name="T18" fmla="*/ 1 w 208"/>
                <a:gd name="T19" fmla="*/ 5 h 7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713"/>
                <a:gd name="T32" fmla="*/ 208 w 208"/>
                <a:gd name="T33" fmla="*/ 713 h 7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713">
                  <a:moveTo>
                    <a:pt x="113" y="698"/>
                  </a:moveTo>
                  <a:lnTo>
                    <a:pt x="115" y="713"/>
                  </a:lnTo>
                  <a:lnTo>
                    <a:pt x="208" y="692"/>
                  </a:lnTo>
                  <a:lnTo>
                    <a:pt x="104" y="0"/>
                  </a:lnTo>
                  <a:lnTo>
                    <a:pt x="0" y="0"/>
                  </a:lnTo>
                  <a:lnTo>
                    <a:pt x="104" y="676"/>
                  </a:lnTo>
                  <a:lnTo>
                    <a:pt x="108" y="685"/>
                  </a:lnTo>
                  <a:lnTo>
                    <a:pt x="111" y="692"/>
                  </a:lnTo>
                  <a:lnTo>
                    <a:pt x="113" y="696"/>
                  </a:lnTo>
                  <a:lnTo>
                    <a:pt x="113" y="698"/>
                  </a:lnTo>
                  <a:close/>
                </a:path>
              </a:pathLst>
            </a:custGeom>
            <a:solidFill>
              <a:srgbClr val="3AEF70"/>
            </a:solidFill>
            <a:ln w="9525">
              <a:noFill/>
              <a:round/>
              <a:headEnd/>
              <a:tailEnd/>
            </a:ln>
          </p:spPr>
          <p:txBody>
            <a:bodyPr/>
            <a:lstStyle/>
            <a:p>
              <a:endParaRPr lang="fa-IR"/>
            </a:p>
          </p:txBody>
        </p:sp>
        <p:sp>
          <p:nvSpPr>
            <p:cNvPr id="129059" name="Freeform 42"/>
            <p:cNvSpPr>
              <a:spLocks/>
            </p:cNvSpPr>
            <p:nvPr/>
          </p:nvSpPr>
          <p:spPr bwMode="auto">
            <a:xfrm>
              <a:off x="1318" y="2445"/>
              <a:ext cx="102" cy="346"/>
            </a:xfrm>
            <a:custGeom>
              <a:avLst/>
              <a:gdLst>
                <a:gd name="T0" fmla="*/ 0 w 205"/>
                <a:gd name="T1" fmla="*/ 5 h 692"/>
                <a:gd name="T2" fmla="*/ 1 w 205"/>
                <a:gd name="T3" fmla="*/ 5 h 692"/>
                <a:gd name="T4" fmla="*/ 0 w 205"/>
                <a:gd name="T5" fmla="*/ 0 h 692"/>
                <a:gd name="T6" fmla="*/ 0 w 205"/>
                <a:gd name="T7" fmla="*/ 0 h 692"/>
                <a:gd name="T8" fmla="*/ 0 w 205"/>
                <a:gd name="T9" fmla="*/ 5 h 692"/>
                <a:gd name="T10" fmla="*/ 0 w 205"/>
                <a:gd name="T11" fmla="*/ 5 h 692"/>
                <a:gd name="T12" fmla="*/ 0 60000 65536"/>
                <a:gd name="T13" fmla="*/ 0 60000 65536"/>
                <a:gd name="T14" fmla="*/ 0 60000 65536"/>
                <a:gd name="T15" fmla="*/ 0 60000 65536"/>
                <a:gd name="T16" fmla="*/ 0 60000 65536"/>
                <a:gd name="T17" fmla="*/ 0 60000 65536"/>
                <a:gd name="T18" fmla="*/ 0 w 205"/>
                <a:gd name="T19" fmla="*/ 0 h 692"/>
                <a:gd name="T20" fmla="*/ 205 w 205"/>
                <a:gd name="T21" fmla="*/ 692 h 692"/>
              </a:gdLst>
              <a:ahLst/>
              <a:cxnLst>
                <a:cxn ang="T12">
                  <a:pos x="T0" y="T1"/>
                </a:cxn>
                <a:cxn ang="T13">
                  <a:pos x="T2" y="T3"/>
                </a:cxn>
                <a:cxn ang="T14">
                  <a:pos x="T4" y="T5"/>
                </a:cxn>
                <a:cxn ang="T15">
                  <a:pos x="T6" y="T7"/>
                </a:cxn>
                <a:cxn ang="T16">
                  <a:pos x="T8" y="T9"/>
                </a:cxn>
                <a:cxn ang="T17">
                  <a:pos x="T10" y="T11"/>
                </a:cxn>
              </a:cxnLst>
              <a:rect l="T18" t="T19" r="T20" b="T21"/>
              <a:pathLst>
                <a:path w="205" h="692">
                  <a:moveTo>
                    <a:pt x="114" y="689"/>
                  </a:moveTo>
                  <a:lnTo>
                    <a:pt x="205" y="669"/>
                  </a:lnTo>
                  <a:lnTo>
                    <a:pt x="103" y="0"/>
                  </a:lnTo>
                  <a:lnTo>
                    <a:pt x="0" y="0"/>
                  </a:lnTo>
                  <a:lnTo>
                    <a:pt x="104" y="692"/>
                  </a:lnTo>
                  <a:lnTo>
                    <a:pt x="114" y="689"/>
                  </a:lnTo>
                  <a:close/>
                </a:path>
              </a:pathLst>
            </a:custGeom>
            <a:solidFill>
              <a:srgbClr val="05EA49"/>
            </a:solidFill>
            <a:ln w="9525">
              <a:noFill/>
              <a:round/>
              <a:headEnd/>
              <a:tailEnd/>
            </a:ln>
          </p:spPr>
          <p:txBody>
            <a:bodyPr/>
            <a:lstStyle/>
            <a:p>
              <a:endParaRPr lang="fa-IR"/>
            </a:p>
          </p:txBody>
        </p:sp>
        <p:sp>
          <p:nvSpPr>
            <p:cNvPr id="129060" name="Freeform 43"/>
            <p:cNvSpPr>
              <a:spLocks/>
            </p:cNvSpPr>
            <p:nvPr/>
          </p:nvSpPr>
          <p:spPr bwMode="auto">
            <a:xfrm>
              <a:off x="1369" y="2445"/>
              <a:ext cx="101" cy="334"/>
            </a:xfrm>
            <a:custGeom>
              <a:avLst/>
              <a:gdLst>
                <a:gd name="T0" fmla="*/ 2 w 201"/>
                <a:gd name="T1" fmla="*/ 5 h 669"/>
                <a:gd name="T2" fmla="*/ 2 w 201"/>
                <a:gd name="T3" fmla="*/ 5 h 669"/>
                <a:gd name="T4" fmla="*/ 2 w 201"/>
                <a:gd name="T5" fmla="*/ 5 h 669"/>
                <a:gd name="T6" fmla="*/ 2 w 201"/>
                <a:gd name="T7" fmla="*/ 5 h 669"/>
                <a:gd name="T8" fmla="*/ 2 w 201"/>
                <a:gd name="T9" fmla="*/ 5 h 669"/>
                <a:gd name="T10" fmla="*/ 1 w 201"/>
                <a:gd name="T11" fmla="*/ 0 h 669"/>
                <a:gd name="T12" fmla="*/ 0 w 201"/>
                <a:gd name="T13" fmla="*/ 0 h 669"/>
                <a:gd name="T14" fmla="*/ 1 w 201"/>
                <a:gd name="T15" fmla="*/ 5 h 669"/>
                <a:gd name="T16" fmla="*/ 2 w 201"/>
                <a:gd name="T17" fmla="*/ 5 h 6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
                <a:gd name="T28" fmla="*/ 0 h 669"/>
                <a:gd name="T29" fmla="*/ 201 w 201"/>
                <a:gd name="T30" fmla="*/ 669 h 6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 h="669">
                  <a:moveTo>
                    <a:pt x="168" y="653"/>
                  </a:moveTo>
                  <a:lnTo>
                    <a:pt x="171" y="653"/>
                  </a:lnTo>
                  <a:lnTo>
                    <a:pt x="176" y="652"/>
                  </a:lnTo>
                  <a:lnTo>
                    <a:pt x="187" y="649"/>
                  </a:lnTo>
                  <a:lnTo>
                    <a:pt x="201" y="648"/>
                  </a:lnTo>
                  <a:lnTo>
                    <a:pt x="103" y="0"/>
                  </a:lnTo>
                  <a:lnTo>
                    <a:pt x="0" y="0"/>
                  </a:lnTo>
                  <a:lnTo>
                    <a:pt x="102" y="669"/>
                  </a:lnTo>
                  <a:lnTo>
                    <a:pt x="168" y="653"/>
                  </a:lnTo>
                  <a:close/>
                </a:path>
              </a:pathLst>
            </a:custGeom>
            <a:solidFill>
              <a:srgbClr val="3AEF70"/>
            </a:solidFill>
            <a:ln w="9525">
              <a:noFill/>
              <a:round/>
              <a:headEnd/>
              <a:tailEnd/>
            </a:ln>
          </p:spPr>
          <p:txBody>
            <a:bodyPr/>
            <a:lstStyle/>
            <a:p>
              <a:endParaRPr lang="fa-IR"/>
            </a:p>
          </p:txBody>
        </p:sp>
        <p:sp>
          <p:nvSpPr>
            <p:cNvPr id="129061" name="Freeform 44"/>
            <p:cNvSpPr>
              <a:spLocks/>
            </p:cNvSpPr>
            <p:nvPr/>
          </p:nvSpPr>
          <p:spPr bwMode="auto">
            <a:xfrm>
              <a:off x="1421" y="2445"/>
              <a:ext cx="100" cy="324"/>
            </a:xfrm>
            <a:custGeom>
              <a:avLst/>
              <a:gdLst>
                <a:gd name="T0" fmla="*/ 2 w 200"/>
                <a:gd name="T1" fmla="*/ 5 h 648"/>
                <a:gd name="T2" fmla="*/ 1 w 200"/>
                <a:gd name="T3" fmla="*/ 0 h 648"/>
                <a:gd name="T4" fmla="*/ 0 w 200"/>
                <a:gd name="T5" fmla="*/ 0 h 648"/>
                <a:gd name="T6" fmla="*/ 1 w 200"/>
                <a:gd name="T7" fmla="*/ 5 h 648"/>
                <a:gd name="T8" fmla="*/ 1 w 200"/>
                <a:gd name="T9" fmla="*/ 5 h 648"/>
                <a:gd name="T10" fmla="*/ 1 w 200"/>
                <a:gd name="T11" fmla="*/ 5 h 648"/>
                <a:gd name="T12" fmla="*/ 2 w 200"/>
                <a:gd name="T13" fmla="*/ 5 h 648"/>
                <a:gd name="T14" fmla="*/ 2 w 200"/>
                <a:gd name="T15" fmla="*/ 5 h 648"/>
                <a:gd name="T16" fmla="*/ 2 w 200"/>
                <a:gd name="T17" fmla="*/ 5 h 648"/>
                <a:gd name="T18" fmla="*/ 2 w 200"/>
                <a:gd name="T19" fmla="*/ 5 h 648"/>
                <a:gd name="T20" fmla="*/ 2 w 200"/>
                <a:gd name="T21" fmla="*/ 5 h 648"/>
                <a:gd name="T22" fmla="*/ 2 w 200"/>
                <a:gd name="T23" fmla="*/ 5 h 6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648"/>
                <a:gd name="T38" fmla="*/ 200 w 200"/>
                <a:gd name="T39" fmla="*/ 648 h 6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648">
                  <a:moveTo>
                    <a:pt x="200" y="642"/>
                  </a:moveTo>
                  <a:lnTo>
                    <a:pt x="104" y="0"/>
                  </a:lnTo>
                  <a:lnTo>
                    <a:pt x="0" y="0"/>
                  </a:lnTo>
                  <a:lnTo>
                    <a:pt x="98" y="648"/>
                  </a:lnTo>
                  <a:lnTo>
                    <a:pt x="108" y="647"/>
                  </a:lnTo>
                  <a:lnTo>
                    <a:pt x="119" y="645"/>
                  </a:lnTo>
                  <a:lnTo>
                    <a:pt x="131" y="644"/>
                  </a:lnTo>
                  <a:lnTo>
                    <a:pt x="144" y="642"/>
                  </a:lnTo>
                  <a:lnTo>
                    <a:pt x="157" y="642"/>
                  </a:lnTo>
                  <a:lnTo>
                    <a:pt x="171" y="642"/>
                  </a:lnTo>
                  <a:lnTo>
                    <a:pt x="185" y="642"/>
                  </a:lnTo>
                  <a:lnTo>
                    <a:pt x="200" y="642"/>
                  </a:lnTo>
                  <a:close/>
                </a:path>
              </a:pathLst>
            </a:custGeom>
            <a:solidFill>
              <a:srgbClr val="05EA49"/>
            </a:solidFill>
            <a:ln w="9525">
              <a:noFill/>
              <a:round/>
              <a:headEnd/>
              <a:tailEnd/>
            </a:ln>
          </p:spPr>
          <p:txBody>
            <a:bodyPr/>
            <a:lstStyle/>
            <a:p>
              <a:endParaRPr lang="fa-IR"/>
            </a:p>
          </p:txBody>
        </p:sp>
        <p:sp>
          <p:nvSpPr>
            <p:cNvPr id="129062" name="Freeform 45"/>
            <p:cNvSpPr>
              <a:spLocks/>
            </p:cNvSpPr>
            <p:nvPr/>
          </p:nvSpPr>
          <p:spPr bwMode="auto">
            <a:xfrm>
              <a:off x="1473" y="2445"/>
              <a:ext cx="101" cy="329"/>
            </a:xfrm>
            <a:custGeom>
              <a:avLst/>
              <a:gdLst>
                <a:gd name="T0" fmla="*/ 2 w 202"/>
                <a:gd name="T1" fmla="*/ 5 h 659"/>
                <a:gd name="T2" fmla="*/ 1 w 202"/>
                <a:gd name="T3" fmla="*/ 0 h 659"/>
                <a:gd name="T4" fmla="*/ 0 w 202"/>
                <a:gd name="T5" fmla="*/ 0 h 659"/>
                <a:gd name="T6" fmla="*/ 1 w 202"/>
                <a:gd name="T7" fmla="*/ 5 h 659"/>
                <a:gd name="T8" fmla="*/ 1 w 202"/>
                <a:gd name="T9" fmla="*/ 5 h 659"/>
                <a:gd name="T10" fmla="*/ 1 w 202"/>
                <a:gd name="T11" fmla="*/ 5 h 659"/>
                <a:gd name="T12" fmla="*/ 2 w 202"/>
                <a:gd name="T13" fmla="*/ 5 h 659"/>
                <a:gd name="T14" fmla="*/ 2 w 202"/>
                <a:gd name="T15" fmla="*/ 5 h 659"/>
                <a:gd name="T16" fmla="*/ 2 w 202"/>
                <a:gd name="T17" fmla="*/ 5 h 659"/>
                <a:gd name="T18" fmla="*/ 2 w 202"/>
                <a:gd name="T19" fmla="*/ 5 h 659"/>
                <a:gd name="T20" fmla="*/ 2 w 202"/>
                <a:gd name="T21" fmla="*/ 5 h 659"/>
                <a:gd name="T22" fmla="*/ 2 w 202"/>
                <a:gd name="T23" fmla="*/ 5 h 6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2"/>
                <a:gd name="T37" fmla="*/ 0 h 659"/>
                <a:gd name="T38" fmla="*/ 202 w 202"/>
                <a:gd name="T39" fmla="*/ 659 h 6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2" h="659">
                  <a:moveTo>
                    <a:pt x="202" y="659"/>
                  </a:moveTo>
                  <a:lnTo>
                    <a:pt x="103" y="0"/>
                  </a:lnTo>
                  <a:lnTo>
                    <a:pt x="0" y="0"/>
                  </a:lnTo>
                  <a:lnTo>
                    <a:pt x="96" y="642"/>
                  </a:lnTo>
                  <a:lnTo>
                    <a:pt x="108" y="642"/>
                  </a:lnTo>
                  <a:lnTo>
                    <a:pt x="122" y="644"/>
                  </a:lnTo>
                  <a:lnTo>
                    <a:pt x="135" y="645"/>
                  </a:lnTo>
                  <a:lnTo>
                    <a:pt x="148" y="647"/>
                  </a:lnTo>
                  <a:lnTo>
                    <a:pt x="162" y="649"/>
                  </a:lnTo>
                  <a:lnTo>
                    <a:pt x="176" y="652"/>
                  </a:lnTo>
                  <a:lnTo>
                    <a:pt x="188" y="655"/>
                  </a:lnTo>
                  <a:lnTo>
                    <a:pt x="202" y="659"/>
                  </a:lnTo>
                  <a:close/>
                </a:path>
              </a:pathLst>
            </a:custGeom>
            <a:solidFill>
              <a:srgbClr val="3AEF70"/>
            </a:solidFill>
            <a:ln w="9525">
              <a:noFill/>
              <a:round/>
              <a:headEnd/>
              <a:tailEnd/>
            </a:ln>
          </p:spPr>
          <p:txBody>
            <a:bodyPr/>
            <a:lstStyle/>
            <a:p>
              <a:endParaRPr lang="fa-IR"/>
            </a:p>
          </p:txBody>
        </p:sp>
        <p:sp>
          <p:nvSpPr>
            <p:cNvPr id="129063" name="Freeform 46"/>
            <p:cNvSpPr>
              <a:spLocks/>
            </p:cNvSpPr>
            <p:nvPr/>
          </p:nvSpPr>
          <p:spPr bwMode="auto">
            <a:xfrm>
              <a:off x="1644" y="3274"/>
              <a:ext cx="8" cy="11"/>
            </a:xfrm>
            <a:custGeom>
              <a:avLst/>
              <a:gdLst>
                <a:gd name="T0" fmla="*/ 0 w 17"/>
                <a:gd name="T1" fmla="*/ 0 h 24"/>
                <a:gd name="T2" fmla="*/ 0 w 17"/>
                <a:gd name="T3" fmla="*/ 0 h 24"/>
                <a:gd name="T4" fmla="*/ 0 w 17"/>
                <a:gd name="T5" fmla="*/ 0 h 24"/>
                <a:gd name="T6" fmla="*/ 0 w 17"/>
                <a:gd name="T7" fmla="*/ 0 h 24"/>
                <a:gd name="T8" fmla="*/ 0 w 17"/>
                <a:gd name="T9" fmla="*/ 0 h 24"/>
                <a:gd name="T10" fmla="*/ 0 w 17"/>
                <a:gd name="T11" fmla="*/ 0 h 24"/>
                <a:gd name="T12" fmla="*/ 0 w 17"/>
                <a:gd name="T13" fmla="*/ 0 h 24"/>
                <a:gd name="T14" fmla="*/ 0 60000 65536"/>
                <a:gd name="T15" fmla="*/ 0 60000 65536"/>
                <a:gd name="T16" fmla="*/ 0 60000 65536"/>
                <a:gd name="T17" fmla="*/ 0 60000 65536"/>
                <a:gd name="T18" fmla="*/ 0 60000 65536"/>
                <a:gd name="T19" fmla="*/ 0 60000 65536"/>
                <a:gd name="T20" fmla="*/ 0 60000 65536"/>
                <a:gd name="T21" fmla="*/ 0 w 17"/>
                <a:gd name="T22" fmla="*/ 0 h 24"/>
                <a:gd name="T23" fmla="*/ 17 w 17"/>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4">
                  <a:moveTo>
                    <a:pt x="0" y="16"/>
                  </a:moveTo>
                  <a:lnTo>
                    <a:pt x="17" y="24"/>
                  </a:lnTo>
                  <a:lnTo>
                    <a:pt x="13" y="0"/>
                  </a:lnTo>
                  <a:lnTo>
                    <a:pt x="10" y="4"/>
                  </a:lnTo>
                  <a:lnTo>
                    <a:pt x="7" y="9"/>
                  </a:lnTo>
                  <a:lnTo>
                    <a:pt x="3" y="13"/>
                  </a:lnTo>
                  <a:lnTo>
                    <a:pt x="0" y="16"/>
                  </a:lnTo>
                  <a:close/>
                </a:path>
              </a:pathLst>
            </a:custGeom>
            <a:solidFill>
              <a:srgbClr val="3AEF70"/>
            </a:solidFill>
            <a:ln w="9525">
              <a:noFill/>
              <a:round/>
              <a:headEnd/>
              <a:tailEnd/>
            </a:ln>
          </p:spPr>
          <p:txBody>
            <a:bodyPr/>
            <a:lstStyle/>
            <a:p>
              <a:endParaRPr lang="fa-IR"/>
            </a:p>
          </p:txBody>
        </p:sp>
        <p:sp>
          <p:nvSpPr>
            <p:cNvPr id="129064" name="Freeform 47"/>
            <p:cNvSpPr>
              <a:spLocks/>
            </p:cNvSpPr>
            <p:nvPr/>
          </p:nvSpPr>
          <p:spPr bwMode="auto">
            <a:xfrm>
              <a:off x="1650" y="3213"/>
              <a:ext cx="58" cy="101"/>
            </a:xfrm>
            <a:custGeom>
              <a:avLst/>
              <a:gdLst>
                <a:gd name="T0" fmla="*/ 0 w 115"/>
                <a:gd name="T1" fmla="*/ 0 h 203"/>
                <a:gd name="T2" fmla="*/ 1 w 115"/>
                <a:gd name="T3" fmla="*/ 1 h 203"/>
                <a:gd name="T4" fmla="*/ 1 w 115"/>
                <a:gd name="T5" fmla="*/ 1 h 203"/>
                <a:gd name="T6" fmla="*/ 1 w 115"/>
                <a:gd name="T7" fmla="*/ 0 h 203"/>
                <a:gd name="T8" fmla="*/ 1 w 115"/>
                <a:gd name="T9" fmla="*/ 0 h 203"/>
                <a:gd name="T10" fmla="*/ 1 w 115"/>
                <a:gd name="T11" fmla="*/ 0 h 203"/>
                <a:gd name="T12" fmla="*/ 1 w 115"/>
                <a:gd name="T13" fmla="*/ 0 h 203"/>
                <a:gd name="T14" fmla="*/ 1 w 115"/>
                <a:gd name="T15" fmla="*/ 0 h 203"/>
                <a:gd name="T16" fmla="*/ 1 w 115"/>
                <a:gd name="T17" fmla="*/ 0 h 203"/>
                <a:gd name="T18" fmla="*/ 1 w 115"/>
                <a:gd name="T19" fmla="*/ 0 h 203"/>
                <a:gd name="T20" fmla="*/ 1 w 115"/>
                <a:gd name="T21" fmla="*/ 0 h 203"/>
                <a:gd name="T22" fmla="*/ 0 w 115"/>
                <a:gd name="T23" fmla="*/ 0 h 2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
                <a:gd name="T37" fmla="*/ 0 h 203"/>
                <a:gd name="T38" fmla="*/ 115 w 115"/>
                <a:gd name="T39" fmla="*/ 203 h 2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 h="203">
                  <a:moveTo>
                    <a:pt x="0" y="121"/>
                  </a:moveTo>
                  <a:lnTo>
                    <a:pt x="4" y="145"/>
                  </a:lnTo>
                  <a:lnTo>
                    <a:pt x="115" y="203"/>
                  </a:lnTo>
                  <a:lnTo>
                    <a:pt x="85" y="0"/>
                  </a:lnTo>
                  <a:lnTo>
                    <a:pt x="74" y="19"/>
                  </a:lnTo>
                  <a:lnTo>
                    <a:pt x="62" y="36"/>
                  </a:lnTo>
                  <a:lnTo>
                    <a:pt x="51" y="54"/>
                  </a:lnTo>
                  <a:lnTo>
                    <a:pt x="40" y="69"/>
                  </a:lnTo>
                  <a:lnTo>
                    <a:pt x="29" y="84"/>
                  </a:lnTo>
                  <a:lnTo>
                    <a:pt x="19" y="98"/>
                  </a:lnTo>
                  <a:lnTo>
                    <a:pt x="9" y="110"/>
                  </a:lnTo>
                  <a:lnTo>
                    <a:pt x="0" y="121"/>
                  </a:lnTo>
                  <a:close/>
                </a:path>
              </a:pathLst>
            </a:custGeom>
            <a:solidFill>
              <a:srgbClr val="05EA49"/>
            </a:solidFill>
            <a:ln w="9525">
              <a:noFill/>
              <a:round/>
              <a:headEnd/>
              <a:tailEnd/>
            </a:ln>
          </p:spPr>
          <p:txBody>
            <a:bodyPr/>
            <a:lstStyle/>
            <a:p>
              <a:endParaRPr lang="fa-IR"/>
            </a:p>
          </p:txBody>
        </p:sp>
        <p:sp>
          <p:nvSpPr>
            <p:cNvPr id="129065" name="Freeform 48"/>
            <p:cNvSpPr>
              <a:spLocks/>
            </p:cNvSpPr>
            <p:nvPr/>
          </p:nvSpPr>
          <p:spPr bwMode="auto">
            <a:xfrm>
              <a:off x="1524" y="2445"/>
              <a:ext cx="107" cy="363"/>
            </a:xfrm>
            <a:custGeom>
              <a:avLst/>
              <a:gdLst>
                <a:gd name="T0" fmla="*/ 2 w 214"/>
                <a:gd name="T1" fmla="*/ 5 h 727"/>
                <a:gd name="T2" fmla="*/ 2 w 214"/>
                <a:gd name="T3" fmla="*/ 5 h 727"/>
                <a:gd name="T4" fmla="*/ 2 w 214"/>
                <a:gd name="T5" fmla="*/ 5 h 727"/>
                <a:gd name="T6" fmla="*/ 2 w 214"/>
                <a:gd name="T7" fmla="*/ 5 h 727"/>
                <a:gd name="T8" fmla="*/ 2 w 214"/>
                <a:gd name="T9" fmla="*/ 5 h 727"/>
                <a:gd name="T10" fmla="*/ 1 w 214"/>
                <a:gd name="T11" fmla="*/ 0 h 727"/>
                <a:gd name="T12" fmla="*/ 0 w 214"/>
                <a:gd name="T13" fmla="*/ 0 h 727"/>
                <a:gd name="T14" fmla="*/ 1 w 214"/>
                <a:gd name="T15" fmla="*/ 5 h 727"/>
                <a:gd name="T16" fmla="*/ 1 w 214"/>
                <a:gd name="T17" fmla="*/ 5 h 727"/>
                <a:gd name="T18" fmla="*/ 1 w 214"/>
                <a:gd name="T19" fmla="*/ 5 h 727"/>
                <a:gd name="T20" fmla="*/ 2 w 214"/>
                <a:gd name="T21" fmla="*/ 5 h 727"/>
                <a:gd name="T22" fmla="*/ 2 w 214"/>
                <a:gd name="T23" fmla="*/ 5 h 727"/>
                <a:gd name="T24" fmla="*/ 2 w 214"/>
                <a:gd name="T25" fmla="*/ 5 h 727"/>
                <a:gd name="T26" fmla="*/ 2 w 214"/>
                <a:gd name="T27" fmla="*/ 5 h 727"/>
                <a:gd name="T28" fmla="*/ 2 w 214"/>
                <a:gd name="T29" fmla="*/ 5 h 727"/>
                <a:gd name="T30" fmla="*/ 2 w 214"/>
                <a:gd name="T31" fmla="*/ 5 h 7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4"/>
                <a:gd name="T49" fmla="*/ 0 h 727"/>
                <a:gd name="T50" fmla="*/ 214 w 214"/>
                <a:gd name="T51" fmla="*/ 727 h 7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4" h="727">
                  <a:moveTo>
                    <a:pt x="197" y="711"/>
                  </a:moveTo>
                  <a:lnTo>
                    <a:pt x="201" y="714"/>
                  </a:lnTo>
                  <a:lnTo>
                    <a:pt x="205" y="718"/>
                  </a:lnTo>
                  <a:lnTo>
                    <a:pt x="209" y="722"/>
                  </a:lnTo>
                  <a:lnTo>
                    <a:pt x="214" y="727"/>
                  </a:lnTo>
                  <a:lnTo>
                    <a:pt x="103" y="0"/>
                  </a:lnTo>
                  <a:lnTo>
                    <a:pt x="0" y="0"/>
                  </a:lnTo>
                  <a:lnTo>
                    <a:pt x="99" y="659"/>
                  </a:lnTo>
                  <a:lnTo>
                    <a:pt x="112" y="663"/>
                  </a:lnTo>
                  <a:lnTo>
                    <a:pt x="125" y="669"/>
                  </a:lnTo>
                  <a:lnTo>
                    <a:pt x="138" y="674"/>
                  </a:lnTo>
                  <a:lnTo>
                    <a:pt x="150" y="680"/>
                  </a:lnTo>
                  <a:lnTo>
                    <a:pt x="161" y="687"/>
                  </a:lnTo>
                  <a:lnTo>
                    <a:pt x="174" y="695"/>
                  </a:lnTo>
                  <a:lnTo>
                    <a:pt x="186" y="703"/>
                  </a:lnTo>
                  <a:lnTo>
                    <a:pt x="197" y="711"/>
                  </a:lnTo>
                  <a:close/>
                </a:path>
              </a:pathLst>
            </a:custGeom>
            <a:solidFill>
              <a:srgbClr val="05EA49"/>
            </a:solidFill>
            <a:ln w="9525">
              <a:noFill/>
              <a:round/>
              <a:headEnd/>
              <a:tailEnd/>
            </a:ln>
          </p:spPr>
          <p:txBody>
            <a:bodyPr/>
            <a:lstStyle/>
            <a:p>
              <a:endParaRPr lang="fa-IR"/>
            </a:p>
          </p:txBody>
        </p:sp>
        <p:sp>
          <p:nvSpPr>
            <p:cNvPr id="129066" name="Freeform 49"/>
            <p:cNvSpPr>
              <a:spLocks/>
            </p:cNvSpPr>
            <p:nvPr/>
          </p:nvSpPr>
          <p:spPr bwMode="auto">
            <a:xfrm>
              <a:off x="1693" y="3126"/>
              <a:ext cx="71" cy="217"/>
            </a:xfrm>
            <a:custGeom>
              <a:avLst/>
              <a:gdLst>
                <a:gd name="T0" fmla="*/ 0 w 142"/>
                <a:gd name="T1" fmla="*/ 2 h 433"/>
                <a:gd name="T2" fmla="*/ 1 w 142"/>
                <a:gd name="T3" fmla="*/ 3 h 433"/>
                <a:gd name="T4" fmla="*/ 1 w 142"/>
                <a:gd name="T5" fmla="*/ 4 h 433"/>
                <a:gd name="T6" fmla="*/ 1 w 142"/>
                <a:gd name="T7" fmla="*/ 0 h 433"/>
                <a:gd name="T8" fmla="*/ 1 w 142"/>
                <a:gd name="T9" fmla="*/ 1 h 433"/>
                <a:gd name="T10" fmla="*/ 1 w 142"/>
                <a:gd name="T11" fmla="*/ 1 h 433"/>
                <a:gd name="T12" fmla="*/ 1 w 142"/>
                <a:gd name="T13" fmla="*/ 1 h 433"/>
                <a:gd name="T14" fmla="*/ 1 w 142"/>
                <a:gd name="T15" fmla="*/ 1 h 433"/>
                <a:gd name="T16" fmla="*/ 1 w 142"/>
                <a:gd name="T17" fmla="*/ 1 h 433"/>
                <a:gd name="T18" fmla="*/ 1 w 142"/>
                <a:gd name="T19" fmla="*/ 2 h 433"/>
                <a:gd name="T20" fmla="*/ 1 w 142"/>
                <a:gd name="T21" fmla="*/ 2 h 433"/>
                <a:gd name="T22" fmla="*/ 0 w 142"/>
                <a:gd name="T23" fmla="*/ 2 h 4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33"/>
                <a:gd name="T38" fmla="*/ 142 w 142"/>
                <a:gd name="T39" fmla="*/ 433 h 4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33">
                  <a:moveTo>
                    <a:pt x="0" y="174"/>
                  </a:moveTo>
                  <a:lnTo>
                    <a:pt x="30" y="377"/>
                  </a:lnTo>
                  <a:lnTo>
                    <a:pt x="142" y="433"/>
                  </a:lnTo>
                  <a:lnTo>
                    <a:pt x="76" y="0"/>
                  </a:lnTo>
                  <a:lnTo>
                    <a:pt x="69" y="24"/>
                  </a:lnTo>
                  <a:lnTo>
                    <a:pt x="61" y="46"/>
                  </a:lnTo>
                  <a:lnTo>
                    <a:pt x="53" y="69"/>
                  </a:lnTo>
                  <a:lnTo>
                    <a:pt x="43" y="91"/>
                  </a:lnTo>
                  <a:lnTo>
                    <a:pt x="33" y="113"/>
                  </a:lnTo>
                  <a:lnTo>
                    <a:pt x="22" y="134"/>
                  </a:lnTo>
                  <a:lnTo>
                    <a:pt x="11" y="155"/>
                  </a:lnTo>
                  <a:lnTo>
                    <a:pt x="0" y="174"/>
                  </a:lnTo>
                  <a:close/>
                </a:path>
              </a:pathLst>
            </a:custGeom>
            <a:solidFill>
              <a:srgbClr val="3AEF70"/>
            </a:solidFill>
            <a:ln w="9525">
              <a:noFill/>
              <a:round/>
              <a:headEnd/>
              <a:tailEnd/>
            </a:ln>
          </p:spPr>
          <p:txBody>
            <a:bodyPr/>
            <a:lstStyle/>
            <a:p>
              <a:endParaRPr lang="fa-IR"/>
            </a:p>
          </p:txBody>
        </p:sp>
        <p:sp>
          <p:nvSpPr>
            <p:cNvPr id="129067" name="Freeform 50"/>
            <p:cNvSpPr>
              <a:spLocks/>
            </p:cNvSpPr>
            <p:nvPr/>
          </p:nvSpPr>
          <p:spPr bwMode="auto">
            <a:xfrm>
              <a:off x="1576" y="2445"/>
              <a:ext cx="120" cy="454"/>
            </a:xfrm>
            <a:custGeom>
              <a:avLst/>
              <a:gdLst>
                <a:gd name="T0" fmla="*/ 2 w 240"/>
                <a:gd name="T1" fmla="*/ 7 h 909"/>
                <a:gd name="T2" fmla="*/ 1 w 240"/>
                <a:gd name="T3" fmla="*/ 0 h 909"/>
                <a:gd name="T4" fmla="*/ 0 w 240"/>
                <a:gd name="T5" fmla="*/ 0 h 909"/>
                <a:gd name="T6" fmla="*/ 1 w 240"/>
                <a:gd name="T7" fmla="*/ 5 h 909"/>
                <a:gd name="T8" fmla="*/ 1 w 240"/>
                <a:gd name="T9" fmla="*/ 5 h 909"/>
                <a:gd name="T10" fmla="*/ 2 w 240"/>
                <a:gd name="T11" fmla="*/ 5 h 909"/>
                <a:gd name="T12" fmla="*/ 2 w 240"/>
                <a:gd name="T13" fmla="*/ 6 h 909"/>
                <a:gd name="T14" fmla="*/ 2 w 240"/>
                <a:gd name="T15" fmla="*/ 6 h 909"/>
                <a:gd name="T16" fmla="*/ 2 w 240"/>
                <a:gd name="T17" fmla="*/ 6 h 909"/>
                <a:gd name="T18" fmla="*/ 2 w 240"/>
                <a:gd name="T19" fmla="*/ 6 h 909"/>
                <a:gd name="T20" fmla="*/ 2 w 240"/>
                <a:gd name="T21" fmla="*/ 6 h 909"/>
                <a:gd name="T22" fmla="*/ 2 w 240"/>
                <a:gd name="T23" fmla="*/ 7 h 9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0"/>
                <a:gd name="T37" fmla="*/ 0 h 909"/>
                <a:gd name="T38" fmla="*/ 240 w 240"/>
                <a:gd name="T39" fmla="*/ 909 h 9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0" h="909">
                  <a:moveTo>
                    <a:pt x="240" y="909"/>
                  </a:moveTo>
                  <a:lnTo>
                    <a:pt x="104" y="0"/>
                  </a:lnTo>
                  <a:lnTo>
                    <a:pt x="0" y="0"/>
                  </a:lnTo>
                  <a:lnTo>
                    <a:pt x="111" y="727"/>
                  </a:lnTo>
                  <a:lnTo>
                    <a:pt x="128" y="744"/>
                  </a:lnTo>
                  <a:lnTo>
                    <a:pt x="145" y="764"/>
                  </a:lnTo>
                  <a:lnTo>
                    <a:pt x="163" y="784"/>
                  </a:lnTo>
                  <a:lnTo>
                    <a:pt x="179" y="807"/>
                  </a:lnTo>
                  <a:lnTo>
                    <a:pt x="195" y="830"/>
                  </a:lnTo>
                  <a:lnTo>
                    <a:pt x="211" y="855"/>
                  </a:lnTo>
                  <a:lnTo>
                    <a:pt x="226" y="881"/>
                  </a:lnTo>
                  <a:lnTo>
                    <a:pt x="240" y="909"/>
                  </a:lnTo>
                  <a:close/>
                </a:path>
              </a:pathLst>
            </a:custGeom>
            <a:solidFill>
              <a:srgbClr val="3AEF70"/>
            </a:solidFill>
            <a:ln w="9525">
              <a:noFill/>
              <a:round/>
              <a:headEnd/>
              <a:tailEnd/>
            </a:ln>
          </p:spPr>
          <p:txBody>
            <a:bodyPr/>
            <a:lstStyle/>
            <a:p>
              <a:endParaRPr lang="fa-IR"/>
            </a:p>
          </p:txBody>
        </p:sp>
        <p:sp>
          <p:nvSpPr>
            <p:cNvPr id="129068" name="Freeform 51"/>
            <p:cNvSpPr>
              <a:spLocks/>
            </p:cNvSpPr>
            <p:nvPr/>
          </p:nvSpPr>
          <p:spPr bwMode="auto">
            <a:xfrm>
              <a:off x="1628" y="2445"/>
              <a:ext cx="191" cy="927"/>
            </a:xfrm>
            <a:custGeom>
              <a:avLst/>
              <a:gdLst>
                <a:gd name="T0" fmla="*/ 1 w 383"/>
                <a:gd name="T1" fmla="*/ 11 h 1853"/>
                <a:gd name="T2" fmla="*/ 1 w 383"/>
                <a:gd name="T3" fmla="*/ 11 h 1853"/>
                <a:gd name="T4" fmla="*/ 1 w 383"/>
                <a:gd name="T5" fmla="*/ 11 h 1853"/>
                <a:gd name="T6" fmla="*/ 1 w 383"/>
                <a:gd name="T7" fmla="*/ 11 h 1853"/>
                <a:gd name="T8" fmla="*/ 1 w 383"/>
                <a:gd name="T9" fmla="*/ 11 h 1853"/>
                <a:gd name="T10" fmla="*/ 2 w 383"/>
                <a:gd name="T11" fmla="*/ 15 h 1853"/>
                <a:gd name="T12" fmla="*/ 2 w 383"/>
                <a:gd name="T13" fmla="*/ 15 h 1853"/>
                <a:gd name="T14" fmla="*/ 0 w 383"/>
                <a:gd name="T15" fmla="*/ 0 h 1853"/>
                <a:gd name="T16" fmla="*/ 0 w 383"/>
                <a:gd name="T17" fmla="*/ 0 h 1853"/>
                <a:gd name="T18" fmla="*/ 1 w 383"/>
                <a:gd name="T19" fmla="*/ 8 h 1853"/>
                <a:gd name="T20" fmla="*/ 1 w 383"/>
                <a:gd name="T21" fmla="*/ 8 h 1853"/>
                <a:gd name="T22" fmla="*/ 1 w 383"/>
                <a:gd name="T23" fmla="*/ 8 h 1853"/>
                <a:gd name="T24" fmla="*/ 1 w 383"/>
                <a:gd name="T25" fmla="*/ 9 h 1853"/>
                <a:gd name="T26" fmla="*/ 1 w 383"/>
                <a:gd name="T27" fmla="*/ 9 h 1853"/>
                <a:gd name="T28" fmla="*/ 1 w 383"/>
                <a:gd name="T29" fmla="*/ 9 h 1853"/>
                <a:gd name="T30" fmla="*/ 1 w 383"/>
                <a:gd name="T31" fmla="*/ 10 h 1853"/>
                <a:gd name="T32" fmla="*/ 1 w 383"/>
                <a:gd name="T33" fmla="*/ 10 h 1853"/>
                <a:gd name="T34" fmla="*/ 1 w 383"/>
                <a:gd name="T35" fmla="*/ 11 h 18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3"/>
                <a:gd name="T55" fmla="*/ 0 h 1853"/>
                <a:gd name="T56" fmla="*/ 383 w 383"/>
                <a:gd name="T57" fmla="*/ 1853 h 18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3" h="1853">
                  <a:moveTo>
                    <a:pt x="219" y="1292"/>
                  </a:moveTo>
                  <a:lnTo>
                    <a:pt x="216" y="1310"/>
                  </a:lnTo>
                  <a:lnTo>
                    <a:pt x="213" y="1326"/>
                  </a:lnTo>
                  <a:lnTo>
                    <a:pt x="209" y="1344"/>
                  </a:lnTo>
                  <a:lnTo>
                    <a:pt x="205" y="1362"/>
                  </a:lnTo>
                  <a:lnTo>
                    <a:pt x="271" y="1795"/>
                  </a:lnTo>
                  <a:lnTo>
                    <a:pt x="383" y="1853"/>
                  </a:lnTo>
                  <a:lnTo>
                    <a:pt x="102" y="0"/>
                  </a:lnTo>
                  <a:lnTo>
                    <a:pt x="0" y="0"/>
                  </a:lnTo>
                  <a:lnTo>
                    <a:pt x="136" y="909"/>
                  </a:lnTo>
                  <a:lnTo>
                    <a:pt x="158" y="953"/>
                  </a:lnTo>
                  <a:lnTo>
                    <a:pt x="176" y="1000"/>
                  </a:lnTo>
                  <a:lnTo>
                    <a:pt x="193" y="1048"/>
                  </a:lnTo>
                  <a:lnTo>
                    <a:pt x="206" y="1096"/>
                  </a:lnTo>
                  <a:lnTo>
                    <a:pt x="215" y="1146"/>
                  </a:lnTo>
                  <a:lnTo>
                    <a:pt x="220" y="1195"/>
                  </a:lnTo>
                  <a:lnTo>
                    <a:pt x="221" y="1244"/>
                  </a:lnTo>
                  <a:lnTo>
                    <a:pt x="219" y="1292"/>
                  </a:lnTo>
                  <a:close/>
                </a:path>
              </a:pathLst>
            </a:custGeom>
            <a:solidFill>
              <a:srgbClr val="05EA49"/>
            </a:solidFill>
            <a:ln w="9525">
              <a:noFill/>
              <a:round/>
              <a:headEnd/>
              <a:tailEnd/>
            </a:ln>
          </p:spPr>
          <p:txBody>
            <a:bodyPr/>
            <a:lstStyle/>
            <a:p>
              <a:endParaRPr lang="fa-IR"/>
            </a:p>
          </p:txBody>
        </p:sp>
        <p:sp>
          <p:nvSpPr>
            <p:cNvPr id="129069" name="Freeform 52"/>
            <p:cNvSpPr>
              <a:spLocks/>
            </p:cNvSpPr>
            <p:nvPr/>
          </p:nvSpPr>
          <p:spPr bwMode="auto">
            <a:xfrm>
              <a:off x="1679" y="2445"/>
              <a:ext cx="197" cy="955"/>
            </a:xfrm>
            <a:custGeom>
              <a:avLst/>
              <a:gdLst>
                <a:gd name="T0" fmla="*/ 3 w 394"/>
                <a:gd name="T1" fmla="*/ 15 h 1910"/>
                <a:gd name="T2" fmla="*/ 1 w 394"/>
                <a:gd name="T3" fmla="*/ 0 h 1910"/>
                <a:gd name="T4" fmla="*/ 0 w 394"/>
                <a:gd name="T5" fmla="*/ 0 h 1910"/>
                <a:gd name="T6" fmla="*/ 3 w 394"/>
                <a:gd name="T7" fmla="*/ 15 h 1910"/>
                <a:gd name="T8" fmla="*/ 3 w 394"/>
                <a:gd name="T9" fmla="*/ 15 h 1910"/>
                <a:gd name="T10" fmla="*/ 0 60000 65536"/>
                <a:gd name="T11" fmla="*/ 0 60000 65536"/>
                <a:gd name="T12" fmla="*/ 0 60000 65536"/>
                <a:gd name="T13" fmla="*/ 0 60000 65536"/>
                <a:gd name="T14" fmla="*/ 0 60000 65536"/>
                <a:gd name="T15" fmla="*/ 0 w 394"/>
                <a:gd name="T16" fmla="*/ 0 h 1910"/>
                <a:gd name="T17" fmla="*/ 394 w 394"/>
                <a:gd name="T18" fmla="*/ 1910 h 1910"/>
              </a:gdLst>
              <a:ahLst/>
              <a:cxnLst>
                <a:cxn ang="T10">
                  <a:pos x="T0" y="T1"/>
                </a:cxn>
                <a:cxn ang="T11">
                  <a:pos x="T2" y="T3"/>
                </a:cxn>
                <a:cxn ang="T12">
                  <a:pos x="T4" y="T5"/>
                </a:cxn>
                <a:cxn ang="T13">
                  <a:pos x="T6" y="T7"/>
                </a:cxn>
                <a:cxn ang="T14">
                  <a:pos x="T8" y="T9"/>
                </a:cxn>
              </a:cxnLst>
              <a:rect l="T15" t="T16" r="T17" b="T18"/>
              <a:pathLst>
                <a:path w="394" h="1910">
                  <a:moveTo>
                    <a:pt x="394" y="1910"/>
                  </a:moveTo>
                  <a:lnTo>
                    <a:pt x="103" y="0"/>
                  </a:lnTo>
                  <a:lnTo>
                    <a:pt x="0" y="0"/>
                  </a:lnTo>
                  <a:lnTo>
                    <a:pt x="281" y="1853"/>
                  </a:lnTo>
                  <a:lnTo>
                    <a:pt x="394" y="1910"/>
                  </a:lnTo>
                  <a:close/>
                </a:path>
              </a:pathLst>
            </a:custGeom>
            <a:solidFill>
              <a:srgbClr val="3AEF70"/>
            </a:solidFill>
            <a:ln w="9525">
              <a:noFill/>
              <a:round/>
              <a:headEnd/>
              <a:tailEnd/>
            </a:ln>
          </p:spPr>
          <p:txBody>
            <a:bodyPr/>
            <a:lstStyle/>
            <a:p>
              <a:endParaRPr lang="fa-IR"/>
            </a:p>
          </p:txBody>
        </p:sp>
        <p:sp>
          <p:nvSpPr>
            <p:cNvPr id="129070" name="Freeform 53"/>
            <p:cNvSpPr>
              <a:spLocks/>
            </p:cNvSpPr>
            <p:nvPr/>
          </p:nvSpPr>
          <p:spPr bwMode="auto">
            <a:xfrm>
              <a:off x="1730" y="2445"/>
              <a:ext cx="161" cy="962"/>
            </a:xfrm>
            <a:custGeom>
              <a:avLst/>
              <a:gdLst>
                <a:gd name="T0" fmla="*/ 0 w 321"/>
                <a:gd name="T1" fmla="*/ 0 h 1925"/>
                <a:gd name="T2" fmla="*/ 3 w 321"/>
                <a:gd name="T3" fmla="*/ 14 h 1925"/>
                <a:gd name="T4" fmla="*/ 3 w 321"/>
                <a:gd name="T5" fmla="*/ 15 h 1925"/>
                <a:gd name="T6" fmla="*/ 3 w 321"/>
                <a:gd name="T7" fmla="*/ 11 h 1925"/>
                <a:gd name="T8" fmla="*/ 1 w 321"/>
                <a:gd name="T9" fmla="*/ 0 h 1925"/>
                <a:gd name="T10" fmla="*/ 0 w 321"/>
                <a:gd name="T11" fmla="*/ 0 h 1925"/>
                <a:gd name="T12" fmla="*/ 0 60000 65536"/>
                <a:gd name="T13" fmla="*/ 0 60000 65536"/>
                <a:gd name="T14" fmla="*/ 0 60000 65536"/>
                <a:gd name="T15" fmla="*/ 0 60000 65536"/>
                <a:gd name="T16" fmla="*/ 0 60000 65536"/>
                <a:gd name="T17" fmla="*/ 0 60000 65536"/>
                <a:gd name="T18" fmla="*/ 0 w 321"/>
                <a:gd name="T19" fmla="*/ 0 h 1925"/>
                <a:gd name="T20" fmla="*/ 321 w 321"/>
                <a:gd name="T21" fmla="*/ 1925 h 1925"/>
              </a:gdLst>
              <a:ahLst/>
              <a:cxnLst>
                <a:cxn ang="T12">
                  <a:pos x="T0" y="T1"/>
                </a:cxn>
                <a:cxn ang="T13">
                  <a:pos x="T2" y="T3"/>
                </a:cxn>
                <a:cxn ang="T14">
                  <a:pos x="T4" y="T5"/>
                </a:cxn>
                <a:cxn ang="T15">
                  <a:pos x="T6" y="T7"/>
                </a:cxn>
                <a:cxn ang="T16">
                  <a:pos x="T8" y="T9"/>
                </a:cxn>
                <a:cxn ang="T17">
                  <a:pos x="T10" y="T11"/>
                </a:cxn>
              </a:cxnLst>
              <a:rect l="T18" t="T19" r="T20" b="T21"/>
              <a:pathLst>
                <a:path w="321" h="1925">
                  <a:moveTo>
                    <a:pt x="0" y="0"/>
                  </a:moveTo>
                  <a:lnTo>
                    <a:pt x="291" y="1910"/>
                  </a:lnTo>
                  <a:lnTo>
                    <a:pt x="321" y="1925"/>
                  </a:lnTo>
                  <a:lnTo>
                    <a:pt x="321" y="1427"/>
                  </a:lnTo>
                  <a:lnTo>
                    <a:pt x="103" y="0"/>
                  </a:lnTo>
                  <a:lnTo>
                    <a:pt x="0" y="0"/>
                  </a:lnTo>
                  <a:close/>
                </a:path>
              </a:pathLst>
            </a:custGeom>
            <a:solidFill>
              <a:srgbClr val="05EA49"/>
            </a:solidFill>
            <a:ln w="9525">
              <a:noFill/>
              <a:round/>
              <a:headEnd/>
              <a:tailEnd/>
            </a:ln>
          </p:spPr>
          <p:txBody>
            <a:bodyPr/>
            <a:lstStyle/>
            <a:p>
              <a:endParaRPr lang="fa-IR"/>
            </a:p>
          </p:txBody>
        </p:sp>
        <p:sp>
          <p:nvSpPr>
            <p:cNvPr id="129071" name="Freeform 54"/>
            <p:cNvSpPr>
              <a:spLocks/>
            </p:cNvSpPr>
            <p:nvPr/>
          </p:nvSpPr>
          <p:spPr bwMode="auto">
            <a:xfrm>
              <a:off x="1782" y="2445"/>
              <a:ext cx="109" cy="714"/>
            </a:xfrm>
            <a:custGeom>
              <a:avLst/>
              <a:gdLst>
                <a:gd name="T0" fmla="*/ 0 w 218"/>
                <a:gd name="T1" fmla="*/ 0 h 1427"/>
                <a:gd name="T2" fmla="*/ 2 w 218"/>
                <a:gd name="T3" fmla="*/ 12 h 1427"/>
                <a:gd name="T4" fmla="*/ 2 w 218"/>
                <a:gd name="T5" fmla="*/ 6 h 1427"/>
                <a:gd name="T6" fmla="*/ 1 w 218"/>
                <a:gd name="T7" fmla="*/ 0 h 1427"/>
                <a:gd name="T8" fmla="*/ 0 w 218"/>
                <a:gd name="T9" fmla="*/ 0 h 1427"/>
                <a:gd name="T10" fmla="*/ 0 60000 65536"/>
                <a:gd name="T11" fmla="*/ 0 60000 65536"/>
                <a:gd name="T12" fmla="*/ 0 60000 65536"/>
                <a:gd name="T13" fmla="*/ 0 60000 65536"/>
                <a:gd name="T14" fmla="*/ 0 60000 65536"/>
                <a:gd name="T15" fmla="*/ 0 w 218"/>
                <a:gd name="T16" fmla="*/ 0 h 1427"/>
                <a:gd name="T17" fmla="*/ 218 w 218"/>
                <a:gd name="T18" fmla="*/ 1427 h 1427"/>
              </a:gdLst>
              <a:ahLst/>
              <a:cxnLst>
                <a:cxn ang="T10">
                  <a:pos x="T0" y="T1"/>
                </a:cxn>
                <a:cxn ang="T11">
                  <a:pos x="T2" y="T3"/>
                </a:cxn>
                <a:cxn ang="T12">
                  <a:pos x="T4" y="T5"/>
                </a:cxn>
                <a:cxn ang="T13">
                  <a:pos x="T6" y="T7"/>
                </a:cxn>
                <a:cxn ang="T14">
                  <a:pos x="T8" y="T9"/>
                </a:cxn>
              </a:cxnLst>
              <a:rect l="T15" t="T16" r="T17" b="T18"/>
              <a:pathLst>
                <a:path w="218" h="1427">
                  <a:moveTo>
                    <a:pt x="0" y="0"/>
                  </a:moveTo>
                  <a:lnTo>
                    <a:pt x="218" y="1427"/>
                  </a:lnTo>
                  <a:lnTo>
                    <a:pt x="218" y="747"/>
                  </a:lnTo>
                  <a:lnTo>
                    <a:pt x="104" y="0"/>
                  </a:lnTo>
                  <a:lnTo>
                    <a:pt x="0" y="0"/>
                  </a:lnTo>
                  <a:close/>
                </a:path>
              </a:pathLst>
            </a:custGeom>
            <a:solidFill>
              <a:srgbClr val="3AEF70"/>
            </a:solidFill>
            <a:ln w="9525">
              <a:noFill/>
              <a:round/>
              <a:headEnd/>
              <a:tailEnd/>
            </a:ln>
          </p:spPr>
          <p:txBody>
            <a:bodyPr/>
            <a:lstStyle/>
            <a:p>
              <a:endParaRPr lang="fa-IR"/>
            </a:p>
          </p:txBody>
        </p:sp>
        <p:sp>
          <p:nvSpPr>
            <p:cNvPr id="129072" name="Freeform 55"/>
            <p:cNvSpPr>
              <a:spLocks/>
            </p:cNvSpPr>
            <p:nvPr/>
          </p:nvSpPr>
          <p:spPr bwMode="auto">
            <a:xfrm>
              <a:off x="1834" y="2445"/>
              <a:ext cx="57" cy="374"/>
            </a:xfrm>
            <a:custGeom>
              <a:avLst/>
              <a:gdLst>
                <a:gd name="T0" fmla="*/ 1 w 114"/>
                <a:gd name="T1" fmla="*/ 0 h 747"/>
                <a:gd name="T2" fmla="*/ 0 w 114"/>
                <a:gd name="T3" fmla="*/ 0 h 747"/>
                <a:gd name="T4" fmla="*/ 1 w 114"/>
                <a:gd name="T5" fmla="*/ 6 h 747"/>
                <a:gd name="T6" fmla="*/ 1 w 114"/>
                <a:gd name="T7" fmla="*/ 1 h 747"/>
                <a:gd name="T8" fmla="*/ 1 w 114"/>
                <a:gd name="T9" fmla="*/ 0 h 747"/>
                <a:gd name="T10" fmla="*/ 0 60000 65536"/>
                <a:gd name="T11" fmla="*/ 0 60000 65536"/>
                <a:gd name="T12" fmla="*/ 0 60000 65536"/>
                <a:gd name="T13" fmla="*/ 0 60000 65536"/>
                <a:gd name="T14" fmla="*/ 0 60000 65536"/>
                <a:gd name="T15" fmla="*/ 0 w 114"/>
                <a:gd name="T16" fmla="*/ 0 h 747"/>
                <a:gd name="T17" fmla="*/ 114 w 114"/>
                <a:gd name="T18" fmla="*/ 747 h 747"/>
              </a:gdLst>
              <a:ahLst/>
              <a:cxnLst>
                <a:cxn ang="T10">
                  <a:pos x="T0" y="T1"/>
                </a:cxn>
                <a:cxn ang="T11">
                  <a:pos x="T2" y="T3"/>
                </a:cxn>
                <a:cxn ang="T12">
                  <a:pos x="T4" y="T5"/>
                </a:cxn>
                <a:cxn ang="T13">
                  <a:pos x="T6" y="T7"/>
                </a:cxn>
                <a:cxn ang="T14">
                  <a:pos x="T8" y="T9"/>
                </a:cxn>
              </a:cxnLst>
              <a:rect l="T15" t="T16" r="T17" b="T18"/>
              <a:pathLst>
                <a:path w="114" h="747">
                  <a:moveTo>
                    <a:pt x="103" y="0"/>
                  </a:moveTo>
                  <a:lnTo>
                    <a:pt x="0" y="0"/>
                  </a:lnTo>
                  <a:lnTo>
                    <a:pt x="114" y="747"/>
                  </a:lnTo>
                  <a:lnTo>
                    <a:pt x="114" y="66"/>
                  </a:lnTo>
                  <a:lnTo>
                    <a:pt x="103" y="0"/>
                  </a:lnTo>
                  <a:close/>
                </a:path>
              </a:pathLst>
            </a:custGeom>
            <a:solidFill>
              <a:srgbClr val="05EA49"/>
            </a:solidFill>
            <a:ln w="9525">
              <a:noFill/>
              <a:round/>
              <a:headEnd/>
              <a:tailEnd/>
            </a:ln>
          </p:spPr>
          <p:txBody>
            <a:bodyPr/>
            <a:lstStyle/>
            <a:p>
              <a:endParaRPr lang="fa-IR"/>
            </a:p>
          </p:txBody>
        </p:sp>
        <p:sp>
          <p:nvSpPr>
            <p:cNvPr id="129073" name="Freeform 56"/>
            <p:cNvSpPr>
              <a:spLocks/>
            </p:cNvSpPr>
            <p:nvPr/>
          </p:nvSpPr>
          <p:spPr bwMode="auto">
            <a:xfrm>
              <a:off x="1885" y="2445"/>
              <a:ext cx="6" cy="33"/>
            </a:xfrm>
            <a:custGeom>
              <a:avLst/>
              <a:gdLst>
                <a:gd name="T0" fmla="*/ 1 w 11"/>
                <a:gd name="T1" fmla="*/ 0 h 66"/>
                <a:gd name="T2" fmla="*/ 0 w 11"/>
                <a:gd name="T3" fmla="*/ 0 h 66"/>
                <a:gd name="T4" fmla="*/ 1 w 11"/>
                <a:gd name="T5" fmla="*/ 1 h 66"/>
                <a:gd name="T6" fmla="*/ 1 w 11"/>
                <a:gd name="T7" fmla="*/ 0 h 66"/>
                <a:gd name="T8" fmla="*/ 0 60000 65536"/>
                <a:gd name="T9" fmla="*/ 0 60000 65536"/>
                <a:gd name="T10" fmla="*/ 0 60000 65536"/>
                <a:gd name="T11" fmla="*/ 0 60000 65536"/>
                <a:gd name="T12" fmla="*/ 0 w 11"/>
                <a:gd name="T13" fmla="*/ 0 h 66"/>
                <a:gd name="T14" fmla="*/ 11 w 11"/>
                <a:gd name="T15" fmla="*/ 66 h 66"/>
              </a:gdLst>
              <a:ahLst/>
              <a:cxnLst>
                <a:cxn ang="T8">
                  <a:pos x="T0" y="T1"/>
                </a:cxn>
                <a:cxn ang="T9">
                  <a:pos x="T2" y="T3"/>
                </a:cxn>
                <a:cxn ang="T10">
                  <a:pos x="T4" y="T5"/>
                </a:cxn>
                <a:cxn ang="T11">
                  <a:pos x="T6" y="T7"/>
                </a:cxn>
              </a:cxnLst>
              <a:rect l="T12" t="T13" r="T14" b="T15"/>
              <a:pathLst>
                <a:path w="11" h="66">
                  <a:moveTo>
                    <a:pt x="11" y="0"/>
                  </a:moveTo>
                  <a:lnTo>
                    <a:pt x="0" y="0"/>
                  </a:lnTo>
                  <a:lnTo>
                    <a:pt x="11" y="66"/>
                  </a:lnTo>
                  <a:lnTo>
                    <a:pt x="11" y="0"/>
                  </a:lnTo>
                  <a:close/>
                </a:path>
              </a:pathLst>
            </a:custGeom>
            <a:solidFill>
              <a:srgbClr val="3AEF70"/>
            </a:solidFill>
            <a:ln w="9525">
              <a:noFill/>
              <a:round/>
              <a:headEnd/>
              <a:tailEnd/>
            </a:ln>
          </p:spPr>
          <p:txBody>
            <a:bodyPr/>
            <a:lstStyle/>
            <a:p>
              <a:endParaRPr lang="fa-IR"/>
            </a:p>
          </p:txBody>
        </p:sp>
        <p:sp>
          <p:nvSpPr>
            <p:cNvPr id="129074" name="Freeform 57"/>
            <p:cNvSpPr>
              <a:spLocks/>
            </p:cNvSpPr>
            <p:nvPr/>
          </p:nvSpPr>
          <p:spPr bwMode="auto">
            <a:xfrm>
              <a:off x="509" y="3807"/>
              <a:ext cx="39" cy="21"/>
            </a:xfrm>
            <a:custGeom>
              <a:avLst/>
              <a:gdLst>
                <a:gd name="T0" fmla="*/ 0 w 79"/>
                <a:gd name="T1" fmla="*/ 0 h 41"/>
                <a:gd name="T2" fmla="*/ 0 w 79"/>
                <a:gd name="T3" fmla="*/ 1 h 41"/>
                <a:gd name="T4" fmla="*/ 0 w 79"/>
                <a:gd name="T5" fmla="*/ 1 h 41"/>
                <a:gd name="T6" fmla="*/ 0 w 79"/>
                <a:gd name="T7" fmla="*/ 1 h 41"/>
                <a:gd name="T8" fmla="*/ 0 w 79"/>
                <a:gd name="T9" fmla="*/ 0 h 41"/>
                <a:gd name="T10" fmla="*/ 0 60000 65536"/>
                <a:gd name="T11" fmla="*/ 0 60000 65536"/>
                <a:gd name="T12" fmla="*/ 0 60000 65536"/>
                <a:gd name="T13" fmla="*/ 0 60000 65536"/>
                <a:gd name="T14" fmla="*/ 0 60000 65536"/>
                <a:gd name="T15" fmla="*/ 0 w 79"/>
                <a:gd name="T16" fmla="*/ 0 h 41"/>
                <a:gd name="T17" fmla="*/ 79 w 79"/>
                <a:gd name="T18" fmla="*/ 41 h 41"/>
              </a:gdLst>
              <a:ahLst/>
              <a:cxnLst>
                <a:cxn ang="T10">
                  <a:pos x="T0" y="T1"/>
                </a:cxn>
                <a:cxn ang="T11">
                  <a:pos x="T2" y="T3"/>
                </a:cxn>
                <a:cxn ang="T12">
                  <a:pos x="T4" y="T5"/>
                </a:cxn>
                <a:cxn ang="T13">
                  <a:pos x="T6" y="T7"/>
                </a:cxn>
                <a:cxn ang="T14">
                  <a:pos x="T8" y="T9"/>
                </a:cxn>
              </a:cxnLst>
              <a:rect l="T15" t="T16" r="T17" b="T18"/>
              <a:pathLst>
                <a:path w="79" h="41">
                  <a:moveTo>
                    <a:pt x="0" y="0"/>
                  </a:moveTo>
                  <a:lnTo>
                    <a:pt x="0" y="31"/>
                  </a:lnTo>
                  <a:lnTo>
                    <a:pt x="17" y="41"/>
                  </a:lnTo>
                  <a:lnTo>
                    <a:pt x="79" y="41"/>
                  </a:lnTo>
                  <a:lnTo>
                    <a:pt x="0" y="0"/>
                  </a:lnTo>
                  <a:close/>
                </a:path>
              </a:pathLst>
            </a:custGeom>
            <a:solidFill>
              <a:srgbClr val="FFFFFF"/>
            </a:solidFill>
            <a:ln w="9525">
              <a:noFill/>
              <a:round/>
              <a:headEnd/>
              <a:tailEnd/>
            </a:ln>
          </p:spPr>
          <p:txBody>
            <a:bodyPr/>
            <a:lstStyle/>
            <a:p>
              <a:endParaRPr lang="fa-IR"/>
            </a:p>
          </p:txBody>
        </p:sp>
        <p:sp>
          <p:nvSpPr>
            <p:cNvPr id="129075" name="Freeform 58"/>
            <p:cNvSpPr>
              <a:spLocks/>
            </p:cNvSpPr>
            <p:nvPr/>
          </p:nvSpPr>
          <p:spPr bwMode="auto">
            <a:xfrm>
              <a:off x="509" y="3228"/>
              <a:ext cx="315" cy="315"/>
            </a:xfrm>
            <a:custGeom>
              <a:avLst/>
              <a:gdLst>
                <a:gd name="T0" fmla="*/ 5 w 630"/>
                <a:gd name="T1" fmla="*/ 1 h 630"/>
                <a:gd name="T2" fmla="*/ 5 w 630"/>
                <a:gd name="T3" fmla="*/ 1 h 630"/>
                <a:gd name="T4" fmla="*/ 5 w 630"/>
                <a:gd name="T5" fmla="*/ 1 h 630"/>
                <a:gd name="T6" fmla="*/ 5 w 630"/>
                <a:gd name="T7" fmla="*/ 1 h 630"/>
                <a:gd name="T8" fmla="*/ 5 w 630"/>
                <a:gd name="T9" fmla="*/ 0 h 630"/>
                <a:gd name="T10" fmla="*/ 0 w 630"/>
                <a:gd name="T11" fmla="*/ 5 h 630"/>
                <a:gd name="T12" fmla="*/ 0 w 630"/>
                <a:gd name="T13" fmla="*/ 5 h 630"/>
                <a:gd name="T14" fmla="*/ 5 w 630"/>
                <a:gd name="T15" fmla="*/ 1 h 630"/>
                <a:gd name="T16" fmla="*/ 0 60000 65536"/>
                <a:gd name="T17" fmla="*/ 0 60000 65536"/>
                <a:gd name="T18" fmla="*/ 0 60000 65536"/>
                <a:gd name="T19" fmla="*/ 0 60000 65536"/>
                <a:gd name="T20" fmla="*/ 0 60000 65536"/>
                <a:gd name="T21" fmla="*/ 0 60000 65536"/>
                <a:gd name="T22" fmla="*/ 0 60000 65536"/>
                <a:gd name="T23" fmla="*/ 0 60000 65536"/>
                <a:gd name="T24" fmla="*/ 0 w 630"/>
                <a:gd name="T25" fmla="*/ 0 h 630"/>
                <a:gd name="T26" fmla="*/ 630 w 630"/>
                <a:gd name="T27" fmla="*/ 630 h 6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0" h="630">
                  <a:moveTo>
                    <a:pt x="630" y="11"/>
                  </a:moveTo>
                  <a:lnTo>
                    <a:pt x="623" y="9"/>
                  </a:lnTo>
                  <a:lnTo>
                    <a:pt x="615" y="6"/>
                  </a:lnTo>
                  <a:lnTo>
                    <a:pt x="608" y="3"/>
                  </a:lnTo>
                  <a:lnTo>
                    <a:pt x="599" y="0"/>
                  </a:lnTo>
                  <a:lnTo>
                    <a:pt x="0" y="591"/>
                  </a:lnTo>
                  <a:lnTo>
                    <a:pt x="0" y="630"/>
                  </a:lnTo>
                  <a:lnTo>
                    <a:pt x="630" y="11"/>
                  </a:lnTo>
                  <a:close/>
                </a:path>
              </a:pathLst>
            </a:custGeom>
            <a:solidFill>
              <a:srgbClr val="FFFFFF"/>
            </a:solidFill>
            <a:ln w="9525">
              <a:noFill/>
              <a:round/>
              <a:headEnd/>
              <a:tailEnd/>
            </a:ln>
          </p:spPr>
          <p:txBody>
            <a:bodyPr/>
            <a:lstStyle/>
            <a:p>
              <a:endParaRPr lang="fa-IR"/>
            </a:p>
          </p:txBody>
        </p:sp>
        <p:sp>
          <p:nvSpPr>
            <p:cNvPr id="129076" name="Freeform 59"/>
            <p:cNvSpPr>
              <a:spLocks/>
            </p:cNvSpPr>
            <p:nvPr/>
          </p:nvSpPr>
          <p:spPr bwMode="auto">
            <a:xfrm>
              <a:off x="771" y="2938"/>
              <a:ext cx="328" cy="210"/>
            </a:xfrm>
            <a:custGeom>
              <a:avLst/>
              <a:gdLst>
                <a:gd name="T0" fmla="*/ 0 w 654"/>
                <a:gd name="T1" fmla="*/ 3 h 420"/>
                <a:gd name="T2" fmla="*/ 1 w 654"/>
                <a:gd name="T3" fmla="*/ 3 h 420"/>
                <a:gd name="T4" fmla="*/ 1 w 654"/>
                <a:gd name="T5" fmla="*/ 3 h 420"/>
                <a:gd name="T6" fmla="*/ 1 w 654"/>
                <a:gd name="T7" fmla="*/ 3 h 420"/>
                <a:gd name="T8" fmla="*/ 1 w 654"/>
                <a:gd name="T9" fmla="*/ 3 h 420"/>
                <a:gd name="T10" fmla="*/ 4 w 654"/>
                <a:gd name="T11" fmla="*/ 1 h 420"/>
                <a:gd name="T12" fmla="*/ 5 w 654"/>
                <a:gd name="T13" fmla="*/ 2 h 420"/>
                <a:gd name="T14" fmla="*/ 5 w 654"/>
                <a:gd name="T15" fmla="*/ 2 h 420"/>
                <a:gd name="T16" fmla="*/ 5 w 654"/>
                <a:gd name="T17" fmla="*/ 2 h 420"/>
                <a:gd name="T18" fmla="*/ 5 w 654"/>
                <a:gd name="T19" fmla="*/ 2 h 420"/>
                <a:gd name="T20" fmla="*/ 5 w 654"/>
                <a:gd name="T21" fmla="*/ 2 h 420"/>
                <a:gd name="T22" fmla="*/ 5 w 654"/>
                <a:gd name="T23" fmla="*/ 2 h 420"/>
                <a:gd name="T24" fmla="*/ 6 w 654"/>
                <a:gd name="T25" fmla="*/ 2 h 420"/>
                <a:gd name="T26" fmla="*/ 6 w 654"/>
                <a:gd name="T27" fmla="*/ 2 h 420"/>
                <a:gd name="T28" fmla="*/ 6 w 654"/>
                <a:gd name="T29" fmla="*/ 2 h 420"/>
                <a:gd name="T30" fmla="*/ 6 w 654"/>
                <a:gd name="T31" fmla="*/ 1 h 420"/>
                <a:gd name="T32" fmla="*/ 5 w 654"/>
                <a:gd name="T33" fmla="*/ 1 h 420"/>
                <a:gd name="T34" fmla="*/ 4 w 654"/>
                <a:gd name="T35" fmla="*/ 1 h 420"/>
                <a:gd name="T36" fmla="*/ 4 w 654"/>
                <a:gd name="T37" fmla="*/ 0 h 420"/>
                <a:gd name="T38" fmla="*/ 3 w 654"/>
                <a:gd name="T39" fmla="*/ 1 h 420"/>
                <a:gd name="T40" fmla="*/ 2 w 654"/>
                <a:gd name="T41" fmla="*/ 2 h 420"/>
                <a:gd name="T42" fmla="*/ 2 w 654"/>
                <a:gd name="T43" fmla="*/ 2 h 420"/>
                <a:gd name="T44" fmla="*/ 1 w 654"/>
                <a:gd name="T45" fmla="*/ 3 h 420"/>
                <a:gd name="T46" fmla="*/ 0 w 654"/>
                <a:gd name="T47" fmla="*/ 3 h 4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54"/>
                <a:gd name="T73" fmla="*/ 0 h 420"/>
                <a:gd name="T74" fmla="*/ 654 w 654"/>
                <a:gd name="T75" fmla="*/ 420 h 4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54" h="420">
                  <a:moveTo>
                    <a:pt x="0" y="400"/>
                  </a:moveTo>
                  <a:lnTo>
                    <a:pt x="5" y="405"/>
                  </a:lnTo>
                  <a:lnTo>
                    <a:pt x="12" y="411"/>
                  </a:lnTo>
                  <a:lnTo>
                    <a:pt x="18" y="416"/>
                  </a:lnTo>
                  <a:lnTo>
                    <a:pt x="23" y="420"/>
                  </a:lnTo>
                  <a:lnTo>
                    <a:pt x="397" y="44"/>
                  </a:lnTo>
                  <a:lnTo>
                    <a:pt x="630" y="163"/>
                  </a:lnTo>
                  <a:lnTo>
                    <a:pt x="631" y="161"/>
                  </a:lnTo>
                  <a:lnTo>
                    <a:pt x="631" y="160"/>
                  </a:lnTo>
                  <a:lnTo>
                    <a:pt x="632" y="160"/>
                  </a:lnTo>
                  <a:lnTo>
                    <a:pt x="638" y="153"/>
                  </a:lnTo>
                  <a:lnTo>
                    <a:pt x="643" y="145"/>
                  </a:lnTo>
                  <a:lnTo>
                    <a:pt x="649" y="138"/>
                  </a:lnTo>
                  <a:lnTo>
                    <a:pt x="654" y="131"/>
                  </a:lnTo>
                  <a:lnTo>
                    <a:pt x="643" y="125"/>
                  </a:lnTo>
                  <a:lnTo>
                    <a:pt x="532" y="69"/>
                  </a:lnTo>
                  <a:lnTo>
                    <a:pt x="419" y="11"/>
                  </a:lnTo>
                  <a:lnTo>
                    <a:pt x="397" y="0"/>
                  </a:lnTo>
                  <a:lnTo>
                    <a:pt x="325" y="71"/>
                  </a:lnTo>
                  <a:lnTo>
                    <a:pt x="236" y="161"/>
                  </a:lnTo>
                  <a:lnTo>
                    <a:pt x="146" y="252"/>
                  </a:lnTo>
                  <a:lnTo>
                    <a:pt x="56" y="342"/>
                  </a:lnTo>
                  <a:lnTo>
                    <a:pt x="0" y="400"/>
                  </a:lnTo>
                  <a:close/>
                </a:path>
              </a:pathLst>
            </a:custGeom>
            <a:solidFill>
              <a:srgbClr val="FFFFFF"/>
            </a:solidFill>
            <a:ln w="9525">
              <a:noFill/>
              <a:round/>
              <a:headEnd/>
              <a:tailEnd/>
            </a:ln>
          </p:spPr>
          <p:txBody>
            <a:bodyPr/>
            <a:lstStyle/>
            <a:p>
              <a:endParaRPr lang="fa-IR"/>
            </a:p>
          </p:txBody>
        </p:sp>
        <p:sp>
          <p:nvSpPr>
            <p:cNvPr id="129077" name="Freeform 60"/>
            <p:cNvSpPr>
              <a:spLocks/>
            </p:cNvSpPr>
            <p:nvPr/>
          </p:nvSpPr>
          <p:spPr bwMode="auto">
            <a:xfrm>
              <a:off x="851" y="3044"/>
              <a:ext cx="204" cy="150"/>
            </a:xfrm>
            <a:custGeom>
              <a:avLst/>
              <a:gdLst>
                <a:gd name="T0" fmla="*/ 3 w 408"/>
                <a:gd name="T1" fmla="*/ 1 h 299"/>
                <a:gd name="T2" fmla="*/ 3 w 408"/>
                <a:gd name="T3" fmla="*/ 0 h 299"/>
                <a:gd name="T4" fmla="*/ 3 w 408"/>
                <a:gd name="T5" fmla="*/ 1 h 299"/>
                <a:gd name="T6" fmla="*/ 0 w 408"/>
                <a:gd name="T7" fmla="*/ 3 h 299"/>
                <a:gd name="T8" fmla="*/ 1 w 408"/>
                <a:gd name="T9" fmla="*/ 3 h 299"/>
                <a:gd name="T10" fmla="*/ 1 w 408"/>
                <a:gd name="T11" fmla="*/ 3 h 299"/>
                <a:gd name="T12" fmla="*/ 1 w 408"/>
                <a:gd name="T13" fmla="*/ 3 h 299"/>
                <a:gd name="T14" fmla="*/ 1 w 408"/>
                <a:gd name="T15" fmla="*/ 3 h 299"/>
                <a:gd name="T16" fmla="*/ 3 w 408"/>
                <a:gd name="T17" fmla="*/ 1 h 299"/>
                <a:gd name="T18" fmla="*/ 3 w 408"/>
                <a:gd name="T19" fmla="*/ 1 h 299"/>
                <a:gd name="T20" fmla="*/ 3 w 408"/>
                <a:gd name="T21" fmla="*/ 1 h 299"/>
                <a:gd name="T22" fmla="*/ 3 w 408"/>
                <a:gd name="T23" fmla="*/ 1 h 299"/>
                <a:gd name="T24" fmla="*/ 3 w 408"/>
                <a:gd name="T25" fmla="*/ 1 h 299"/>
                <a:gd name="T26" fmla="*/ 3 w 408"/>
                <a:gd name="T27" fmla="*/ 1 h 299"/>
                <a:gd name="T28" fmla="*/ 3 w 408"/>
                <a:gd name="T29" fmla="*/ 1 h 2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8"/>
                <a:gd name="T46" fmla="*/ 0 h 299"/>
                <a:gd name="T47" fmla="*/ 408 w 408"/>
                <a:gd name="T48" fmla="*/ 299 h 2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8" h="299">
                  <a:moveTo>
                    <a:pt x="302" y="4"/>
                  </a:moveTo>
                  <a:lnTo>
                    <a:pt x="293" y="0"/>
                  </a:lnTo>
                  <a:lnTo>
                    <a:pt x="286" y="7"/>
                  </a:lnTo>
                  <a:lnTo>
                    <a:pt x="0" y="286"/>
                  </a:lnTo>
                  <a:lnTo>
                    <a:pt x="7" y="290"/>
                  </a:lnTo>
                  <a:lnTo>
                    <a:pt x="14" y="292"/>
                  </a:lnTo>
                  <a:lnTo>
                    <a:pt x="21" y="297"/>
                  </a:lnTo>
                  <a:lnTo>
                    <a:pt x="28" y="299"/>
                  </a:lnTo>
                  <a:lnTo>
                    <a:pt x="298" y="35"/>
                  </a:lnTo>
                  <a:lnTo>
                    <a:pt x="394" y="80"/>
                  </a:lnTo>
                  <a:lnTo>
                    <a:pt x="399" y="73"/>
                  </a:lnTo>
                  <a:lnTo>
                    <a:pt x="401" y="68"/>
                  </a:lnTo>
                  <a:lnTo>
                    <a:pt x="406" y="61"/>
                  </a:lnTo>
                  <a:lnTo>
                    <a:pt x="408" y="55"/>
                  </a:lnTo>
                  <a:lnTo>
                    <a:pt x="302" y="4"/>
                  </a:lnTo>
                  <a:close/>
                </a:path>
              </a:pathLst>
            </a:custGeom>
            <a:solidFill>
              <a:srgbClr val="FFFFFF"/>
            </a:solidFill>
            <a:ln w="9525">
              <a:noFill/>
              <a:round/>
              <a:headEnd/>
              <a:tailEnd/>
            </a:ln>
          </p:spPr>
          <p:txBody>
            <a:bodyPr/>
            <a:lstStyle/>
            <a:p>
              <a:endParaRPr lang="fa-IR"/>
            </a:p>
          </p:txBody>
        </p:sp>
        <p:sp>
          <p:nvSpPr>
            <p:cNvPr id="129078" name="Freeform 61"/>
            <p:cNvSpPr>
              <a:spLocks/>
            </p:cNvSpPr>
            <p:nvPr/>
          </p:nvSpPr>
          <p:spPr bwMode="auto">
            <a:xfrm>
              <a:off x="1225" y="3074"/>
              <a:ext cx="131" cy="80"/>
            </a:xfrm>
            <a:custGeom>
              <a:avLst/>
              <a:gdLst>
                <a:gd name="T0" fmla="*/ 2 w 261"/>
                <a:gd name="T1" fmla="*/ 1 h 160"/>
                <a:gd name="T2" fmla="*/ 2 w 261"/>
                <a:gd name="T3" fmla="*/ 1 h 160"/>
                <a:gd name="T4" fmla="*/ 1 w 261"/>
                <a:gd name="T5" fmla="*/ 1 h 160"/>
                <a:gd name="T6" fmla="*/ 1 w 261"/>
                <a:gd name="T7" fmla="*/ 1 h 160"/>
                <a:gd name="T8" fmla="*/ 1 w 261"/>
                <a:gd name="T9" fmla="*/ 0 h 160"/>
                <a:gd name="T10" fmla="*/ 1 w 261"/>
                <a:gd name="T11" fmla="*/ 1 h 160"/>
                <a:gd name="T12" fmla="*/ 1 w 261"/>
                <a:gd name="T13" fmla="*/ 1 h 160"/>
                <a:gd name="T14" fmla="*/ 1 w 261"/>
                <a:gd name="T15" fmla="*/ 1 h 160"/>
                <a:gd name="T16" fmla="*/ 0 w 261"/>
                <a:gd name="T17" fmla="*/ 1 h 160"/>
                <a:gd name="T18" fmla="*/ 3 w 261"/>
                <a:gd name="T19" fmla="*/ 1 h 160"/>
                <a:gd name="T20" fmla="*/ 3 w 261"/>
                <a:gd name="T21" fmla="*/ 1 h 160"/>
                <a:gd name="T22" fmla="*/ 3 w 261"/>
                <a:gd name="T23" fmla="*/ 1 h 160"/>
                <a:gd name="T24" fmla="*/ 3 w 261"/>
                <a:gd name="T25" fmla="*/ 1 h 160"/>
                <a:gd name="T26" fmla="*/ 3 w 261"/>
                <a:gd name="T27" fmla="*/ 1 h 160"/>
                <a:gd name="T28" fmla="*/ 2 w 261"/>
                <a:gd name="T29" fmla="*/ 1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1"/>
                <a:gd name="T46" fmla="*/ 0 h 160"/>
                <a:gd name="T47" fmla="*/ 261 w 261"/>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1" h="160">
                  <a:moveTo>
                    <a:pt x="235" y="145"/>
                  </a:moveTo>
                  <a:lnTo>
                    <a:pt x="139" y="96"/>
                  </a:lnTo>
                  <a:lnTo>
                    <a:pt x="122" y="51"/>
                  </a:lnTo>
                  <a:lnTo>
                    <a:pt x="70" y="23"/>
                  </a:lnTo>
                  <a:lnTo>
                    <a:pt x="24" y="0"/>
                  </a:lnTo>
                  <a:lnTo>
                    <a:pt x="19" y="7"/>
                  </a:lnTo>
                  <a:lnTo>
                    <a:pt x="12" y="14"/>
                  </a:lnTo>
                  <a:lnTo>
                    <a:pt x="6" y="22"/>
                  </a:lnTo>
                  <a:lnTo>
                    <a:pt x="0" y="29"/>
                  </a:lnTo>
                  <a:lnTo>
                    <a:pt x="261" y="160"/>
                  </a:lnTo>
                  <a:lnTo>
                    <a:pt x="261" y="158"/>
                  </a:lnTo>
                  <a:lnTo>
                    <a:pt x="261" y="157"/>
                  </a:lnTo>
                  <a:lnTo>
                    <a:pt x="235" y="145"/>
                  </a:lnTo>
                  <a:close/>
                </a:path>
              </a:pathLst>
            </a:custGeom>
            <a:solidFill>
              <a:srgbClr val="FFFFFF"/>
            </a:solidFill>
            <a:ln w="9525">
              <a:noFill/>
              <a:round/>
              <a:headEnd/>
              <a:tailEnd/>
            </a:ln>
          </p:spPr>
          <p:txBody>
            <a:bodyPr/>
            <a:lstStyle/>
            <a:p>
              <a:endParaRPr lang="fa-IR"/>
            </a:p>
          </p:txBody>
        </p:sp>
        <p:sp>
          <p:nvSpPr>
            <p:cNvPr id="129079" name="Freeform 62"/>
            <p:cNvSpPr>
              <a:spLocks/>
            </p:cNvSpPr>
            <p:nvPr/>
          </p:nvSpPr>
          <p:spPr bwMode="auto">
            <a:xfrm>
              <a:off x="509" y="3135"/>
              <a:ext cx="1382" cy="693"/>
            </a:xfrm>
            <a:custGeom>
              <a:avLst/>
              <a:gdLst>
                <a:gd name="T0" fmla="*/ 15 w 2764"/>
                <a:gd name="T1" fmla="*/ 3 h 1386"/>
                <a:gd name="T2" fmla="*/ 15 w 2764"/>
                <a:gd name="T3" fmla="*/ 3 h 1386"/>
                <a:gd name="T4" fmla="*/ 15 w 2764"/>
                <a:gd name="T5" fmla="*/ 3 h 1386"/>
                <a:gd name="T6" fmla="*/ 14 w 2764"/>
                <a:gd name="T7" fmla="*/ 5 h 1386"/>
                <a:gd name="T8" fmla="*/ 14 w 2764"/>
                <a:gd name="T9" fmla="*/ 5 h 1386"/>
                <a:gd name="T10" fmla="*/ 14 w 2764"/>
                <a:gd name="T11" fmla="*/ 7 h 1386"/>
                <a:gd name="T12" fmla="*/ 14 w 2764"/>
                <a:gd name="T13" fmla="*/ 5 h 1386"/>
                <a:gd name="T14" fmla="*/ 14 w 2764"/>
                <a:gd name="T15" fmla="*/ 5 h 1386"/>
                <a:gd name="T16" fmla="*/ 14 w 2764"/>
                <a:gd name="T17" fmla="*/ 5 h 1386"/>
                <a:gd name="T18" fmla="*/ 14 w 2764"/>
                <a:gd name="T19" fmla="*/ 5 h 1386"/>
                <a:gd name="T20" fmla="*/ 11 w 2764"/>
                <a:gd name="T21" fmla="*/ 5 h 1386"/>
                <a:gd name="T22" fmla="*/ 13 w 2764"/>
                <a:gd name="T23" fmla="*/ 5 h 1386"/>
                <a:gd name="T24" fmla="*/ 13 w 2764"/>
                <a:gd name="T25" fmla="*/ 5 h 1386"/>
                <a:gd name="T26" fmla="*/ 13 w 2764"/>
                <a:gd name="T27" fmla="*/ 3 h 1386"/>
                <a:gd name="T28" fmla="*/ 13 w 2764"/>
                <a:gd name="T29" fmla="*/ 3 h 1386"/>
                <a:gd name="T30" fmla="*/ 12 w 2764"/>
                <a:gd name="T31" fmla="*/ 1 h 1386"/>
                <a:gd name="T32" fmla="*/ 13 w 2764"/>
                <a:gd name="T33" fmla="*/ 3 h 1386"/>
                <a:gd name="T34" fmla="*/ 15 w 2764"/>
                <a:gd name="T35" fmla="*/ 3 h 1386"/>
                <a:gd name="T36" fmla="*/ 11 w 2764"/>
                <a:gd name="T37" fmla="*/ 1 h 1386"/>
                <a:gd name="T38" fmla="*/ 10 w 2764"/>
                <a:gd name="T39" fmla="*/ 1 h 1386"/>
                <a:gd name="T40" fmla="*/ 10 w 2764"/>
                <a:gd name="T41" fmla="*/ 1 h 1386"/>
                <a:gd name="T42" fmla="*/ 9 w 2764"/>
                <a:gd name="T43" fmla="*/ 1 h 1386"/>
                <a:gd name="T44" fmla="*/ 7 w 2764"/>
                <a:gd name="T45" fmla="*/ 3 h 1386"/>
                <a:gd name="T46" fmla="*/ 7 w 2764"/>
                <a:gd name="T47" fmla="*/ 3 h 1386"/>
                <a:gd name="T48" fmla="*/ 7 w 2764"/>
                <a:gd name="T49" fmla="*/ 3 h 1386"/>
                <a:gd name="T50" fmla="*/ 7 w 2764"/>
                <a:gd name="T51" fmla="*/ 5 h 1386"/>
                <a:gd name="T52" fmla="*/ 7 w 2764"/>
                <a:gd name="T53" fmla="*/ 5 h 1386"/>
                <a:gd name="T54" fmla="*/ 6 w 2764"/>
                <a:gd name="T55" fmla="*/ 5 h 1386"/>
                <a:gd name="T56" fmla="*/ 9 w 2764"/>
                <a:gd name="T57" fmla="*/ 5 h 1386"/>
                <a:gd name="T58" fmla="*/ 6 w 2764"/>
                <a:gd name="T59" fmla="*/ 5 h 1386"/>
                <a:gd name="T60" fmla="*/ 6 w 2764"/>
                <a:gd name="T61" fmla="*/ 5 h 1386"/>
                <a:gd name="T62" fmla="*/ 5 w 2764"/>
                <a:gd name="T63" fmla="*/ 6 h 1386"/>
                <a:gd name="T64" fmla="*/ 6 w 2764"/>
                <a:gd name="T65" fmla="*/ 5 h 1386"/>
                <a:gd name="T66" fmla="*/ 5 w 2764"/>
                <a:gd name="T67" fmla="*/ 5 h 1386"/>
                <a:gd name="T68" fmla="*/ 5 w 2764"/>
                <a:gd name="T69" fmla="*/ 6 h 1386"/>
                <a:gd name="T70" fmla="*/ 5 w 2764"/>
                <a:gd name="T71" fmla="*/ 5 h 1386"/>
                <a:gd name="T72" fmla="*/ 5 w 2764"/>
                <a:gd name="T73" fmla="*/ 5 h 1386"/>
                <a:gd name="T74" fmla="*/ 6 w 2764"/>
                <a:gd name="T75" fmla="*/ 5 h 1386"/>
                <a:gd name="T76" fmla="*/ 6 w 2764"/>
                <a:gd name="T77" fmla="*/ 3 h 1386"/>
                <a:gd name="T78" fmla="*/ 6 w 2764"/>
                <a:gd name="T79" fmla="*/ 3 h 1386"/>
                <a:gd name="T80" fmla="*/ 5 w 2764"/>
                <a:gd name="T81" fmla="*/ 3 h 1386"/>
                <a:gd name="T82" fmla="*/ 5 w 2764"/>
                <a:gd name="T83" fmla="*/ 3 h 1386"/>
                <a:gd name="T84" fmla="*/ 0 w 2764"/>
                <a:gd name="T85" fmla="*/ 9 h 1386"/>
                <a:gd name="T86" fmla="*/ 1 w 2764"/>
                <a:gd name="T87" fmla="*/ 11 h 1386"/>
                <a:gd name="T88" fmla="*/ 3 w 2764"/>
                <a:gd name="T89" fmla="*/ 11 h 1386"/>
                <a:gd name="T90" fmla="*/ 5 w 2764"/>
                <a:gd name="T91" fmla="*/ 11 h 1386"/>
                <a:gd name="T92" fmla="*/ 5 w 2764"/>
                <a:gd name="T93" fmla="*/ 11 h 1386"/>
                <a:gd name="T94" fmla="*/ 6 w 2764"/>
                <a:gd name="T95" fmla="*/ 11 h 1386"/>
                <a:gd name="T96" fmla="*/ 10 w 2764"/>
                <a:gd name="T97" fmla="*/ 11 h 1386"/>
                <a:gd name="T98" fmla="*/ 11 w 2764"/>
                <a:gd name="T99" fmla="*/ 11 h 1386"/>
                <a:gd name="T100" fmla="*/ 13 w 2764"/>
                <a:gd name="T101" fmla="*/ 11 h 1386"/>
                <a:gd name="T102" fmla="*/ 13 w 2764"/>
                <a:gd name="T103" fmla="*/ 9 h 1386"/>
                <a:gd name="T104" fmla="*/ 15 w 2764"/>
                <a:gd name="T105" fmla="*/ 10 h 1386"/>
                <a:gd name="T106" fmla="*/ 18 w 2764"/>
                <a:gd name="T107" fmla="*/ 11 h 1386"/>
                <a:gd name="T108" fmla="*/ 19 w 2764"/>
                <a:gd name="T109" fmla="*/ 10 h 1386"/>
                <a:gd name="T110" fmla="*/ 21 w 2764"/>
                <a:gd name="T111" fmla="*/ 11 h 1386"/>
                <a:gd name="T112" fmla="*/ 22 w 2764"/>
                <a:gd name="T113" fmla="*/ 10 h 1386"/>
                <a:gd name="T114" fmla="*/ 21 w 2764"/>
                <a:gd name="T115" fmla="*/ 7 h 1386"/>
                <a:gd name="T116" fmla="*/ 22 w 2764"/>
                <a:gd name="T117" fmla="*/ 6 h 1386"/>
                <a:gd name="T118" fmla="*/ 21 w 2764"/>
                <a:gd name="T119" fmla="*/ 5 h 13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64"/>
                <a:gd name="T181" fmla="*/ 0 h 1386"/>
                <a:gd name="T182" fmla="*/ 2764 w 2764"/>
                <a:gd name="T183" fmla="*/ 1386 h 13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64" h="1386">
                  <a:moveTo>
                    <a:pt x="2096" y="350"/>
                  </a:moveTo>
                  <a:lnTo>
                    <a:pt x="2074" y="372"/>
                  </a:lnTo>
                  <a:lnTo>
                    <a:pt x="2101" y="385"/>
                  </a:lnTo>
                  <a:lnTo>
                    <a:pt x="2035" y="454"/>
                  </a:lnTo>
                  <a:lnTo>
                    <a:pt x="2006" y="439"/>
                  </a:lnTo>
                  <a:lnTo>
                    <a:pt x="1979" y="466"/>
                  </a:lnTo>
                  <a:lnTo>
                    <a:pt x="1946" y="454"/>
                  </a:lnTo>
                  <a:lnTo>
                    <a:pt x="1928" y="479"/>
                  </a:lnTo>
                  <a:lnTo>
                    <a:pt x="1928" y="480"/>
                  </a:lnTo>
                  <a:lnTo>
                    <a:pt x="1929" y="481"/>
                  </a:lnTo>
                  <a:lnTo>
                    <a:pt x="1930" y="484"/>
                  </a:lnTo>
                  <a:lnTo>
                    <a:pt x="1933" y="488"/>
                  </a:lnTo>
                  <a:lnTo>
                    <a:pt x="1980" y="512"/>
                  </a:lnTo>
                  <a:lnTo>
                    <a:pt x="1924" y="570"/>
                  </a:lnTo>
                  <a:lnTo>
                    <a:pt x="1917" y="592"/>
                  </a:lnTo>
                  <a:lnTo>
                    <a:pt x="1910" y="614"/>
                  </a:lnTo>
                  <a:lnTo>
                    <a:pt x="1903" y="634"/>
                  </a:lnTo>
                  <a:lnTo>
                    <a:pt x="1896" y="647"/>
                  </a:lnTo>
                  <a:lnTo>
                    <a:pt x="1893" y="650"/>
                  </a:lnTo>
                  <a:lnTo>
                    <a:pt x="1890" y="652"/>
                  </a:lnTo>
                  <a:lnTo>
                    <a:pt x="1888" y="654"/>
                  </a:lnTo>
                  <a:lnTo>
                    <a:pt x="1885" y="655"/>
                  </a:lnTo>
                  <a:lnTo>
                    <a:pt x="2072" y="745"/>
                  </a:lnTo>
                  <a:lnTo>
                    <a:pt x="1915" y="896"/>
                  </a:lnTo>
                  <a:lnTo>
                    <a:pt x="1739" y="805"/>
                  </a:lnTo>
                  <a:lnTo>
                    <a:pt x="1881" y="657"/>
                  </a:lnTo>
                  <a:lnTo>
                    <a:pt x="1874" y="657"/>
                  </a:lnTo>
                  <a:lnTo>
                    <a:pt x="1867" y="657"/>
                  </a:lnTo>
                  <a:lnTo>
                    <a:pt x="1863" y="657"/>
                  </a:lnTo>
                  <a:lnTo>
                    <a:pt x="1861" y="657"/>
                  </a:lnTo>
                  <a:lnTo>
                    <a:pt x="1860" y="658"/>
                  </a:lnTo>
                  <a:lnTo>
                    <a:pt x="1857" y="663"/>
                  </a:lnTo>
                  <a:lnTo>
                    <a:pt x="1853" y="669"/>
                  </a:lnTo>
                  <a:lnTo>
                    <a:pt x="1846" y="676"/>
                  </a:lnTo>
                  <a:lnTo>
                    <a:pt x="1839" y="683"/>
                  </a:lnTo>
                  <a:lnTo>
                    <a:pt x="1831" y="687"/>
                  </a:lnTo>
                  <a:lnTo>
                    <a:pt x="1824" y="690"/>
                  </a:lnTo>
                  <a:lnTo>
                    <a:pt x="1816" y="687"/>
                  </a:lnTo>
                  <a:lnTo>
                    <a:pt x="1815" y="686"/>
                  </a:lnTo>
                  <a:lnTo>
                    <a:pt x="1815" y="684"/>
                  </a:lnTo>
                  <a:lnTo>
                    <a:pt x="1711" y="792"/>
                  </a:lnTo>
                  <a:lnTo>
                    <a:pt x="1509" y="687"/>
                  </a:lnTo>
                  <a:lnTo>
                    <a:pt x="1648" y="541"/>
                  </a:lnTo>
                  <a:lnTo>
                    <a:pt x="1725" y="578"/>
                  </a:lnTo>
                  <a:lnTo>
                    <a:pt x="1733" y="564"/>
                  </a:lnTo>
                  <a:lnTo>
                    <a:pt x="1739" y="555"/>
                  </a:lnTo>
                  <a:lnTo>
                    <a:pt x="1743" y="548"/>
                  </a:lnTo>
                  <a:lnTo>
                    <a:pt x="1744" y="545"/>
                  </a:lnTo>
                  <a:lnTo>
                    <a:pt x="1744" y="539"/>
                  </a:lnTo>
                  <a:lnTo>
                    <a:pt x="1744" y="528"/>
                  </a:lnTo>
                  <a:lnTo>
                    <a:pt x="1736" y="515"/>
                  </a:lnTo>
                  <a:lnTo>
                    <a:pt x="1718" y="502"/>
                  </a:lnTo>
                  <a:lnTo>
                    <a:pt x="1710" y="498"/>
                  </a:lnTo>
                  <a:lnTo>
                    <a:pt x="1702" y="494"/>
                  </a:lnTo>
                  <a:lnTo>
                    <a:pt x="1695" y="488"/>
                  </a:lnTo>
                  <a:lnTo>
                    <a:pt x="1688" y="484"/>
                  </a:lnTo>
                  <a:lnTo>
                    <a:pt x="1682" y="479"/>
                  </a:lnTo>
                  <a:lnTo>
                    <a:pt x="1677" y="475"/>
                  </a:lnTo>
                  <a:lnTo>
                    <a:pt x="1673" y="469"/>
                  </a:lnTo>
                  <a:lnTo>
                    <a:pt x="1670" y="465"/>
                  </a:lnTo>
                  <a:lnTo>
                    <a:pt x="1469" y="368"/>
                  </a:lnTo>
                  <a:lnTo>
                    <a:pt x="1656" y="173"/>
                  </a:lnTo>
                  <a:lnTo>
                    <a:pt x="1864" y="272"/>
                  </a:lnTo>
                  <a:lnTo>
                    <a:pt x="1687" y="458"/>
                  </a:lnTo>
                  <a:lnTo>
                    <a:pt x="1695" y="459"/>
                  </a:lnTo>
                  <a:lnTo>
                    <a:pt x="1703" y="461"/>
                  </a:lnTo>
                  <a:lnTo>
                    <a:pt x="1713" y="461"/>
                  </a:lnTo>
                  <a:lnTo>
                    <a:pt x="1724" y="461"/>
                  </a:lnTo>
                  <a:lnTo>
                    <a:pt x="1892" y="286"/>
                  </a:lnTo>
                  <a:lnTo>
                    <a:pt x="1943" y="310"/>
                  </a:lnTo>
                  <a:lnTo>
                    <a:pt x="1965" y="288"/>
                  </a:lnTo>
                  <a:lnTo>
                    <a:pt x="1357" y="0"/>
                  </a:lnTo>
                  <a:lnTo>
                    <a:pt x="1352" y="6"/>
                  </a:lnTo>
                  <a:lnTo>
                    <a:pt x="1348" y="10"/>
                  </a:lnTo>
                  <a:lnTo>
                    <a:pt x="1343" y="15"/>
                  </a:lnTo>
                  <a:lnTo>
                    <a:pt x="1338" y="21"/>
                  </a:lnTo>
                  <a:lnTo>
                    <a:pt x="1392" y="47"/>
                  </a:lnTo>
                  <a:lnTo>
                    <a:pt x="1207" y="243"/>
                  </a:lnTo>
                  <a:lnTo>
                    <a:pt x="1168" y="222"/>
                  </a:lnTo>
                  <a:lnTo>
                    <a:pt x="1163" y="228"/>
                  </a:lnTo>
                  <a:lnTo>
                    <a:pt x="1159" y="232"/>
                  </a:lnTo>
                  <a:lnTo>
                    <a:pt x="1155" y="237"/>
                  </a:lnTo>
                  <a:lnTo>
                    <a:pt x="1151" y="243"/>
                  </a:lnTo>
                  <a:lnTo>
                    <a:pt x="1149" y="244"/>
                  </a:lnTo>
                  <a:lnTo>
                    <a:pt x="1186" y="264"/>
                  </a:lnTo>
                  <a:lnTo>
                    <a:pt x="1022" y="435"/>
                  </a:lnTo>
                  <a:lnTo>
                    <a:pt x="999" y="422"/>
                  </a:lnTo>
                  <a:lnTo>
                    <a:pt x="993" y="428"/>
                  </a:lnTo>
                  <a:lnTo>
                    <a:pt x="989" y="433"/>
                  </a:lnTo>
                  <a:lnTo>
                    <a:pt x="984" y="439"/>
                  </a:lnTo>
                  <a:lnTo>
                    <a:pt x="980" y="444"/>
                  </a:lnTo>
                  <a:lnTo>
                    <a:pt x="1002" y="457"/>
                  </a:lnTo>
                  <a:lnTo>
                    <a:pt x="955" y="506"/>
                  </a:lnTo>
                  <a:lnTo>
                    <a:pt x="936" y="498"/>
                  </a:lnTo>
                  <a:lnTo>
                    <a:pt x="927" y="508"/>
                  </a:lnTo>
                  <a:lnTo>
                    <a:pt x="919" y="517"/>
                  </a:lnTo>
                  <a:lnTo>
                    <a:pt x="912" y="526"/>
                  </a:lnTo>
                  <a:lnTo>
                    <a:pt x="905" y="534"/>
                  </a:lnTo>
                  <a:lnTo>
                    <a:pt x="898" y="541"/>
                  </a:lnTo>
                  <a:lnTo>
                    <a:pt x="893" y="548"/>
                  </a:lnTo>
                  <a:lnTo>
                    <a:pt x="889" y="553"/>
                  </a:lnTo>
                  <a:lnTo>
                    <a:pt x="885" y="559"/>
                  </a:lnTo>
                  <a:lnTo>
                    <a:pt x="898" y="564"/>
                  </a:lnTo>
                  <a:lnTo>
                    <a:pt x="865" y="599"/>
                  </a:lnTo>
                  <a:lnTo>
                    <a:pt x="868" y="603"/>
                  </a:lnTo>
                  <a:lnTo>
                    <a:pt x="871" y="610"/>
                  </a:lnTo>
                  <a:lnTo>
                    <a:pt x="875" y="618"/>
                  </a:lnTo>
                  <a:lnTo>
                    <a:pt x="878" y="629"/>
                  </a:lnTo>
                  <a:lnTo>
                    <a:pt x="926" y="578"/>
                  </a:lnTo>
                  <a:lnTo>
                    <a:pt x="1094" y="657"/>
                  </a:lnTo>
                  <a:lnTo>
                    <a:pt x="1029" y="725"/>
                  </a:lnTo>
                  <a:lnTo>
                    <a:pt x="878" y="648"/>
                  </a:lnTo>
                  <a:lnTo>
                    <a:pt x="878" y="651"/>
                  </a:lnTo>
                  <a:lnTo>
                    <a:pt x="876" y="655"/>
                  </a:lnTo>
                  <a:lnTo>
                    <a:pt x="875" y="659"/>
                  </a:lnTo>
                  <a:lnTo>
                    <a:pt x="872" y="662"/>
                  </a:lnTo>
                  <a:lnTo>
                    <a:pt x="869" y="665"/>
                  </a:lnTo>
                  <a:lnTo>
                    <a:pt x="868" y="668"/>
                  </a:lnTo>
                  <a:lnTo>
                    <a:pt x="865" y="669"/>
                  </a:lnTo>
                  <a:lnTo>
                    <a:pt x="863" y="672"/>
                  </a:lnTo>
                  <a:lnTo>
                    <a:pt x="1007" y="748"/>
                  </a:lnTo>
                  <a:lnTo>
                    <a:pt x="843" y="917"/>
                  </a:lnTo>
                  <a:lnTo>
                    <a:pt x="681" y="833"/>
                  </a:lnTo>
                  <a:lnTo>
                    <a:pt x="769" y="742"/>
                  </a:lnTo>
                  <a:lnTo>
                    <a:pt x="770" y="737"/>
                  </a:lnTo>
                  <a:lnTo>
                    <a:pt x="773" y="732"/>
                  </a:lnTo>
                  <a:lnTo>
                    <a:pt x="774" y="731"/>
                  </a:lnTo>
                  <a:lnTo>
                    <a:pt x="774" y="730"/>
                  </a:lnTo>
                  <a:lnTo>
                    <a:pt x="759" y="717"/>
                  </a:lnTo>
                  <a:lnTo>
                    <a:pt x="758" y="717"/>
                  </a:lnTo>
                  <a:lnTo>
                    <a:pt x="755" y="717"/>
                  </a:lnTo>
                  <a:lnTo>
                    <a:pt x="754" y="716"/>
                  </a:lnTo>
                  <a:lnTo>
                    <a:pt x="654" y="819"/>
                  </a:lnTo>
                  <a:lnTo>
                    <a:pt x="573" y="778"/>
                  </a:lnTo>
                  <a:lnTo>
                    <a:pt x="693" y="652"/>
                  </a:lnTo>
                  <a:lnTo>
                    <a:pt x="690" y="639"/>
                  </a:lnTo>
                  <a:lnTo>
                    <a:pt x="692" y="625"/>
                  </a:lnTo>
                  <a:lnTo>
                    <a:pt x="700" y="611"/>
                  </a:lnTo>
                  <a:lnTo>
                    <a:pt x="714" y="597"/>
                  </a:lnTo>
                  <a:lnTo>
                    <a:pt x="726" y="588"/>
                  </a:lnTo>
                  <a:lnTo>
                    <a:pt x="739" y="575"/>
                  </a:lnTo>
                  <a:lnTo>
                    <a:pt x="751" y="564"/>
                  </a:lnTo>
                  <a:lnTo>
                    <a:pt x="762" y="552"/>
                  </a:lnTo>
                  <a:lnTo>
                    <a:pt x="772" y="539"/>
                  </a:lnTo>
                  <a:lnTo>
                    <a:pt x="780" y="530"/>
                  </a:lnTo>
                  <a:lnTo>
                    <a:pt x="785" y="521"/>
                  </a:lnTo>
                  <a:lnTo>
                    <a:pt x="790" y="516"/>
                  </a:lnTo>
                  <a:lnTo>
                    <a:pt x="781" y="510"/>
                  </a:lnTo>
                  <a:lnTo>
                    <a:pt x="784" y="506"/>
                  </a:lnTo>
                  <a:lnTo>
                    <a:pt x="790" y="491"/>
                  </a:lnTo>
                  <a:lnTo>
                    <a:pt x="801" y="469"/>
                  </a:lnTo>
                  <a:lnTo>
                    <a:pt x="813" y="440"/>
                  </a:lnTo>
                  <a:lnTo>
                    <a:pt x="798" y="432"/>
                  </a:lnTo>
                  <a:lnTo>
                    <a:pt x="778" y="452"/>
                  </a:lnTo>
                  <a:lnTo>
                    <a:pt x="686" y="549"/>
                  </a:lnTo>
                  <a:lnTo>
                    <a:pt x="635" y="523"/>
                  </a:lnTo>
                  <a:lnTo>
                    <a:pt x="762" y="390"/>
                  </a:lnTo>
                  <a:lnTo>
                    <a:pt x="763" y="386"/>
                  </a:lnTo>
                  <a:lnTo>
                    <a:pt x="763" y="382"/>
                  </a:lnTo>
                  <a:lnTo>
                    <a:pt x="765" y="378"/>
                  </a:lnTo>
                  <a:lnTo>
                    <a:pt x="765" y="372"/>
                  </a:lnTo>
                  <a:lnTo>
                    <a:pt x="766" y="364"/>
                  </a:lnTo>
                  <a:lnTo>
                    <a:pt x="767" y="356"/>
                  </a:lnTo>
                  <a:lnTo>
                    <a:pt x="769" y="348"/>
                  </a:lnTo>
                  <a:lnTo>
                    <a:pt x="770" y="339"/>
                  </a:lnTo>
                  <a:lnTo>
                    <a:pt x="0" y="1145"/>
                  </a:lnTo>
                  <a:lnTo>
                    <a:pt x="0" y="1186"/>
                  </a:lnTo>
                  <a:lnTo>
                    <a:pt x="62" y="1121"/>
                  </a:lnTo>
                  <a:lnTo>
                    <a:pt x="266" y="1226"/>
                  </a:lnTo>
                  <a:lnTo>
                    <a:pt x="113" y="1386"/>
                  </a:lnTo>
                  <a:lnTo>
                    <a:pt x="153" y="1386"/>
                  </a:lnTo>
                  <a:lnTo>
                    <a:pt x="292" y="1240"/>
                  </a:lnTo>
                  <a:lnTo>
                    <a:pt x="452" y="1323"/>
                  </a:lnTo>
                  <a:lnTo>
                    <a:pt x="441" y="1334"/>
                  </a:lnTo>
                  <a:lnTo>
                    <a:pt x="486" y="1354"/>
                  </a:lnTo>
                  <a:lnTo>
                    <a:pt x="457" y="1386"/>
                  </a:lnTo>
                  <a:lnTo>
                    <a:pt x="496" y="1386"/>
                  </a:lnTo>
                  <a:lnTo>
                    <a:pt x="514" y="1367"/>
                  </a:lnTo>
                  <a:lnTo>
                    <a:pt x="555" y="1386"/>
                  </a:lnTo>
                  <a:lnTo>
                    <a:pt x="635" y="1386"/>
                  </a:lnTo>
                  <a:lnTo>
                    <a:pt x="620" y="1376"/>
                  </a:lnTo>
                  <a:lnTo>
                    <a:pt x="637" y="1338"/>
                  </a:lnTo>
                  <a:lnTo>
                    <a:pt x="572" y="1309"/>
                  </a:lnTo>
                  <a:lnTo>
                    <a:pt x="708" y="1168"/>
                  </a:lnTo>
                  <a:lnTo>
                    <a:pt x="909" y="1272"/>
                  </a:lnTo>
                  <a:lnTo>
                    <a:pt x="801" y="1386"/>
                  </a:lnTo>
                  <a:lnTo>
                    <a:pt x="840" y="1386"/>
                  </a:lnTo>
                  <a:lnTo>
                    <a:pt x="936" y="1285"/>
                  </a:lnTo>
                  <a:lnTo>
                    <a:pt x="1130" y="1386"/>
                  </a:lnTo>
                  <a:lnTo>
                    <a:pt x="1192" y="1386"/>
                  </a:lnTo>
                  <a:lnTo>
                    <a:pt x="1186" y="1383"/>
                  </a:lnTo>
                  <a:lnTo>
                    <a:pt x="1350" y="1212"/>
                  </a:lnTo>
                  <a:lnTo>
                    <a:pt x="1553" y="1317"/>
                  </a:lnTo>
                  <a:lnTo>
                    <a:pt x="1487" y="1386"/>
                  </a:lnTo>
                  <a:lnTo>
                    <a:pt x="1527" y="1386"/>
                  </a:lnTo>
                  <a:lnTo>
                    <a:pt x="1579" y="1331"/>
                  </a:lnTo>
                  <a:lnTo>
                    <a:pt x="1685" y="1386"/>
                  </a:lnTo>
                  <a:lnTo>
                    <a:pt x="1747" y="1386"/>
                  </a:lnTo>
                  <a:lnTo>
                    <a:pt x="1600" y="1309"/>
                  </a:lnTo>
                  <a:lnTo>
                    <a:pt x="1749" y="1153"/>
                  </a:lnTo>
                  <a:lnTo>
                    <a:pt x="1757" y="1157"/>
                  </a:lnTo>
                  <a:lnTo>
                    <a:pt x="1772" y="1142"/>
                  </a:lnTo>
                  <a:lnTo>
                    <a:pt x="1966" y="1243"/>
                  </a:lnTo>
                  <a:lnTo>
                    <a:pt x="1831" y="1386"/>
                  </a:lnTo>
                  <a:lnTo>
                    <a:pt x="1871" y="1386"/>
                  </a:lnTo>
                  <a:lnTo>
                    <a:pt x="1994" y="1256"/>
                  </a:lnTo>
                  <a:lnTo>
                    <a:pt x="2196" y="1363"/>
                  </a:lnTo>
                  <a:lnTo>
                    <a:pt x="2174" y="1386"/>
                  </a:lnTo>
                  <a:lnTo>
                    <a:pt x="2214" y="1386"/>
                  </a:lnTo>
                  <a:lnTo>
                    <a:pt x="2224" y="1376"/>
                  </a:lnTo>
                  <a:lnTo>
                    <a:pt x="2242" y="1386"/>
                  </a:lnTo>
                  <a:lnTo>
                    <a:pt x="2304" y="1386"/>
                  </a:lnTo>
                  <a:lnTo>
                    <a:pt x="2245" y="1354"/>
                  </a:lnTo>
                  <a:lnTo>
                    <a:pt x="2407" y="1183"/>
                  </a:lnTo>
                  <a:lnTo>
                    <a:pt x="2611" y="1288"/>
                  </a:lnTo>
                  <a:lnTo>
                    <a:pt x="2519" y="1386"/>
                  </a:lnTo>
                  <a:lnTo>
                    <a:pt x="2559" y="1386"/>
                  </a:lnTo>
                  <a:lnTo>
                    <a:pt x="2637" y="1302"/>
                  </a:lnTo>
                  <a:lnTo>
                    <a:pt x="2741" y="1356"/>
                  </a:lnTo>
                  <a:lnTo>
                    <a:pt x="2753" y="1329"/>
                  </a:lnTo>
                  <a:lnTo>
                    <a:pt x="2658" y="1281"/>
                  </a:lnTo>
                  <a:lnTo>
                    <a:pt x="2764" y="1171"/>
                  </a:lnTo>
                  <a:lnTo>
                    <a:pt x="2764" y="1130"/>
                  </a:lnTo>
                  <a:lnTo>
                    <a:pt x="2632" y="1267"/>
                  </a:lnTo>
                  <a:lnTo>
                    <a:pt x="2428" y="1161"/>
                  </a:lnTo>
                  <a:lnTo>
                    <a:pt x="2592" y="992"/>
                  </a:lnTo>
                  <a:lnTo>
                    <a:pt x="2764" y="1080"/>
                  </a:lnTo>
                  <a:lnTo>
                    <a:pt x="2764" y="1047"/>
                  </a:lnTo>
                  <a:lnTo>
                    <a:pt x="2612" y="970"/>
                  </a:lnTo>
                  <a:lnTo>
                    <a:pt x="2764" y="812"/>
                  </a:lnTo>
                  <a:lnTo>
                    <a:pt x="2764" y="770"/>
                  </a:lnTo>
                  <a:lnTo>
                    <a:pt x="2586" y="956"/>
                  </a:lnTo>
                  <a:lnTo>
                    <a:pt x="2382" y="851"/>
                  </a:lnTo>
                  <a:lnTo>
                    <a:pt x="2600" y="622"/>
                  </a:lnTo>
                  <a:lnTo>
                    <a:pt x="2764" y="701"/>
                  </a:lnTo>
                  <a:lnTo>
                    <a:pt x="2764" y="668"/>
                  </a:lnTo>
                  <a:lnTo>
                    <a:pt x="2096" y="350"/>
                  </a:lnTo>
                  <a:close/>
                </a:path>
              </a:pathLst>
            </a:custGeom>
            <a:solidFill>
              <a:srgbClr val="FFFFFF"/>
            </a:solidFill>
            <a:ln w="9525">
              <a:noFill/>
              <a:round/>
              <a:headEnd/>
              <a:tailEnd/>
            </a:ln>
          </p:spPr>
          <p:txBody>
            <a:bodyPr/>
            <a:lstStyle/>
            <a:p>
              <a:endParaRPr lang="fa-IR"/>
            </a:p>
          </p:txBody>
        </p:sp>
        <p:sp>
          <p:nvSpPr>
            <p:cNvPr id="129080" name="Freeform 63"/>
            <p:cNvSpPr>
              <a:spLocks/>
            </p:cNvSpPr>
            <p:nvPr/>
          </p:nvSpPr>
          <p:spPr bwMode="auto">
            <a:xfrm>
              <a:off x="1633" y="3281"/>
              <a:ext cx="258" cy="143"/>
            </a:xfrm>
            <a:custGeom>
              <a:avLst/>
              <a:gdLst>
                <a:gd name="T0" fmla="*/ 2 w 517"/>
                <a:gd name="T1" fmla="*/ 2 h 285"/>
                <a:gd name="T2" fmla="*/ 2 w 517"/>
                <a:gd name="T3" fmla="*/ 1 h 285"/>
                <a:gd name="T4" fmla="*/ 1 w 517"/>
                <a:gd name="T5" fmla="*/ 1 h 285"/>
                <a:gd name="T6" fmla="*/ 0 w 517"/>
                <a:gd name="T7" fmla="*/ 1 h 285"/>
                <a:gd name="T8" fmla="*/ 0 w 517"/>
                <a:gd name="T9" fmla="*/ 0 h 285"/>
                <a:gd name="T10" fmla="*/ 0 w 517"/>
                <a:gd name="T11" fmla="*/ 1 h 285"/>
                <a:gd name="T12" fmla="*/ 0 w 517"/>
                <a:gd name="T13" fmla="*/ 1 h 285"/>
                <a:gd name="T14" fmla="*/ 0 w 517"/>
                <a:gd name="T15" fmla="*/ 1 h 285"/>
                <a:gd name="T16" fmla="*/ 0 w 517"/>
                <a:gd name="T17" fmla="*/ 1 h 285"/>
                <a:gd name="T18" fmla="*/ 4 w 517"/>
                <a:gd name="T19" fmla="*/ 3 h 285"/>
                <a:gd name="T20" fmla="*/ 4 w 517"/>
                <a:gd name="T21" fmla="*/ 2 h 285"/>
                <a:gd name="T22" fmla="*/ 3 w 517"/>
                <a:gd name="T23" fmla="*/ 2 h 285"/>
                <a:gd name="T24" fmla="*/ 2 w 517"/>
                <a:gd name="T25" fmla="*/ 2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7"/>
                <a:gd name="T40" fmla="*/ 0 h 285"/>
                <a:gd name="T41" fmla="*/ 517 w 517"/>
                <a:gd name="T42" fmla="*/ 285 h 2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7" h="285">
                  <a:moveTo>
                    <a:pt x="374" y="180"/>
                  </a:moveTo>
                  <a:lnTo>
                    <a:pt x="262" y="122"/>
                  </a:lnTo>
                  <a:lnTo>
                    <a:pt x="150" y="66"/>
                  </a:lnTo>
                  <a:lnTo>
                    <a:pt x="39" y="8"/>
                  </a:lnTo>
                  <a:lnTo>
                    <a:pt x="22" y="0"/>
                  </a:lnTo>
                  <a:lnTo>
                    <a:pt x="13" y="9"/>
                  </a:lnTo>
                  <a:lnTo>
                    <a:pt x="6" y="17"/>
                  </a:lnTo>
                  <a:lnTo>
                    <a:pt x="2" y="22"/>
                  </a:lnTo>
                  <a:lnTo>
                    <a:pt x="0" y="24"/>
                  </a:lnTo>
                  <a:lnTo>
                    <a:pt x="517" y="285"/>
                  </a:lnTo>
                  <a:lnTo>
                    <a:pt x="517" y="252"/>
                  </a:lnTo>
                  <a:lnTo>
                    <a:pt x="487" y="237"/>
                  </a:lnTo>
                  <a:lnTo>
                    <a:pt x="374" y="180"/>
                  </a:lnTo>
                  <a:close/>
                </a:path>
              </a:pathLst>
            </a:custGeom>
            <a:solidFill>
              <a:srgbClr val="FFFFFF"/>
            </a:solidFill>
            <a:ln w="9525">
              <a:noFill/>
              <a:round/>
              <a:headEnd/>
              <a:tailEnd/>
            </a:ln>
          </p:spPr>
          <p:txBody>
            <a:bodyPr/>
            <a:lstStyle/>
            <a:p>
              <a:endParaRPr lang="fa-IR"/>
            </a:p>
          </p:txBody>
        </p:sp>
        <p:sp>
          <p:nvSpPr>
            <p:cNvPr id="129081" name="Freeform 64"/>
            <p:cNvSpPr>
              <a:spLocks/>
            </p:cNvSpPr>
            <p:nvPr/>
          </p:nvSpPr>
          <p:spPr bwMode="auto">
            <a:xfrm>
              <a:off x="667" y="3631"/>
              <a:ext cx="67" cy="47"/>
            </a:xfrm>
            <a:custGeom>
              <a:avLst/>
              <a:gdLst>
                <a:gd name="T0" fmla="*/ 0 w 132"/>
                <a:gd name="T1" fmla="*/ 1 h 93"/>
                <a:gd name="T2" fmla="*/ 1 w 132"/>
                <a:gd name="T3" fmla="*/ 1 h 93"/>
                <a:gd name="T4" fmla="*/ 2 w 132"/>
                <a:gd name="T5" fmla="*/ 1 h 93"/>
                <a:gd name="T6" fmla="*/ 1 w 132"/>
                <a:gd name="T7" fmla="*/ 0 h 93"/>
                <a:gd name="T8" fmla="*/ 0 w 132"/>
                <a:gd name="T9" fmla="*/ 1 h 93"/>
                <a:gd name="T10" fmla="*/ 0 60000 65536"/>
                <a:gd name="T11" fmla="*/ 0 60000 65536"/>
                <a:gd name="T12" fmla="*/ 0 60000 65536"/>
                <a:gd name="T13" fmla="*/ 0 60000 65536"/>
                <a:gd name="T14" fmla="*/ 0 60000 65536"/>
                <a:gd name="T15" fmla="*/ 0 w 132"/>
                <a:gd name="T16" fmla="*/ 0 h 93"/>
                <a:gd name="T17" fmla="*/ 132 w 132"/>
                <a:gd name="T18" fmla="*/ 93 h 93"/>
              </a:gdLst>
              <a:ahLst/>
              <a:cxnLst>
                <a:cxn ang="T10">
                  <a:pos x="T0" y="T1"/>
                </a:cxn>
                <a:cxn ang="T11">
                  <a:pos x="T2" y="T3"/>
                </a:cxn>
                <a:cxn ang="T12">
                  <a:pos x="T4" y="T5"/>
                </a:cxn>
                <a:cxn ang="T13">
                  <a:pos x="T6" y="T7"/>
                </a:cxn>
                <a:cxn ang="T14">
                  <a:pos x="T8" y="T9"/>
                </a:cxn>
              </a:cxnLst>
              <a:rect l="T15" t="T16" r="T17" b="T18"/>
              <a:pathLst>
                <a:path w="132" h="93">
                  <a:moveTo>
                    <a:pt x="0" y="55"/>
                  </a:moveTo>
                  <a:lnTo>
                    <a:pt x="83" y="93"/>
                  </a:lnTo>
                  <a:lnTo>
                    <a:pt x="132" y="42"/>
                  </a:lnTo>
                  <a:lnTo>
                    <a:pt x="52" y="0"/>
                  </a:lnTo>
                  <a:lnTo>
                    <a:pt x="0" y="55"/>
                  </a:lnTo>
                  <a:close/>
                </a:path>
              </a:pathLst>
            </a:custGeom>
            <a:solidFill>
              <a:srgbClr val="0099FF"/>
            </a:solidFill>
            <a:ln w="9525">
              <a:noFill/>
              <a:round/>
              <a:headEnd/>
              <a:tailEnd/>
            </a:ln>
          </p:spPr>
          <p:txBody>
            <a:bodyPr/>
            <a:lstStyle/>
            <a:p>
              <a:endParaRPr lang="fa-IR"/>
            </a:p>
          </p:txBody>
        </p:sp>
        <p:sp>
          <p:nvSpPr>
            <p:cNvPr id="129082" name="Freeform 65"/>
            <p:cNvSpPr>
              <a:spLocks/>
            </p:cNvSpPr>
            <p:nvPr/>
          </p:nvSpPr>
          <p:spPr bwMode="auto">
            <a:xfrm>
              <a:off x="1378" y="3463"/>
              <a:ext cx="167" cy="120"/>
            </a:xfrm>
            <a:custGeom>
              <a:avLst/>
              <a:gdLst>
                <a:gd name="T0" fmla="*/ 0 w 333"/>
                <a:gd name="T1" fmla="*/ 1 h 241"/>
                <a:gd name="T2" fmla="*/ 2 w 333"/>
                <a:gd name="T3" fmla="*/ 1 h 241"/>
                <a:gd name="T4" fmla="*/ 3 w 333"/>
                <a:gd name="T5" fmla="*/ 0 h 241"/>
                <a:gd name="T6" fmla="*/ 2 w 333"/>
                <a:gd name="T7" fmla="*/ 0 h 241"/>
                <a:gd name="T8" fmla="*/ 2 w 333"/>
                <a:gd name="T9" fmla="*/ 0 h 241"/>
                <a:gd name="T10" fmla="*/ 2 w 333"/>
                <a:gd name="T11" fmla="*/ 0 h 241"/>
                <a:gd name="T12" fmla="*/ 2 w 333"/>
                <a:gd name="T13" fmla="*/ 0 h 241"/>
                <a:gd name="T14" fmla="*/ 2 w 333"/>
                <a:gd name="T15" fmla="*/ 0 h 241"/>
                <a:gd name="T16" fmla="*/ 0 w 333"/>
                <a:gd name="T17" fmla="*/ 1 h 2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3"/>
                <a:gd name="T28" fmla="*/ 0 h 241"/>
                <a:gd name="T29" fmla="*/ 333 w 333"/>
                <a:gd name="T30" fmla="*/ 241 h 2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3" h="241">
                  <a:moveTo>
                    <a:pt x="0" y="150"/>
                  </a:moveTo>
                  <a:lnTo>
                    <a:pt x="176" y="241"/>
                  </a:lnTo>
                  <a:lnTo>
                    <a:pt x="333" y="90"/>
                  </a:lnTo>
                  <a:lnTo>
                    <a:pt x="146" y="0"/>
                  </a:lnTo>
                  <a:lnTo>
                    <a:pt x="145" y="0"/>
                  </a:lnTo>
                  <a:lnTo>
                    <a:pt x="143" y="0"/>
                  </a:lnTo>
                  <a:lnTo>
                    <a:pt x="142" y="2"/>
                  </a:lnTo>
                  <a:lnTo>
                    <a:pt x="0" y="150"/>
                  </a:lnTo>
                  <a:close/>
                </a:path>
              </a:pathLst>
            </a:custGeom>
            <a:solidFill>
              <a:srgbClr val="0099FF"/>
            </a:solidFill>
            <a:ln w="9525">
              <a:noFill/>
              <a:round/>
              <a:headEnd/>
              <a:tailEnd/>
            </a:ln>
          </p:spPr>
          <p:txBody>
            <a:bodyPr/>
            <a:lstStyle/>
            <a:p>
              <a:endParaRPr lang="fa-IR"/>
            </a:p>
          </p:txBody>
        </p:sp>
        <p:sp>
          <p:nvSpPr>
            <p:cNvPr id="129083" name="Freeform 66"/>
            <p:cNvSpPr>
              <a:spLocks/>
            </p:cNvSpPr>
            <p:nvPr/>
          </p:nvSpPr>
          <p:spPr bwMode="auto">
            <a:xfrm>
              <a:off x="723" y="3659"/>
              <a:ext cx="104" cy="63"/>
            </a:xfrm>
            <a:custGeom>
              <a:avLst/>
              <a:gdLst>
                <a:gd name="T0" fmla="*/ 1 w 208"/>
                <a:gd name="T1" fmla="*/ 0 h 126"/>
                <a:gd name="T2" fmla="*/ 0 w 208"/>
                <a:gd name="T3" fmla="*/ 1 h 126"/>
                <a:gd name="T4" fmla="*/ 2 w 208"/>
                <a:gd name="T5" fmla="*/ 1 h 126"/>
                <a:gd name="T6" fmla="*/ 2 w 208"/>
                <a:gd name="T7" fmla="*/ 1 h 126"/>
                <a:gd name="T8" fmla="*/ 1 w 208"/>
                <a:gd name="T9" fmla="*/ 0 h 126"/>
                <a:gd name="T10" fmla="*/ 0 60000 65536"/>
                <a:gd name="T11" fmla="*/ 0 60000 65536"/>
                <a:gd name="T12" fmla="*/ 0 60000 65536"/>
                <a:gd name="T13" fmla="*/ 0 60000 65536"/>
                <a:gd name="T14" fmla="*/ 0 60000 65536"/>
                <a:gd name="T15" fmla="*/ 0 w 208"/>
                <a:gd name="T16" fmla="*/ 0 h 126"/>
                <a:gd name="T17" fmla="*/ 208 w 208"/>
                <a:gd name="T18" fmla="*/ 126 h 126"/>
              </a:gdLst>
              <a:ahLst/>
              <a:cxnLst>
                <a:cxn ang="T10">
                  <a:pos x="T0" y="T1"/>
                </a:cxn>
                <a:cxn ang="T11">
                  <a:pos x="T2" y="T3"/>
                </a:cxn>
                <a:cxn ang="T12">
                  <a:pos x="T4" y="T5"/>
                </a:cxn>
                <a:cxn ang="T13">
                  <a:pos x="T6" y="T7"/>
                </a:cxn>
                <a:cxn ang="T14">
                  <a:pos x="T8" y="T9"/>
                </a:cxn>
              </a:cxnLst>
              <a:rect l="T15" t="T16" r="T17" b="T18"/>
              <a:pathLst>
                <a:path w="208" h="126">
                  <a:moveTo>
                    <a:pt x="48" y="0"/>
                  </a:moveTo>
                  <a:lnTo>
                    <a:pt x="0" y="50"/>
                  </a:lnTo>
                  <a:lnTo>
                    <a:pt x="166" y="126"/>
                  </a:lnTo>
                  <a:lnTo>
                    <a:pt x="208" y="83"/>
                  </a:lnTo>
                  <a:lnTo>
                    <a:pt x="48" y="0"/>
                  </a:lnTo>
                  <a:close/>
                </a:path>
              </a:pathLst>
            </a:custGeom>
            <a:solidFill>
              <a:srgbClr val="0099FF"/>
            </a:solidFill>
            <a:ln w="9525">
              <a:noFill/>
              <a:round/>
              <a:headEnd/>
              <a:tailEnd/>
            </a:ln>
          </p:spPr>
          <p:txBody>
            <a:bodyPr/>
            <a:lstStyle/>
            <a:p>
              <a:endParaRPr lang="fa-IR"/>
            </a:p>
          </p:txBody>
        </p:sp>
        <p:sp>
          <p:nvSpPr>
            <p:cNvPr id="129084" name="Freeform 67"/>
            <p:cNvSpPr>
              <a:spLocks/>
            </p:cNvSpPr>
            <p:nvPr/>
          </p:nvSpPr>
          <p:spPr bwMode="auto">
            <a:xfrm>
              <a:off x="1000" y="3370"/>
              <a:ext cx="106" cy="64"/>
            </a:xfrm>
            <a:custGeom>
              <a:avLst/>
              <a:gdLst>
                <a:gd name="T0" fmla="*/ 2 w 211"/>
                <a:gd name="T1" fmla="*/ 1 h 129"/>
                <a:gd name="T2" fmla="*/ 2 w 211"/>
                <a:gd name="T3" fmla="*/ 0 h 129"/>
                <a:gd name="T4" fmla="*/ 1 w 211"/>
                <a:gd name="T5" fmla="*/ 0 h 129"/>
                <a:gd name="T6" fmla="*/ 0 w 211"/>
                <a:gd name="T7" fmla="*/ 0 h 129"/>
                <a:gd name="T8" fmla="*/ 2 w 211"/>
                <a:gd name="T9" fmla="*/ 1 h 129"/>
                <a:gd name="T10" fmla="*/ 0 60000 65536"/>
                <a:gd name="T11" fmla="*/ 0 60000 65536"/>
                <a:gd name="T12" fmla="*/ 0 60000 65536"/>
                <a:gd name="T13" fmla="*/ 0 60000 65536"/>
                <a:gd name="T14" fmla="*/ 0 60000 65536"/>
                <a:gd name="T15" fmla="*/ 0 w 211"/>
                <a:gd name="T16" fmla="*/ 0 h 129"/>
                <a:gd name="T17" fmla="*/ 211 w 211"/>
                <a:gd name="T18" fmla="*/ 129 h 129"/>
              </a:gdLst>
              <a:ahLst/>
              <a:cxnLst>
                <a:cxn ang="T10">
                  <a:pos x="T0" y="T1"/>
                </a:cxn>
                <a:cxn ang="T11">
                  <a:pos x="T2" y="T3"/>
                </a:cxn>
                <a:cxn ang="T12">
                  <a:pos x="T4" y="T5"/>
                </a:cxn>
                <a:cxn ang="T13">
                  <a:pos x="T6" y="T7"/>
                </a:cxn>
                <a:cxn ang="T14">
                  <a:pos x="T8" y="T9"/>
                </a:cxn>
              </a:cxnLst>
              <a:rect l="T15" t="T16" r="T17" b="T18"/>
              <a:pathLst>
                <a:path w="211" h="129">
                  <a:moveTo>
                    <a:pt x="169" y="129"/>
                  </a:moveTo>
                  <a:lnTo>
                    <a:pt x="211" y="85"/>
                  </a:lnTo>
                  <a:lnTo>
                    <a:pt x="47" y="0"/>
                  </a:lnTo>
                  <a:lnTo>
                    <a:pt x="0" y="49"/>
                  </a:lnTo>
                  <a:lnTo>
                    <a:pt x="169" y="129"/>
                  </a:lnTo>
                  <a:close/>
                </a:path>
              </a:pathLst>
            </a:custGeom>
            <a:solidFill>
              <a:srgbClr val="0099FF"/>
            </a:solidFill>
            <a:ln w="9525">
              <a:noFill/>
              <a:round/>
              <a:headEnd/>
              <a:tailEnd/>
            </a:ln>
          </p:spPr>
          <p:txBody>
            <a:bodyPr/>
            <a:lstStyle/>
            <a:p>
              <a:endParaRPr lang="fa-IR"/>
            </a:p>
          </p:txBody>
        </p:sp>
        <p:sp>
          <p:nvSpPr>
            <p:cNvPr id="129085" name="Freeform 68"/>
            <p:cNvSpPr>
              <a:spLocks/>
            </p:cNvSpPr>
            <p:nvPr/>
          </p:nvSpPr>
          <p:spPr bwMode="auto">
            <a:xfrm>
              <a:off x="948" y="3424"/>
              <a:ext cx="108" cy="74"/>
            </a:xfrm>
            <a:custGeom>
              <a:avLst/>
              <a:gdLst>
                <a:gd name="T0" fmla="*/ 0 w 216"/>
                <a:gd name="T1" fmla="*/ 1 h 147"/>
                <a:gd name="T2" fmla="*/ 2 w 216"/>
                <a:gd name="T3" fmla="*/ 2 h 147"/>
                <a:gd name="T4" fmla="*/ 2 w 216"/>
                <a:gd name="T5" fmla="*/ 1 h 147"/>
                <a:gd name="T6" fmla="*/ 1 w 216"/>
                <a:gd name="T7" fmla="*/ 0 h 147"/>
                <a:gd name="T8" fmla="*/ 0 w 216"/>
                <a:gd name="T9" fmla="*/ 1 h 147"/>
                <a:gd name="T10" fmla="*/ 1 w 216"/>
                <a:gd name="T11" fmla="*/ 1 h 147"/>
                <a:gd name="T12" fmla="*/ 1 w 216"/>
                <a:gd name="T13" fmla="*/ 1 h 147"/>
                <a:gd name="T14" fmla="*/ 1 w 216"/>
                <a:gd name="T15" fmla="*/ 1 h 147"/>
                <a:gd name="T16" fmla="*/ 0 w 216"/>
                <a:gd name="T17" fmla="*/ 1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47"/>
                <a:gd name="T29" fmla="*/ 216 w 216"/>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47">
                  <a:moveTo>
                    <a:pt x="0" y="70"/>
                  </a:moveTo>
                  <a:lnTo>
                    <a:pt x="151" y="147"/>
                  </a:lnTo>
                  <a:lnTo>
                    <a:pt x="216" y="79"/>
                  </a:lnTo>
                  <a:lnTo>
                    <a:pt x="48" y="0"/>
                  </a:lnTo>
                  <a:lnTo>
                    <a:pt x="0" y="51"/>
                  </a:lnTo>
                  <a:lnTo>
                    <a:pt x="1" y="55"/>
                  </a:lnTo>
                  <a:lnTo>
                    <a:pt x="1" y="61"/>
                  </a:lnTo>
                  <a:lnTo>
                    <a:pt x="1" y="65"/>
                  </a:lnTo>
                  <a:lnTo>
                    <a:pt x="0" y="70"/>
                  </a:lnTo>
                  <a:close/>
                </a:path>
              </a:pathLst>
            </a:custGeom>
            <a:solidFill>
              <a:srgbClr val="0099FF"/>
            </a:solidFill>
            <a:ln w="9525">
              <a:noFill/>
              <a:round/>
              <a:headEnd/>
              <a:tailEnd/>
            </a:ln>
          </p:spPr>
          <p:txBody>
            <a:bodyPr/>
            <a:lstStyle/>
            <a:p>
              <a:endParaRPr lang="fa-IR"/>
            </a:p>
          </p:txBody>
        </p:sp>
        <p:sp>
          <p:nvSpPr>
            <p:cNvPr id="129086" name="Freeform 69"/>
            <p:cNvSpPr>
              <a:spLocks/>
            </p:cNvSpPr>
            <p:nvPr/>
          </p:nvSpPr>
          <p:spPr bwMode="auto">
            <a:xfrm>
              <a:off x="935" y="3412"/>
              <a:ext cx="23" cy="22"/>
            </a:xfrm>
            <a:custGeom>
              <a:avLst/>
              <a:gdLst>
                <a:gd name="T0" fmla="*/ 1 w 46"/>
                <a:gd name="T1" fmla="*/ 0 h 46"/>
                <a:gd name="T2" fmla="*/ 0 w 46"/>
                <a:gd name="T3" fmla="*/ 0 h 46"/>
                <a:gd name="T4" fmla="*/ 1 w 46"/>
                <a:gd name="T5" fmla="*/ 0 h 46"/>
                <a:gd name="T6" fmla="*/ 1 w 46"/>
                <a:gd name="T7" fmla="*/ 0 h 46"/>
                <a:gd name="T8" fmla="*/ 1 w 46"/>
                <a:gd name="T9" fmla="*/ 0 h 46"/>
                <a:gd name="T10" fmla="*/ 1 w 46"/>
                <a:gd name="T11" fmla="*/ 0 h 46"/>
                <a:gd name="T12" fmla="*/ 1 w 46"/>
                <a:gd name="T13" fmla="*/ 0 h 46"/>
                <a:gd name="T14" fmla="*/ 1 w 46"/>
                <a:gd name="T15" fmla="*/ 0 h 46"/>
                <a:gd name="T16" fmla="*/ 1 w 46"/>
                <a:gd name="T17" fmla="*/ 0 h 46"/>
                <a:gd name="T18" fmla="*/ 1 w 46"/>
                <a:gd name="T19" fmla="*/ 0 h 46"/>
                <a:gd name="T20" fmla="*/ 1 w 46"/>
                <a:gd name="T21" fmla="*/ 0 h 46"/>
                <a:gd name="T22" fmla="*/ 1 w 46"/>
                <a:gd name="T23" fmla="*/ 0 h 46"/>
                <a:gd name="T24" fmla="*/ 1 w 46"/>
                <a:gd name="T25" fmla="*/ 0 h 46"/>
                <a:gd name="T26" fmla="*/ 1 w 4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46"/>
                <a:gd name="T44" fmla="*/ 46 w 4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46">
                  <a:moveTo>
                    <a:pt x="24" y="15"/>
                  </a:moveTo>
                  <a:lnTo>
                    <a:pt x="0" y="0"/>
                  </a:lnTo>
                  <a:lnTo>
                    <a:pt x="15" y="10"/>
                  </a:lnTo>
                  <a:lnTo>
                    <a:pt x="13" y="44"/>
                  </a:lnTo>
                  <a:lnTo>
                    <a:pt x="13" y="46"/>
                  </a:lnTo>
                  <a:lnTo>
                    <a:pt x="46" y="11"/>
                  </a:lnTo>
                  <a:lnTo>
                    <a:pt x="33" y="6"/>
                  </a:lnTo>
                  <a:lnTo>
                    <a:pt x="28" y="10"/>
                  </a:lnTo>
                  <a:lnTo>
                    <a:pt x="27" y="13"/>
                  </a:lnTo>
                  <a:lnTo>
                    <a:pt x="24" y="14"/>
                  </a:lnTo>
                  <a:lnTo>
                    <a:pt x="24" y="15"/>
                  </a:lnTo>
                  <a:close/>
                </a:path>
              </a:pathLst>
            </a:custGeom>
            <a:solidFill>
              <a:srgbClr val="0099FF"/>
            </a:solidFill>
            <a:ln w="9525">
              <a:noFill/>
              <a:round/>
              <a:headEnd/>
              <a:tailEnd/>
            </a:ln>
          </p:spPr>
          <p:txBody>
            <a:bodyPr/>
            <a:lstStyle/>
            <a:p>
              <a:endParaRPr lang="fa-IR"/>
            </a:p>
          </p:txBody>
        </p:sp>
        <p:sp>
          <p:nvSpPr>
            <p:cNvPr id="129087" name="Freeform 70"/>
            <p:cNvSpPr>
              <a:spLocks/>
            </p:cNvSpPr>
            <p:nvPr/>
          </p:nvSpPr>
          <p:spPr bwMode="auto">
            <a:xfrm>
              <a:off x="796" y="3461"/>
              <a:ext cx="90" cy="84"/>
            </a:xfrm>
            <a:custGeom>
              <a:avLst/>
              <a:gdLst>
                <a:gd name="T0" fmla="*/ 1 w 181"/>
                <a:gd name="T1" fmla="*/ 1 h 167"/>
                <a:gd name="T2" fmla="*/ 1 w 181"/>
                <a:gd name="T3" fmla="*/ 1 h 167"/>
                <a:gd name="T4" fmla="*/ 0 w 181"/>
                <a:gd name="T5" fmla="*/ 1 h 167"/>
                <a:gd name="T6" fmla="*/ 0 w 181"/>
                <a:gd name="T7" fmla="*/ 1 h 167"/>
                <a:gd name="T8" fmla="*/ 0 w 181"/>
                <a:gd name="T9" fmla="*/ 0 h 167"/>
                <a:gd name="T10" fmla="*/ 0 w 181"/>
                <a:gd name="T11" fmla="*/ 1 h 167"/>
                <a:gd name="T12" fmla="*/ 0 w 181"/>
                <a:gd name="T13" fmla="*/ 2 h 167"/>
                <a:gd name="T14" fmla="*/ 1 w 181"/>
                <a:gd name="T15" fmla="*/ 1 h 167"/>
                <a:gd name="T16" fmla="*/ 1 w 181"/>
                <a:gd name="T17" fmla="*/ 1 h 167"/>
                <a:gd name="T18" fmla="*/ 1 w 181"/>
                <a:gd name="T19" fmla="*/ 1 h 167"/>
                <a:gd name="T20" fmla="*/ 1 w 181"/>
                <a:gd name="T21" fmla="*/ 1 h 167"/>
                <a:gd name="T22" fmla="*/ 1 w 181"/>
                <a:gd name="T23" fmla="*/ 1 h 167"/>
                <a:gd name="T24" fmla="*/ 1 w 181"/>
                <a:gd name="T25" fmla="*/ 1 h 167"/>
                <a:gd name="T26" fmla="*/ 1 w 181"/>
                <a:gd name="T27" fmla="*/ 1 h 167"/>
                <a:gd name="T28" fmla="*/ 1 w 181"/>
                <a:gd name="T29" fmla="*/ 1 h 167"/>
                <a:gd name="T30" fmla="*/ 1 w 181"/>
                <a:gd name="T31" fmla="*/ 1 h 1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1"/>
                <a:gd name="T49" fmla="*/ 0 h 167"/>
                <a:gd name="T50" fmla="*/ 181 w 181"/>
                <a:gd name="T51" fmla="*/ 167 h 1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1" h="167">
                  <a:moveTo>
                    <a:pt x="132" y="31"/>
                  </a:moveTo>
                  <a:lnTo>
                    <a:pt x="130" y="24"/>
                  </a:lnTo>
                  <a:lnTo>
                    <a:pt x="127" y="16"/>
                  </a:lnTo>
                  <a:lnTo>
                    <a:pt x="123" y="7"/>
                  </a:lnTo>
                  <a:lnTo>
                    <a:pt x="120" y="0"/>
                  </a:lnTo>
                  <a:lnTo>
                    <a:pt x="0" y="126"/>
                  </a:lnTo>
                  <a:lnTo>
                    <a:pt x="81" y="167"/>
                  </a:lnTo>
                  <a:lnTo>
                    <a:pt x="181" y="64"/>
                  </a:lnTo>
                  <a:lnTo>
                    <a:pt x="175" y="62"/>
                  </a:lnTo>
                  <a:lnTo>
                    <a:pt x="168" y="61"/>
                  </a:lnTo>
                  <a:lnTo>
                    <a:pt x="161" y="58"/>
                  </a:lnTo>
                  <a:lnTo>
                    <a:pt x="155" y="54"/>
                  </a:lnTo>
                  <a:lnTo>
                    <a:pt x="148" y="50"/>
                  </a:lnTo>
                  <a:lnTo>
                    <a:pt x="141" y="45"/>
                  </a:lnTo>
                  <a:lnTo>
                    <a:pt x="137" y="39"/>
                  </a:lnTo>
                  <a:lnTo>
                    <a:pt x="132" y="31"/>
                  </a:lnTo>
                  <a:close/>
                </a:path>
              </a:pathLst>
            </a:custGeom>
            <a:solidFill>
              <a:srgbClr val="0099FF"/>
            </a:solidFill>
            <a:ln w="9525">
              <a:noFill/>
              <a:round/>
              <a:headEnd/>
              <a:tailEnd/>
            </a:ln>
          </p:spPr>
          <p:txBody>
            <a:bodyPr/>
            <a:lstStyle/>
            <a:p>
              <a:endParaRPr lang="fa-IR"/>
            </a:p>
          </p:txBody>
        </p:sp>
        <p:sp>
          <p:nvSpPr>
            <p:cNvPr id="129088" name="Freeform 71"/>
            <p:cNvSpPr>
              <a:spLocks/>
            </p:cNvSpPr>
            <p:nvPr/>
          </p:nvSpPr>
          <p:spPr bwMode="auto">
            <a:xfrm>
              <a:off x="704" y="3535"/>
              <a:ext cx="122" cy="106"/>
            </a:xfrm>
            <a:custGeom>
              <a:avLst/>
              <a:gdLst>
                <a:gd name="T0" fmla="*/ 0 w 244"/>
                <a:gd name="T1" fmla="*/ 2 h 212"/>
                <a:gd name="T2" fmla="*/ 1 w 244"/>
                <a:gd name="T3" fmla="*/ 2 h 212"/>
                <a:gd name="T4" fmla="*/ 2 w 244"/>
                <a:gd name="T5" fmla="*/ 1 h 212"/>
                <a:gd name="T6" fmla="*/ 2 w 244"/>
                <a:gd name="T7" fmla="*/ 0 h 212"/>
                <a:gd name="T8" fmla="*/ 0 w 244"/>
                <a:gd name="T9" fmla="*/ 2 h 212"/>
                <a:gd name="T10" fmla="*/ 0 60000 65536"/>
                <a:gd name="T11" fmla="*/ 0 60000 65536"/>
                <a:gd name="T12" fmla="*/ 0 60000 65536"/>
                <a:gd name="T13" fmla="*/ 0 60000 65536"/>
                <a:gd name="T14" fmla="*/ 0 60000 65536"/>
                <a:gd name="T15" fmla="*/ 0 w 244"/>
                <a:gd name="T16" fmla="*/ 0 h 212"/>
                <a:gd name="T17" fmla="*/ 244 w 244"/>
                <a:gd name="T18" fmla="*/ 212 h 212"/>
              </a:gdLst>
              <a:ahLst/>
              <a:cxnLst>
                <a:cxn ang="T10">
                  <a:pos x="T0" y="T1"/>
                </a:cxn>
                <a:cxn ang="T11">
                  <a:pos x="T2" y="T3"/>
                </a:cxn>
                <a:cxn ang="T12">
                  <a:pos x="T4" y="T5"/>
                </a:cxn>
                <a:cxn ang="T13">
                  <a:pos x="T6" y="T7"/>
                </a:cxn>
                <a:cxn ang="T14">
                  <a:pos x="T8" y="T9"/>
                </a:cxn>
              </a:cxnLst>
              <a:rect l="T15" t="T16" r="T17" b="T18"/>
              <a:pathLst>
                <a:path w="244" h="212">
                  <a:moveTo>
                    <a:pt x="0" y="171"/>
                  </a:moveTo>
                  <a:lnTo>
                    <a:pt x="80" y="212"/>
                  </a:lnTo>
                  <a:lnTo>
                    <a:pt x="244" y="41"/>
                  </a:lnTo>
                  <a:lnTo>
                    <a:pt x="163" y="0"/>
                  </a:lnTo>
                  <a:lnTo>
                    <a:pt x="0" y="171"/>
                  </a:lnTo>
                  <a:close/>
                </a:path>
              </a:pathLst>
            </a:custGeom>
            <a:solidFill>
              <a:srgbClr val="0099FF"/>
            </a:solidFill>
            <a:ln w="9525">
              <a:noFill/>
              <a:round/>
              <a:headEnd/>
              <a:tailEnd/>
            </a:ln>
          </p:spPr>
          <p:txBody>
            <a:bodyPr/>
            <a:lstStyle/>
            <a:p>
              <a:endParaRPr lang="fa-IR"/>
            </a:p>
          </p:txBody>
        </p:sp>
        <p:sp>
          <p:nvSpPr>
            <p:cNvPr id="129089" name="Freeform 72"/>
            <p:cNvSpPr>
              <a:spLocks/>
            </p:cNvSpPr>
            <p:nvPr/>
          </p:nvSpPr>
          <p:spPr bwMode="auto">
            <a:xfrm>
              <a:off x="1478" y="3397"/>
              <a:ext cx="63" cy="48"/>
            </a:xfrm>
            <a:custGeom>
              <a:avLst/>
              <a:gdLst>
                <a:gd name="T0" fmla="*/ 1 w 125"/>
                <a:gd name="T1" fmla="*/ 0 h 95"/>
                <a:gd name="T2" fmla="*/ 0 w 125"/>
                <a:gd name="T3" fmla="*/ 1 h 95"/>
                <a:gd name="T4" fmla="*/ 1 w 125"/>
                <a:gd name="T5" fmla="*/ 1 h 95"/>
                <a:gd name="T6" fmla="*/ 1 w 125"/>
                <a:gd name="T7" fmla="*/ 1 h 95"/>
                <a:gd name="T8" fmla="*/ 1 w 125"/>
                <a:gd name="T9" fmla="*/ 0 h 95"/>
                <a:gd name="T10" fmla="*/ 0 60000 65536"/>
                <a:gd name="T11" fmla="*/ 0 60000 65536"/>
                <a:gd name="T12" fmla="*/ 0 60000 65536"/>
                <a:gd name="T13" fmla="*/ 0 60000 65536"/>
                <a:gd name="T14" fmla="*/ 0 60000 65536"/>
                <a:gd name="T15" fmla="*/ 0 w 125"/>
                <a:gd name="T16" fmla="*/ 0 h 95"/>
                <a:gd name="T17" fmla="*/ 125 w 125"/>
                <a:gd name="T18" fmla="*/ 95 h 95"/>
              </a:gdLst>
              <a:ahLst/>
              <a:cxnLst>
                <a:cxn ang="T10">
                  <a:pos x="T0" y="T1"/>
                </a:cxn>
                <a:cxn ang="T11">
                  <a:pos x="T2" y="T3"/>
                </a:cxn>
                <a:cxn ang="T12">
                  <a:pos x="T4" y="T5"/>
                </a:cxn>
                <a:cxn ang="T13">
                  <a:pos x="T6" y="T7"/>
                </a:cxn>
                <a:cxn ang="T14">
                  <a:pos x="T8" y="T9"/>
                </a:cxn>
              </a:cxnLst>
              <a:rect l="T15" t="T16" r="T17" b="T18"/>
              <a:pathLst>
                <a:path w="125" h="95">
                  <a:moveTo>
                    <a:pt x="69" y="0"/>
                  </a:moveTo>
                  <a:lnTo>
                    <a:pt x="0" y="72"/>
                  </a:lnTo>
                  <a:lnTo>
                    <a:pt x="51" y="95"/>
                  </a:lnTo>
                  <a:lnTo>
                    <a:pt x="125" y="28"/>
                  </a:lnTo>
                  <a:lnTo>
                    <a:pt x="69" y="0"/>
                  </a:lnTo>
                  <a:close/>
                </a:path>
              </a:pathLst>
            </a:custGeom>
            <a:solidFill>
              <a:srgbClr val="0099FF"/>
            </a:solidFill>
            <a:ln w="9525">
              <a:noFill/>
              <a:round/>
              <a:headEnd/>
              <a:tailEnd/>
            </a:ln>
          </p:spPr>
          <p:txBody>
            <a:bodyPr/>
            <a:lstStyle/>
            <a:p>
              <a:endParaRPr lang="fa-IR"/>
            </a:p>
          </p:txBody>
        </p:sp>
        <p:sp>
          <p:nvSpPr>
            <p:cNvPr id="129090" name="Freeform 73"/>
            <p:cNvSpPr>
              <a:spLocks/>
            </p:cNvSpPr>
            <p:nvPr/>
          </p:nvSpPr>
          <p:spPr bwMode="auto">
            <a:xfrm>
              <a:off x="1502" y="3518"/>
              <a:ext cx="175" cy="131"/>
            </a:xfrm>
            <a:custGeom>
              <a:avLst/>
              <a:gdLst>
                <a:gd name="T0" fmla="*/ 2 w 348"/>
                <a:gd name="T1" fmla="*/ 2 h 262"/>
                <a:gd name="T2" fmla="*/ 3 w 348"/>
                <a:gd name="T3" fmla="*/ 1 h 262"/>
                <a:gd name="T4" fmla="*/ 2 w 348"/>
                <a:gd name="T5" fmla="*/ 0 h 262"/>
                <a:gd name="T6" fmla="*/ 0 w 348"/>
                <a:gd name="T7" fmla="*/ 1 h 262"/>
                <a:gd name="T8" fmla="*/ 2 w 348"/>
                <a:gd name="T9" fmla="*/ 2 h 262"/>
                <a:gd name="T10" fmla="*/ 0 60000 65536"/>
                <a:gd name="T11" fmla="*/ 0 60000 65536"/>
                <a:gd name="T12" fmla="*/ 0 60000 65536"/>
                <a:gd name="T13" fmla="*/ 0 60000 65536"/>
                <a:gd name="T14" fmla="*/ 0 60000 65536"/>
                <a:gd name="T15" fmla="*/ 0 w 348"/>
                <a:gd name="T16" fmla="*/ 0 h 262"/>
                <a:gd name="T17" fmla="*/ 348 w 348"/>
                <a:gd name="T18" fmla="*/ 262 h 262"/>
              </a:gdLst>
              <a:ahLst/>
              <a:cxnLst>
                <a:cxn ang="T10">
                  <a:pos x="T0" y="T1"/>
                </a:cxn>
                <a:cxn ang="T11">
                  <a:pos x="T2" y="T3"/>
                </a:cxn>
                <a:cxn ang="T12">
                  <a:pos x="T4" y="T5"/>
                </a:cxn>
                <a:cxn ang="T13">
                  <a:pos x="T6" y="T7"/>
                </a:cxn>
                <a:cxn ang="T14">
                  <a:pos x="T8" y="T9"/>
                </a:cxn>
              </a:cxnLst>
              <a:rect l="T15" t="T16" r="T17" b="T18"/>
              <a:pathLst>
                <a:path w="348" h="262">
                  <a:moveTo>
                    <a:pt x="185" y="262"/>
                  </a:moveTo>
                  <a:lnTo>
                    <a:pt x="348" y="91"/>
                  </a:lnTo>
                  <a:lnTo>
                    <a:pt x="172" y="0"/>
                  </a:lnTo>
                  <a:lnTo>
                    <a:pt x="0" y="167"/>
                  </a:lnTo>
                  <a:lnTo>
                    <a:pt x="185" y="262"/>
                  </a:lnTo>
                  <a:close/>
                </a:path>
              </a:pathLst>
            </a:custGeom>
            <a:solidFill>
              <a:srgbClr val="0099FF"/>
            </a:solidFill>
            <a:ln w="9525">
              <a:noFill/>
              <a:round/>
              <a:headEnd/>
              <a:tailEnd/>
            </a:ln>
          </p:spPr>
          <p:txBody>
            <a:bodyPr/>
            <a:lstStyle/>
            <a:p>
              <a:endParaRPr lang="fa-IR"/>
            </a:p>
          </p:txBody>
        </p:sp>
        <p:sp>
          <p:nvSpPr>
            <p:cNvPr id="129091" name="Freeform 74"/>
            <p:cNvSpPr>
              <a:spLocks/>
            </p:cNvSpPr>
            <p:nvPr/>
          </p:nvSpPr>
          <p:spPr bwMode="auto">
            <a:xfrm>
              <a:off x="1472" y="3612"/>
              <a:ext cx="112" cy="69"/>
            </a:xfrm>
            <a:custGeom>
              <a:avLst/>
              <a:gdLst>
                <a:gd name="T0" fmla="*/ 1 w 225"/>
                <a:gd name="T1" fmla="*/ 1 h 138"/>
                <a:gd name="T2" fmla="*/ 1 w 225"/>
                <a:gd name="T3" fmla="*/ 1 h 138"/>
                <a:gd name="T4" fmla="*/ 0 w 225"/>
                <a:gd name="T5" fmla="*/ 0 h 138"/>
                <a:gd name="T6" fmla="*/ 0 w 225"/>
                <a:gd name="T7" fmla="*/ 1 h 138"/>
                <a:gd name="T8" fmla="*/ 1 w 225"/>
                <a:gd name="T9" fmla="*/ 1 h 138"/>
                <a:gd name="T10" fmla="*/ 0 60000 65536"/>
                <a:gd name="T11" fmla="*/ 0 60000 65536"/>
                <a:gd name="T12" fmla="*/ 0 60000 65536"/>
                <a:gd name="T13" fmla="*/ 0 60000 65536"/>
                <a:gd name="T14" fmla="*/ 0 60000 65536"/>
                <a:gd name="T15" fmla="*/ 0 w 225"/>
                <a:gd name="T16" fmla="*/ 0 h 138"/>
                <a:gd name="T17" fmla="*/ 225 w 225"/>
                <a:gd name="T18" fmla="*/ 138 h 138"/>
              </a:gdLst>
              <a:ahLst/>
              <a:cxnLst>
                <a:cxn ang="T10">
                  <a:pos x="T0" y="T1"/>
                </a:cxn>
                <a:cxn ang="T11">
                  <a:pos x="T2" y="T3"/>
                </a:cxn>
                <a:cxn ang="T12">
                  <a:pos x="T4" y="T5"/>
                </a:cxn>
                <a:cxn ang="T13">
                  <a:pos x="T6" y="T7"/>
                </a:cxn>
                <a:cxn ang="T14">
                  <a:pos x="T8" y="T9"/>
                </a:cxn>
              </a:cxnLst>
              <a:rect l="T15" t="T16" r="T17" b="T18"/>
              <a:pathLst>
                <a:path w="225" h="138">
                  <a:moveTo>
                    <a:pt x="186" y="138"/>
                  </a:moveTo>
                  <a:lnTo>
                    <a:pt x="225" y="97"/>
                  </a:lnTo>
                  <a:lnTo>
                    <a:pt x="39" y="0"/>
                  </a:lnTo>
                  <a:lnTo>
                    <a:pt x="0" y="38"/>
                  </a:lnTo>
                  <a:lnTo>
                    <a:pt x="186" y="138"/>
                  </a:lnTo>
                  <a:close/>
                </a:path>
              </a:pathLst>
            </a:custGeom>
            <a:solidFill>
              <a:srgbClr val="0099FF"/>
            </a:solidFill>
            <a:ln w="9525">
              <a:noFill/>
              <a:round/>
              <a:headEnd/>
              <a:tailEnd/>
            </a:ln>
          </p:spPr>
          <p:txBody>
            <a:bodyPr/>
            <a:lstStyle/>
            <a:p>
              <a:endParaRPr lang="fa-IR"/>
            </a:p>
          </p:txBody>
        </p:sp>
        <p:sp>
          <p:nvSpPr>
            <p:cNvPr id="129092" name="Freeform 75"/>
            <p:cNvSpPr>
              <a:spLocks/>
            </p:cNvSpPr>
            <p:nvPr/>
          </p:nvSpPr>
          <p:spPr bwMode="auto">
            <a:xfrm>
              <a:off x="1405" y="3659"/>
              <a:ext cx="133" cy="87"/>
            </a:xfrm>
            <a:custGeom>
              <a:avLst/>
              <a:gdLst>
                <a:gd name="T0" fmla="*/ 1 w 264"/>
                <a:gd name="T1" fmla="*/ 0 h 174"/>
                <a:gd name="T2" fmla="*/ 0 w 264"/>
                <a:gd name="T3" fmla="*/ 1 h 174"/>
                <a:gd name="T4" fmla="*/ 2 w 264"/>
                <a:gd name="T5" fmla="*/ 1 h 174"/>
                <a:gd name="T6" fmla="*/ 3 w 264"/>
                <a:gd name="T7" fmla="*/ 1 h 174"/>
                <a:gd name="T8" fmla="*/ 1 w 264"/>
                <a:gd name="T9" fmla="*/ 0 h 174"/>
                <a:gd name="T10" fmla="*/ 0 60000 65536"/>
                <a:gd name="T11" fmla="*/ 0 60000 65536"/>
                <a:gd name="T12" fmla="*/ 0 60000 65536"/>
                <a:gd name="T13" fmla="*/ 0 60000 65536"/>
                <a:gd name="T14" fmla="*/ 0 60000 65536"/>
                <a:gd name="T15" fmla="*/ 0 w 264"/>
                <a:gd name="T16" fmla="*/ 0 h 174"/>
                <a:gd name="T17" fmla="*/ 264 w 264"/>
                <a:gd name="T18" fmla="*/ 174 h 174"/>
              </a:gdLst>
              <a:ahLst/>
              <a:cxnLst>
                <a:cxn ang="T10">
                  <a:pos x="T0" y="T1"/>
                </a:cxn>
                <a:cxn ang="T11">
                  <a:pos x="T2" y="T3"/>
                </a:cxn>
                <a:cxn ang="T12">
                  <a:pos x="T4" y="T5"/>
                </a:cxn>
                <a:cxn ang="T13">
                  <a:pos x="T6" y="T7"/>
                </a:cxn>
                <a:cxn ang="T14">
                  <a:pos x="T8" y="T9"/>
                </a:cxn>
              </a:cxnLst>
              <a:rect l="T15" t="T16" r="T17" b="T18"/>
              <a:pathLst>
                <a:path w="264" h="174">
                  <a:moveTo>
                    <a:pt x="75" y="0"/>
                  </a:moveTo>
                  <a:lnTo>
                    <a:pt x="0" y="73"/>
                  </a:lnTo>
                  <a:lnTo>
                    <a:pt x="194" y="174"/>
                  </a:lnTo>
                  <a:lnTo>
                    <a:pt x="264" y="101"/>
                  </a:lnTo>
                  <a:lnTo>
                    <a:pt x="75" y="0"/>
                  </a:lnTo>
                  <a:close/>
                </a:path>
              </a:pathLst>
            </a:custGeom>
            <a:solidFill>
              <a:srgbClr val="0099FF"/>
            </a:solidFill>
            <a:ln w="9525">
              <a:noFill/>
              <a:round/>
              <a:headEnd/>
              <a:tailEnd/>
            </a:ln>
          </p:spPr>
          <p:txBody>
            <a:bodyPr/>
            <a:lstStyle/>
            <a:p>
              <a:endParaRPr lang="fa-IR"/>
            </a:p>
          </p:txBody>
        </p:sp>
        <p:sp>
          <p:nvSpPr>
            <p:cNvPr id="129093" name="Freeform 76"/>
            <p:cNvSpPr>
              <a:spLocks/>
            </p:cNvSpPr>
            <p:nvPr/>
          </p:nvSpPr>
          <p:spPr bwMode="auto">
            <a:xfrm>
              <a:off x="1309" y="3706"/>
              <a:ext cx="183" cy="122"/>
            </a:xfrm>
            <a:custGeom>
              <a:avLst/>
              <a:gdLst>
                <a:gd name="T0" fmla="*/ 1 w 366"/>
                <a:gd name="T1" fmla="*/ 0 h 244"/>
                <a:gd name="T2" fmla="*/ 1 w 366"/>
                <a:gd name="T3" fmla="*/ 1 h 244"/>
                <a:gd name="T4" fmla="*/ 1 w 366"/>
                <a:gd name="T5" fmla="*/ 1 h 244"/>
                <a:gd name="T6" fmla="*/ 0 w 366"/>
                <a:gd name="T7" fmla="*/ 2 h 244"/>
                <a:gd name="T8" fmla="*/ 1 w 366"/>
                <a:gd name="T9" fmla="*/ 2 h 244"/>
                <a:gd name="T10" fmla="*/ 1 w 366"/>
                <a:gd name="T11" fmla="*/ 2 h 244"/>
                <a:gd name="T12" fmla="*/ 3 w 366"/>
                <a:gd name="T13" fmla="*/ 1 h 244"/>
                <a:gd name="T14" fmla="*/ 1 w 366"/>
                <a:gd name="T15" fmla="*/ 0 h 244"/>
                <a:gd name="T16" fmla="*/ 0 60000 65536"/>
                <a:gd name="T17" fmla="*/ 0 60000 65536"/>
                <a:gd name="T18" fmla="*/ 0 60000 65536"/>
                <a:gd name="T19" fmla="*/ 0 60000 65536"/>
                <a:gd name="T20" fmla="*/ 0 60000 65536"/>
                <a:gd name="T21" fmla="*/ 0 60000 65536"/>
                <a:gd name="T22" fmla="*/ 0 60000 65536"/>
                <a:gd name="T23" fmla="*/ 0 60000 65536"/>
                <a:gd name="T24" fmla="*/ 0 w 366"/>
                <a:gd name="T25" fmla="*/ 0 h 244"/>
                <a:gd name="T26" fmla="*/ 366 w 366"/>
                <a:gd name="T27" fmla="*/ 244 h 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6" h="244">
                  <a:moveTo>
                    <a:pt x="172" y="0"/>
                  </a:moveTo>
                  <a:lnTo>
                    <a:pt x="157" y="15"/>
                  </a:lnTo>
                  <a:lnTo>
                    <a:pt x="149" y="11"/>
                  </a:lnTo>
                  <a:lnTo>
                    <a:pt x="0" y="167"/>
                  </a:lnTo>
                  <a:lnTo>
                    <a:pt x="147" y="244"/>
                  </a:lnTo>
                  <a:lnTo>
                    <a:pt x="231" y="244"/>
                  </a:lnTo>
                  <a:lnTo>
                    <a:pt x="366" y="101"/>
                  </a:lnTo>
                  <a:lnTo>
                    <a:pt x="172" y="0"/>
                  </a:lnTo>
                  <a:close/>
                </a:path>
              </a:pathLst>
            </a:custGeom>
            <a:solidFill>
              <a:srgbClr val="0099FF"/>
            </a:solidFill>
            <a:ln w="9525">
              <a:noFill/>
              <a:round/>
              <a:headEnd/>
              <a:tailEnd/>
            </a:ln>
          </p:spPr>
          <p:txBody>
            <a:bodyPr/>
            <a:lstStyle/>
            <a:p>
              <a:endParaRPr lang="fa-IR"/>
            </a:p>
          </p:txBody>
        </p:sp>
        <p:sp>
          <p:nvSpPr>
            <p:cNvPr id="129094" name="Freeform 77"/>
            <p:cNvSpPr>
              <a:spLocks/>
            </p:cNvSpPr>
            <p:nvPr/>
          </p:nvSpPr>
          <p:spPr bwMode="auto">
            <a:xfrm>
              <a:off x="1578" y="3667"/>
              <a:ext cx="51" cy="38"/>
            </a:xfrm>
            <a:custGeom>
              <a:avLst/>
              <a:gdLst>
                <a:gd name="T0" fmla="*/ 1 w 102"/>
                <a:gd name="T1" fmla="*/ 0 h 74"/>
                <a:gd name="T2" fmla="*/ 0 w 102"/>
                <a:gd name="T3" fmla="*/ 1 h 74"/>
                <a:gd name="T4" fmla="*/ 1 w 102"/>
                <a:gd name="T5" fmla="*/ 1 h 74"/>
                <a:gd name="T6" fmla="*/ 1 w 102"/>
                <a:gd name="T7" fmla="*/ 1 h 74"/>
                <a:gd name="T8" fmla="*/ 1 w 102"/>
                <a:gd name="T9" fmla="*/ 0 h 74"/>
                <a:gd name="T10" fmla="*/ 0 60000 65536"/>
                <a:gd name="T11" fmla="*/ 0 60000 65536"/>
                <a:gd name="T12" fmla="*/ 0 60000 65536"/>
                <a:gd name="T13" fmla="*/ 0 60000 65536"/>
                <a:gd name="T14" fmla="*/ 0 60000 65536"/>
                <a:gd name="T15" fmla="*/ 0 w 102"/>
                <a:gd name="T16" fmla="*/ 0 h 74"/>
                <a:gd name="T17" fmla="*/ 102 w 102"/>
                <a:gd name="T18" fmla="*/ 74 h 74"/>
              </a:gdLst>
              <a:ahLst/>
              <a:cxnLst>
                <a:cxn ang="T10">
                  <a:pos x="T0" y="T1"/>
                </a:cxn>
                <a:cxn ang="T11">
                  <a:pos x="T2" y="T3"/>
                </a:cxn>
                <a:cxn ang="T12">
                  <a:pos x="T4" y="T5"/>
                </a:cxn>
                <a:cxn ang="T13">
                  <a:pos x="T6" y="T7"/>
                </a:cxn>
                <a:cxn ang="T14">
                  <a:pos x="T8" y="T9"/>
                </a:cxn>
              </a:cxnLst>
              <a:rect l="T15" t="T16" r="T17" b="T18"/>
              <a:pathLst>
                <a:path w="102" h="74">
                  <a:moveTo>
                    <a:pt x="39" y="0"/>
                  </a:moveTo>
                  <a:lnTo>
                    <a:pt x="0" y="41"/>
                  </a:lnTo>
                  <a:lnTo>
                    <a:pt x="62" y="74"/>
                  </a:lnTo>
                  <a:lnTo>
                    <a:pt x="102" y="31"/>
                  </a:lnTo>
                  <a:lnTo>
                    <a:pt x="39" y="0"/>
                  </a:lnTo>
                  <a:close/>
                </a:path>
              </a:pathLst>
            </a:custGeom>
            <a:solidFill>
              <a:srgbClr val="0099FF"/>
            </a:solidFill>
            <a:ln w="9525">
              <a:noFill/>
              <a:round/>
              <a:headEnd/>
              <a:tailEnd/>
            </a:ln>
          </p:spPr>
          <p:txBody>
            <a:bodyPr/>
            <a:lstStyle/>
            <a:p>
              <a:endParaRPr lang="fa-IR"/>
            </a:p>
          </p:txBody>
        </p:sp>
        <p:sp>
          <p:nvSpPr>
            <p:cNvPr id="129095" name="Freeform 78"/>
            <p:cNvSpPr>
              <a:spLocks/>
            </p:cNvSpPr>
            <p:nvPr/>
          </p:nvSpPr>
          <p:spPr bwMode="auto">
            <a:xfrm>
              <a:off x="1272" y="3800"/>
              <a:ext cx="80" cy="28"/>
            </a:xfrm>
            <a:custGeom>
              <a:avLst/>
              <a:gdLst>
                <a:gd name="T0" fmla="*/ 0 w 158"/>
                <a:gd name="T1" fmla="*/ 1 h 55"/>
                <a:gd name="T2" fmla="*/ 2 w 158"/>
                <a:gd name="T3" fmla="*/ 1 h 55"/>
                <a:gd name="T4" fmla="*/ 1 w 158"/>
                <a:gd name="T5" fmla="*/ 0 h 55"/>
                <a:gd name="T6" fmla="*/ 0 w 158"/>
                <a:gd name="T7" fmla="*/ 1 h 55"/>
                <a:gd name="T8" fmla="*/ 0 60000 65536"/>
                <a:gd name="T9" fmla="*/ 0 60000 65536"/>
                <a:gd name="T10" fmla="*/ 0 60000 65536"/>
                <a:gd name="T11" fmla="*/ 0 60000 65536"/>
                <a:gd name="T12" fmla="*/ 0 w 158"/>
                <a:gd name="T13" fmla="*/ 0 h 55"/>
                <a:gd name="T14" fmla="*/ 158 w 158"/>
                <a:gd name="T15" fmla="*/ 55 h 55"/>
              </a:gdLst>
              <a:ahLst/>
              <a:cxnLst>
                <a:cxn ang="T8">
                  <a:pos x="T0" y="T1"/>
                </a:cxn>
                <a:cxn ang="T9">
                  <a:pos x="T2" y="T3"/>
                </a:cxn>
                <a:cxn ang="T10">
                  <a:pos x="T4" y="T5"/>
                </a:cxn>
                <a:cxn ang="T11">
                  <a:pos x="T6" y="T7"/>
                </a:cxn>
              </a:cxnLst>
              <a:rect l="T12" t="T13" r="T14" b="T15"/>
              <a:pathLst>
                <a:path w="158" h="55">
                  <a:moveTo>
                    <a:pt x="0" y="55"/>
                  </a:moveTo>
                  <a:lnTo>
                    <a:pt x="158" y="55"/>
                  </a:lnTo>
                  <a:lnTo>
                    <a:pt x="52" y="0"/>
                  </a:lnTo>
                  <a:lnTo>
                    <a:pt x="0" y="55"/>
                  </a:lnTo>
                  <a:close/>
                </a:path>
              </a:pathLst>
            </a:custGeom>
            <a:solidFill>
              <a:srgbClr val="0099FF"/>
            </a:solidFill>
            <a:ln w="9525">
              <a:noFill/>
              <a:round/>
              <a:headEnd/>
              <a:tailEnd/>
            </a:ln>
          </p:spPr>
          <p:txBody>
            <a:bodyPr/>
            <a:lstStyle/>
            <a:p>
              <a:endParaRPr lang="fa-IR"/>
            </a:p>
          </p:txBody>
        </p:sp>
        <p:sp>
          <p:nvSpPr>
            <p:cNvPr id="129096" name="Freeform 79"/>
            <p:cNvSpPr>
              <a:spLocks/>
            </p:cNvSpPr>
            <p:nvPr/>
          </p:nvSpPr>
          <p:spPr bwMode="auto">
            <a:xfrm>
              <a:off x="1079" y="3585"/>
              <a:ext cx="180" cy="138"/>
            </a:xfrm>
            <a:custGeom>
              <a:avLst/>
              <a:gdLst>
                <a:gd name="T0" fmla="*/ 3 w 358"/>
                <a:gd name="T1" fmla="*/ 1 h 275"/>
                <a:gd name="T2" fmla="*/ 2 w 358"/>
                <a:gd name="T3" fmla="*/ 0 h 275"/>
                <a:gd name="T4" fmla="*/ 0 w 358"/>
                <a:gd name="T5" fmla="*/ 2 h 275"/>
                <a:gd name="T6" fmla="*/ 2 w 358"/>
                <a:gd name="T7" fmla="*/ 3 h 275"/>
                <a:gd name="T8" fmla="*/ 2 w 358"/>
                <a:gd name="T9" fmla="*/ 3 h 275"/>
                <a:gd name="T10" fmla="*/ 2 w 358"/>
                <a:gd name="T11" fmla="*/ 3 h 275"/>
                <a:gd name="T12" fmla="*/ 3 w 358"/>
                <a:gd name="T13" fmla="*/ 1 h 275"/>
                <a:gd name="T14" fmla="*/ 0 60000 65536"/>
                <a:gd name="T15" fmla="*/ 0 60000 65536"/>
                <a:gd name="T16" fmla="*/ 0 60000 65536"/>
                <a:gd name="T17" fmla="*/ 0 60000 65536"/>
                <a:gd name="T18" fmla="*/ 0 60000 65536"/>
                <a:gd name="T19" fmla="*/ 0 60000 65536"/>
                <a:gd name="T20" fmla="*/ 0 60000 65536"/>
                <a:gd name="T21" fmla="*/ 0 w 358"/>
                <a:gd name="T22" fmla="*/ 0 h 275"/>
                <a:gd name="T23" fmla="*/ 358 w 358"/>
                <a:gd name="T24" fmla="*/ 275 h 2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8" h="275">
                  <a:moveTo>
                    <a:pt x="358" y="100"/>
                  </a:moveTo>
                  <a:lnTo>
                    <a:pt x="164" y="0"/>
                  </a:lnTo>
                  <a:lnTo>
                    <a:pt x="0" y="171"/>
                  </a:lnTo>
                  <a:lnTo>
                    <a:pt x="204" y="275"/>
                  </a:lnTo>
                  <a:lnTo>
                    <a:pt x="205" y="274"/>
                  </a:lnTo>
                  <a:lnTo>
                    <a:pt x="358" y="100"/>
                  </a:lnTo>
                  <a:close/>
                </a:path>
              </a:pathLst>
            </a:custGeom>
            <a:solidFill>
              <a:srgbClr val="0099FF"/>
            </a:solidFill>
            <a:ln w="9525">
              <a:noFill/>
              <a:round/>
              <a:headEnd/>
              <a:tailEnd/>
            </a:ln>
          </p:spPr>
          <p:txBody>
            <a:bodyPr/>
            <a:lstStyle/>
            <a:p>
              <a:endParaRPr lang="fa-IR"/>
            </a:p>
          </p:txBody>
        </p:sp>
        <p:sp>
          <p:nvSpPr>
            <p:cNvPr id="129097" name="Freeform 80"/>
            <p:cNvSpPr>
              <a:spLocks/>
            </p:cNvSpPr>
            <p:nvPr/>
          </p:nvSpPr>
          <p:spPr bwMode="auto">
            <a:xfrm>
              <a:off x="966" y="3527"/>
              <a:ext cx="182" cy="137"/>
            </a:xfrm>
            <a:custGeom>
              <a:avLst/>
              <a:gdLst>
                <a:gd name="T0" fmla="*/ 1 w 364"/>
                <a:gd name="T1" fmla="*/ 2 h 275"/>
                <a:gd name="T2" fmla="*/ 3 w 364"/>
                <a:gd name="T3" fmla="*/ 0 h 275"/>
                <a:gd name="T4" fmla="*/ 1 w 364"/>
                <a:gd name="T5" fmla="*/ 0 h 275"/>
                <a:gd name="T6" fmla="*/ 0 w 364"/>
                <a:gd name="T7" fmla="*/ 1 h 275"/>
                <a:gd name="T8" fmla="*/ 1 w 364"/>
                <a:gd name="T9" fmla="*/ 2 h 275"/>
                <a:gd name="T10" fmla="*/ 0 60000 65536"/>
                <a:gd name="T11" fmla="*/ 0 60000 65536"/>
                <a:gd name="T12" fmla="*/ 0 60000 65536"/>
                <a:gd name="T13" fmla="*/ 0 60000 65536"/>
                <a:gd name="T14" fmla="*/ 0 60000 65536"/>
                <a:gd name="T15" fmla="*/ 0 w 364"/>
                <a:gd name="T16" fmla="*/ 0 h 275"/>
                <a:gd name="T17" fmla="*/ 364 w 364"/>
                <a:gd name="T18" fmla="*/ 275 h 275"/>
              </a:gdLst>
              <a:ahLst/>
              <a:cxnLst>
                <a:cxn ang="T10">
                  <a:pos x="T0" y="T1"/>
                </a:cxn>
                <a:cxn ang="T11">
                  <a:pos x="T2" y="T3"/>
                </a:cxn>
                <a:cxn ang="T12">
                  <a:pos x="T4" y="T5"/>
                </a:cxn>
                <a:cxn ang="T13">
                  <a:pos x="T6" y="T7"/>
                </a:cxn>
                <a:cxn ang="T14">
                  <a:pos x="T8" y="T9"/>
                </a:cxn>
              </a:cxnLst>
              <a:rect l="T15" t="T16" r="T17" b="T18"/>
              <a:pathLst>
                <a:path w="364" h="275">
                  <a:moveTo>
                    <a:pt x="200" y="275"/>
                  </a:moveTo>
                  <a:lnTo>
                    <a:pt x="364" y="104"/>
                  </a:lnTo>
                  <a:lnTo>
                    <a:pt x="164" y="0"/>
                  </a:lnTo>
                  <a:lnTo>
                    <a:pt x="0" y="171"/>
                  </a:lnTo>
                  <a:lnTo>
                    <a:pt x="200" y="275"/>
                  </a:lnTo>
                  <a:close/>
                </a:path>
              </a:pathLst>
            </a:custGeom>
            <a:solidFill>
              <a:srgbClr val="0099FF"/>
            </a:solidFill>
            <a:ln w="9525">
              <a:noFill/>
              <a:round/>
              <a:headEnd/>
              <a:tailEnd/>
            </a:ln>
          </p:spPr>
          <p:txBody>
            <a:bodyPr/>
            <a:lstStyle/>
            <a:p>
              <a:endParaRPr lang="fa-IR"/>
            </a:p>
          </p:txBody>
        </p:sp>
        <p:sp>
          <p:nvSpPr>
            <p:cNvPr id="129098" name="Freeform 81"/>
            <p:cNvSpPr>
              <a:spLocks/>
            </p:cNvSpPr>
            <p:nvPr/>
          </p:nvSpPr>
          <p:spPr bwMode="auto">
            <a:xfrm>
              <a:off x="1059" y="3431"/>
              <a:ext cx="180" cy="136"/>
            </a:xfrm>
            <a:custGeom>
              <a:avLst/>
              <a:gdLst>
                <a:gd name="T0" fmla="*/ 1 w 361"/>
                <a:gd name="T1" fmla="*/ 2 h 273"/>
                <a:gd name="T2" fmla="*/ 2 w 361"/>
                <a:gd name="T3" fmla="*/ 0 h 273"/>
                <a:gd name="T4" fmla="*/ 1 w 361"/>
                <a:gd name="T5" fmla="*/ 0 h 273"/>
                <a:gd name="T6" fmla="*/ 0 w 361"/>
                <a:gd name="T7" fmla="*/ 1 h 273"/>
                <a:gd name="T8" fmla="*/ 1 w 361"/>
                <a:gd name="T9" fmla="*/ 2 h 273"/>
                <a:gd name="T10" fmla="*/ 0 60000 65536"/>
                <a:gd name="T11" fmla="*/ 0 60000 65536"/>
                <a:gd name="T12" fmla="*/ 0 60000 65536"/>
                <a:gd name="T13" fmla="*/ 0 60000 65536"/>
                <a:gd name="T14" fmla="*/ 0 60000 65536"/>
                <a:gd name="T15" fmla="*/ 0 w 361"/>
                <a:gd name="T16" fmla="*/ 0 h 273"/>
                <a:gd name="T17" fmla="*/ 361 w 361"/>
                <a:gd name="T18" fmla="*/ 273 h 273"/>
              </a:gdLst>
              <a:ahLst/>
              <a:cxnLst>
                <a:cxn ang="T10">
                  <a:pos x="T0" y="T1"/>
                </a:cxn>
                <a:cxn ang="T11">
                  <a:pos x="T2" y="T3"/>
                </a:cxn>
                <a:cxn ang="T12">
                  <a:pos x="T4" y="T5"/>
                </a:cxn>
                <a:cxn ang="T13">
                  <a:pos x="T6" y="T7"/>
                </a:cxn>
                <a:cxn ang="T14">
                  <a:pos x="T8" y="T9"/>
                </a:cxn>
              </a:cxnLst>
              <a:rect l="T15" t="T16" r="T17" b="T18"/>
              <a:pathLst>
                <a:path w="361" h="273">
                  <a:moveTo>
                    <a:pt x="199" y="273"/>
                  </a:moveTo>
                  <a:lnTo>
                    <a:pt x="361" y="102"/>
                  </a:lnTo>
                  <a:lnTo>
                    <a:pt x="164" y="0"/>
                  </a:lnTo>
                  <a:lnTo>
                    <a:pt x="0" y="171"/>
                  </a:lnTo>
                  <a:lnTo>
                    <a:pt x="199" y="273"/>
                  </a:lnTo>
                  <a:close/>
                </a:path>
              </a:pathLst>
            </a:custGeom>
            <a:solidFill>
              <a:srgbClr val="0099FF"/>
            </a:solidFill>
            <a:ln w="9525">
              <a:noFill/>
              <a:round/>
              <a:headEnd/>
              <a:tailEnd/>
            </a:ln>
          </p:spPr>
          <p:txBody>
            <a:bodyPr/>
            <a:lstStyle/>
            <a:p>
              <a:endParaRPr lang="fa-IR"/>
            </a:p>
          </p:txBody>
        </p:sp>
        <p:sp>
          <p:nvSpPr>
            <p:cNvPr id="129099" name="Freeform 82"/>
            <p:cNvSpPr>
              <a:spLocks/>
            </p:cNvSpPr>
            <p:nvPr/>
          </p:nvSpPr>
          <p:spPr bwMode="auto">
            <a:xfrm>
              <a:off x="509" y="3231"/>
              <a:ext cx="391" cy="476"/>
            </a:xfrm>
            <a:custGeom>
              <a:avLst/>
              <a:gdLst>
                <a:gd name="T0" fmla="*/ 7 w 781"/>
                <a:gd name="T1" fmla="*/ 1 h 953"/>
                <a:gd name="T2" fmla="*/ 7 w 781"/>
                <a:gd name="T3" fmla="*/ 1 h 953"/>
                <a:gd name="T4" fmla="*/ 7 w 781"/>
                <a:gd name="T5" fmla="*/ 0 h 953"/>
                <a:gd name="T6" fmla="*/ 7 w 781"/>
                <a:gd name="T7" fmla="*/ 0 h 953"/>
                <a:gd name="T8" fmla="*/ 7 w 781"/>
                <a:gd name="T9" fmla="*/ 0 h 953"/>
                <a:gd name="T10" fmla="*/ 7 w 781"/>
                <a:gd name="T11" fmla="*/ 0 h 953"/>
                <a:gd name="T12" fmla="*/ 6 w 781"/>
                <a:gd name="T13" fmla="*/ 0 h 953"/>
                <a:gd name="T14" fmla="*/ 6 w 781"/>
                <a:gd name="T15" fmla="*/ 0 h 953"/>
                <a:gd name="T16" fmla="*/ 6 w 781"/>
                <a:gd name="T17" fmla="*/ 0 h 953"/>
                <a:gd name="T18" fmla="*/ 6 w 781"/>
                <a:gd name="T19" fmla="*/ 0 h 953"/>
                <a:gd name="T20" fmla="*/ 6 w 781"/>
                <a:gd name="T21" fmla="*/ 0 h 953"/>
                <a:gd name="T22" fmla="*/ 6 w 781"/>
                <a:gd name="T23" fmla="*/ 0 h 953"/>
                <a:gd name="T24" fmla="*/ 6 w 781"/>
                <a:gd name="T25" fmla="*/ 0 h 953"/>
                <a:gd name="T26" fmla="*/ 6 w 781"/>
                <a:gd name="T27" fmla="*/ 0 h 953"/>
                <a:gd name="T28" fmla="*/ 6 w 781"/>
                <a:gd name="T29" fmla="*/ 0 h 953"/>
                <a:gd name="T30" fmla="*/ 6 w 781"/>
                <a:gd name="T31" fmla="*/ 0 h 953"/>
                <a:gd name="T32" fmla="*/ 6 w 781"/>
                <a:gd name="T33" fmla="*/ 0 h 953"/>
                <a:gd name="T34" fmla="*/ 6 w 781"/>
                <a:gd name="T35" fmla="*/ 0 h 953"/>
                <a:gd name="T36" fmla="*/ 5 w 781"/>
                <a:gd name="T37" fmla="*/ 0 h 953"/>
                <a:gd name="T38" fmla="*/ 0 w 781"/>
                <a:gd name="T39" fmla="*/ 4 h 953"/>
                <a:gd name="T40" fmla="*/ 0 w 781"/>
                <a:gd name="T41" fmla="*/ 7 h 953"/>
                <a:gd name="T42" fmla="*/ 7 w 781"/>
                <a:gd name="T43" fmla="*/ 1 h 9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1"/>
                <a:gd name="T67" fmla="*/ 0 h 953"/>
                <a:gd name="T68" fmla="*/ 781 w 781"/>
                <a:gd name="T69" fmla="*/ 953 h 9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1" h="953">
                  <a:moveTo>
                    <a:pt x="770" y="147"/>
                  </a:moveTo>
                  <a:lnTo>
                    <a:pt x="774" y="131"/>
                  </a:lnTo>
                  <a:lnTo>
                    <a:pt x="778" y="114"/>
                  </a:lnTo>
                  <a:lnTo>
                    <a:pt x="781" y="102"/>
                  </a:lnTo>
                  <a:lnTo>
                    <a:pt x="781" y="94"/>
                  </a:lnTo>
                  <a:lnTo>
                    <a:pt x="776" y="80"/>
                  </a:lnTo>
                  <a:lnTo>
                    <a:pt x="766" y="58"/>
                  </a:lnTo>
                  <a:lnTo>
                    <a:pt x="755" y="40"/>
                  </a:lnTo>
                  <a:lnTo>
                    <a:pt x="750" y="32"/>
                  </a:lnTo>
                  <a:lnTo>
                    <a:pt x="767" y="0"/>
                  </a:lnTo>
                  <a:lnTo>
                    <a:pt x="741" y="25"/>
                  </a:lnTo>
                  <a:lnTo>
                    <a:pt x="740" y="25"/>
                  </a:lnTo>
                  <a:lnTo>
                    <a:pt x="737" y="26"/>
                  </a:lnTo>
                  <a:lnTo>
                    <a:pt x="730" y="27"/>
                  </a:lnTo>
                  <a:lnTo>
                    <a:pt x="721" y="27"/>
                  </a:lnTo>
                  <a:lnTo>
                    <a:pt x="707" y="26"/>
                  </a:lnTo>
                  <a:lnTo>
                    <a:pt x="686" y="22"/>
                  </a:lnTo>
                  <a:lnTo>
                    <a:pt x="661" y="15"/>
                  </a:lnTo>
                  <a:lnTo>
                    <a:pt x="630" y="5"/>
                  </a:lnTo>
                  <a:lnTo>
                    <a:pt x="0" y="624"/>
                  </a:lnTo>
                  <a:lnTo>
                    <a:pt x="0" y="953"/>
                  </a:lnTo>
                  <a:lnTo>
                    <a:pt x="770" y="147"/>
                  </a:lnTo>
                  <a:close/>
                </a:path>
              </a:pathLst>
            </a:custGeom>
            <a:solidFill>
              <a:srgbClr val="0099FF"/>
            </a:solidFill>
            <a:ln w="9525">
              <a:noFill/>
              <a:round/>
              <a:headEnd/>
              <a:tailEnd/>
            </a:ln>
          </p:spPr>
          <p:txBody>
            <a:bodyPr/>
            <a:lstStyle/>
            <a:p>
              <a:endParaRPr lang="fa-IR"/>
            </a:p>
          </p:txBody>
        </p:sp>
        <p:sp>
          <p:nvSpPr>
            <p:cNvPr id="129100" name="Freeform 83"/>
            <p:cNvSpPr>
              <a:spLocks/>
            </p:cNvSpPr>
            <p:nvPr/>
          </p:nvSpPr>
          <p:spPr bwMode="auto">
            <a:xfrm>
              <a:off x="864" y="3061"/>
              <a:ext cx="184" cy="171"/>
            </a:xfrm>
            <a:custGeom>
              <a:avLst/>
              <a:gdLst>
                <a:gd name="T0" fmla="*/ 0 w 366"/>
                <a:gd name="T1" fmla="*/ 3 h 342"/>
                <a:gd name="T2" fmla="*/ 1 w 366"/>
                <a:gd name="T3" fmla="*/ 3 h 342"/>
                <a:gd name="T4" fmla="*/ 1 w 366"/>
                <a:gd name="T5" fmla="*/ 3 h 342"/>
                <a:gd name="T6" fmla="*/ 1 w 366"/>
                <a:gd name="T7" fmla="*/ 3 h 342"/>
                <a:gd name="T8" fmla="*/ 1 w 366"/>
                <a:gd name="T9" fmla="*/ 3 h 342"/>
                <a:gd name="T10" fmla="*/ 1 w 366"/>
                <a:gd name="T11" fmla="*/ 3 h 342"/>
                <a:gd name="T12" fmla="*/ 1 w 366"/>
                <a:gd name="T13" fmla="*/ 3 h 342"/>
                <a:gd name="T14" fmla="*/ 1 w 366"/>
                <a:gd name="T15" fmla="*/ 3 h 342"/>
                <a:gd name="T16" fmla="*/ 1 w 366"/>
                <a:gd name="T17" fmla="*/ 3 h 342"/>
                <a:gd name="T18" fmla="*/ 1 w 366"/>
                <a:gd name="T19" fmla="*/ 3 h 342"/>
                <a:gd name="T20" fmla="*/ 1 w 366"/>
                <a:gd name="T21" fmla="*/ 3 h 342"/>
                <a:gd name="T22" fmla="*/ 1 w 366"/>
                <a:gd name="T23" fmla="*/ 3 h 342"/>
                <a:gd name="T24" fmla="*/ 1 w 366"/>
                <a:gd name="T25" fmla="*/ 3 h 342"/>
                <a:gd name="T26" fmla="*/ 1 w 366"/>
                <a:gd name="T27" fmla="*/ 3 h 342"/>
                <a:gd name="T28" fmla="*/ 1 w 366"/>
                <a:gd name="T29" fmla="*/ 3 h 342"/>
                <a:gd name="T30" fmla="*/ 1 w 366"/>
                <a:gd name="T31" fmla="*/ 3 h 342"/>
                <a:gd name="T32" fmla="*/ 1 w 366"/>
                <a:gd name="T33" fmla="*/ 3 h 342"/>
                <a:gd name="T34" fmla="*/ 1 w 366"/>
                <a:gd name="T35" fmla="*/ 3 h 342"/>
                <a:gd name="T36" fmla="*/ 1 w 366"/>
                <a:gd name="T37" fmla="*/ 3 h 342"/>
                <a:gd name="T38" fmla="*/ 1 w 366"/>
                <a:gd name="T39" fmla="*/ 3 h 342"/>
                <a:gd name="T40" fmla="*/ 1 w 366"/>
                <a:gd name="T41" fmla="*/ 3 h 342"/>
                <a:gd name="T42" fmla="*/ 1 w 366"/>
                <a:gd name="T43" fmla="*/ 3 h 342"/>
                <a:gd name="T44" fmla="*/ 2 w 366"/>
                <a:gd name="T45" fmla="*/ 3 h 342"/>
                <a:gd name="T46" fmla="*/ 2 w 366"/>
                <a:gd name="T47" fmla="*/ 3 h 342"/>
                <a:gd name="T48" fmla="*/ 2 w 366"/>
                <a:gd name="T49" fmla="*/ 3 h 342"/>
                <a:gd name="T50" fmla="*/ 2 w 366"/>
                <a:gd name="T51" fmla="*/ 3 h 342"/>
                <a:gd name="T52" fmla="*/ 2 w 366"/>
                <a:gd name="T53" fmla="*/ 3 h 342"/>
                <a:gd name="T54" fmla="*/ 2 w 366"/>
                <a:gd name="T55" fmla="*/ 3 h 342"/>
                <a:gd name="T56" fmla="*/ 2 w 366"/>
                <a:gd name="T57" fmla="*/ 3 h 342"/>
                <a:gd name="T58" fmla="*/ 2 w 366"/>
                <a:gd name="T59" fmla="*/ 3 h 342"/>
                <a:gd name="T60" fmla="*/ 2 w 366"/>
                <a:gd name="T61" fmla="*/ 3 h 342"/>
                <a:gd name="T62" fmla="*/ 2 w 366"/>
                <a:gd name="T63" fmla="*/ 3 h 342"/>
                <a:gd name="T64" fmla="*/ 2 w 366"/>
                <a:gd name="T65" fmla="*/ 3 h 342"/>
                <a:gd name="T66" fmla="*/ 2 w 366"/>
                <a:gd name="T67" fmla="*/ 3 h 342"/>
                <a:gd name="T68" fmla="*/ 2 w 366"/>
                <a:gd name="T69" fmla="*/ 3 h 342"/>
                <a:gd name="T70" fmla="*/ 3 w 366"/>
                <a:gd name="T71" fmla="*/ 1 h 342"/>
                <a:gd name="T72" fmla="*/ 3 w 366"/>
                <a:gd name="T73" fmla="*/ 1 h 342"/>
                <a:gd name="T74" fmla="*/ 3 w 366"/>
                <a:gd name="T75" fmla="*/ 1 h 342"/>
                <a:gd name="T76" fmla="*/ 3 w 366"/>
                <a:gd name="T77" fmla="*/ 1 h 342"/>
                <a:gd name="T78" fmla="*/ 3 w 366"/>
                <a:gd name="T79" fmla="*/ 1 h 342"/>
                <a:gd name="T80" fmla="*/ 3 w 366"/>
                <a:gd name="T81" fmla="*/ 1 h 342"/>
                <a:gd name="T82" fmla="*/ 3 w 366"/>
                <a:gd name="T83" fmla="*/ 1 h 342"/>
                <a:gd name="T84" fmla="*/ 3 w 366"/>
                <a:gd name="T85" fmla="*/ 0 h 342"/>
                <a:gd name="T86" fmla="*/ 0 w 366"/>
                <a:gd name="T87" fmla="*/ 3 h 3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6"/>
                <a:gd name="T133" fmla="*/ 0 h 342"/>
                <a:gd name="T134" fmla="*/ 366 w 366"/>
                <a:gd name="T135" fmla="*/ 342 h 3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6" h="342">
                  <a:moveTo>
                    <a:pt x="0" y="264"/>
                  </a:moveTo>
                  <a:lnTo>
                    <a:pt x="12" y="270"/>
                  </a:lnTo>
                  <a:lnTo>
                    <a:pt x="23" y="275"/>
                  </a:lnTo>
                  <a:lnTo>
                    <a:pt x="34" y="281"/>
                  </a:lnTo>
                  <a:lnTo>
                    <a:pt x="45" y="286"/>
                  </a:lnTo>
                  <a:lnTo>
                    <a:pt x="55" y="291"/>
                  </a:lnTo>
                  <a:lnTo>
                    <a:pt x="63" y="295"/>
                  </a:lnTo>
                  <a:lnTo>
                    <a:pt x="72" y="297"/>
                  </a:lnTo>
                  <a:lnTo>
                    <a:pt x="79" y="300"/>
                  </a:lnTo>
                  <a:lnTo>
                    <a:pt x="81" y="302"/>
                  </a:lnTo>
                  <a:lnTo>
                    <a:pt x="85" y="303"/>
                  </a:lnTo>
                  <a:lnTo>
                    <a:pt x="90" y="306"/>
                  </a:lnTo>
                  <a:lnTo>
                    <a:pt x="91" y="307"/>
                  </a:lnTo>
                  <a:lnTo>
                    <a:pt x="92" y="307"/>
                  </a:lnTo>
                  <a:lnTo>
                    <a:pt x="90" y="310"/>
                  </a:lnTo>
                  <a:lnTo>
                    <a:pt x="102" y="321"/>
                  </a:lnTo>
                  <a:lnTo>
                    <a:pt x="103" y="321"/>
                  </a:lnTo>
                  <a:lnTo>
                    <a:pt x="107" y="320"/>
                  </a:lnTo>
                  <a:lnTo>
                    <a:pt x="113" y="317"/>
                  </a:lnTo>
                  <a:lnTo>
                    <a:pt x="121" y="315"/>
                  </a:lnTo>
                  <a:lnTo>
                    <a:pt x="127" y="314"/>
                  </a:lnTo>
                  <a:lnTo>
                    <a:pt x="132" y="314"/>
                  </a:lnTo>
                  <a:lnTo>
                    <a:pt x="139" y="315"/>
                  </a:lnTo>
                  <a:lnTo>
                    <a:pt x="146" y="317"/>
                  </a:lnTo>
                  <a:lnTo>
                    <a:pt x="153" y="320"/>
                  </a:lnTo>
                  <a:lnTo>
                    <a:pt x="161" y="322"/>
                  </a:lnTo>
                  <a:lnTo>
                    <a:pt x="168" y="326"/>
                  </a:lnTo>
                  <a:lnTo>
                    <a:pt x="176" y="331"/>
                  </a:lnTo>
                  <a:lnTo>
                    <a:pt x="180" y="333"/>
                  </a:lnTo>
                  <a:lnTo>
                    <a:pt x="186" y="336"/>
                  </a:lnTo>
                  <a:lnTo>
                    <a:pt x="192" y="339"/>
                  </a:lnTo>
                  <a:lnTo>
                    <a:pt x="197" y="342"/>
                  </a:lnTo>
                  <a:lnTo>
                    <a:pt x="237" y="300"/>
                  </a:lnTo>
                  <a:lnTo>
                    <a:pt x="254" y="267"/>
                  </a:lnTo>
                  <a:lnTo>
                    <a:pt x="270" y="233"/>
                  </a:lnTo>
                  <a:lnTo>
                    <a:pt x="287" y="200"/>
                  </a:lnTo>
                  <a:lnTo>
                    <a:pt x="303" y="166"/>
                  </a:lnTo>
                  <a:lnTo>
                    <a:pt x="320" y="135"/>
                  </a:lnTo>
                  <a:lnTo>
                    <a:pt x="336" y="104"/>
                  </a:lnTo>
                  <a:lnTo>
                    <a:pt x="351" y="74"/>
                  </a:lnTo>
                  <a:lnTo>
                    <a:pt x="366" y="45"/>
                  </a:lnTo>
                  <a:lnTo>
                    <a:pt x="270" y="0"/>
                  </a:lnTo>
                  <a:lnTo>
                    <a:pt x="0" y="264"/>
                  </a:lnTo>
                  <a:close/>
                </a:path>
              </a:pathLst>
            </a:custGeom>
            <a:solidFill>
              <a:srgbClr val="0099FF"/>
            </a:solidFill>
            <a:ln w="9525">
              <a:noFill/>
              <a:round/>
              <a:headEnd/>
              <a:tailEnd/>
            </a:ln>
          </p:spPr>
          <p:txBody>
            <a:bodyPr/>
            <a:lstStyle/>
            <a:p>
              <a:endParaRPr lang="fa-IR"/>
            </a:p>
          </p:txBody>
        </p:sp>
        <p:sp>
          <p:nvSpPr>
            <p:cNvPr id="129101" name="Freeform 84"/>
            <p:cNvSpPr>
              <a:spLocks/>
            </p:cNvSpPr>
            <p:nvPr/>
          </p:nvSpPr>
          <p:spPr bwMode="auto">
            <a:xfrm>
              <a:off x="795" y="3719"/>
              <a:ext cx="169" cy="109"/>
            </a:xfrm>
            <a:custGeom>
              <a:avLst/>
              <a:gdLst>
                <a:gd name="T0" fmla="*/ 3 w 337"/>
                <a:gd name="T1" fmla="*/ 1 h 218"/>
                <a:gd name="T2" fmla="*/ 2 w 337"/>
                <a:gd name="T3" fmla="*/ 0 h 218"/>
                <a:gd name="T4" fmla="*/ 0 w 337"/>
                <a:gd name="T5" fmla="*/ 2 h 218"/>
                <a:gd name="T6" fmla="*/ 1 w 337"/>
                <a:gd name="T7" fmla="*/ 2 h 218"/>
                <a:gd name="T8" fmla="*/ 1 w 337"/>
                <a:gd name="T9" fmla="*/ 2 h 218"/>
                <a:gd name="T10" fmla="*/ 1 w 337"/>
                <a:gd name="T11" fmla="*/ 2 h 218"/>
                <a:gd name="T12" fmla="*/ 2 w 337"/>
                <a:gd name="T13" fmla="*/ 2 h 218"/>
                <a:gd name="T14" fmla="*/ 3 w 337"/>
                <a:gd name="T15" fmla="*/ 1 h 218"/>
                <a:gd name="T16" fmla="*/ 0 60000 65536"/>
                <a:gd name="T17" fmla="*/ 0 60000 65536"/>
                <a:gd name="T18" fmla="*/ 0 60000 65536"/>
                <a:gd name="T19" fmla="*/ 0 60000 65536"/>
                <a:gd name="T20" fmla="*/ 0 60000 65536"/>
                <a:gd name="T21" fmla="*/ 0 60000 65536"/>
                <a:gd name="T22" fmla="*/ 0 60000 65536"/>
                <a:gd name="T23" fmla="*/ 0 60000 65536"/>
                <a:gd name="T24" fmla="*/ 0 w 337"/>
                <a:gd name="T25" fmla="*/ 0 h 218"/>
                <a:gd name="T26" fmla="*/ 337 w 337"/>
                <a:gd name="T27" fmla="*/ 218 h 2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7" h="218">
                  <a:moveTo>
                    <a:pt x="337" y="104"/>
                  </a:moveTo>
                  <a:lnTo>
                    <a:pt x="136" y="0"/>
                  </a:lnTo>
                  <a:lnTo>
                    <a:pt x="0" y="141"/>
                  </a:lnTo>
                  <a:lnTo>
                    <a:pt x="65" y="170"/>
                  </a:lnTo>
                  <a:lnTo>
                    <a:pt x="48" y="208"/>
                  </a:lnTo>
                  <a:lnTo>
                    <a:pt x="63" y="218"/>
                  </a:lnTo>
                  <a:lnTo>
                    <a:pt x="229" y="218"/>
                  </a:lnTo>
                  <a:lnTo>
                    <a:pt x="337" y="104"/>
                  </a:lnTo>
                  <a:close/>
                </a:path>
              </a:pathLst>
            </a:custGeom>
            <a:solidFill>
              <a:srgbClr val="0099FF"/>
            </a:solidFill>
            <a:ln w="9525">
              <a:noFill/>
              <a:round/>
              <a:headEnd/>
              <a:tailEnd/>
            </a:ln>
          </p:spPr>
          <p:txBody>
            <a:bodyPr/>
            <a:lstStyle/>
            <a:p>
              <a:endParaRPr lang="fa-IR"/>
            </a:p>
          </p:txBody>
        </p:sp>
        <p:sp>
          <p:nvSpPr>
            <p:cNvPr id="129102" name="Freeform 85"/>
            <p:cNvSpPr>
              <a:spLocks/>
            </p:cNvSpPr>
            <p:nvPr/>
          </p:nvSpPr>
          <p:spPr bwMode="auto">
            <a:xfrm>
              <a:off x="849" y="3471"/>
              <a:ext cx="164" cy="123"/>
            </a:xfrm>
            <a:custGeom>
              <a:avLst/>
              <a:gdLst>
                <a:gd name="T0" fmla="*/ 2 w 326"/>
                <a:gd name="T1" fmla="*/ 1 h 245"/>
                <a:gd name="T2" fmla="*/ 2 w 326"/>
                <a:gd name="T3" fmla="*/ 1 h 245"/>
                <a:gd name="T4" fmla="*/ 2 w 326"/>
                <a:gd name="T5" fmla="*/ 1 h 245"/>
                <a:gd name="T6" fmla="*/ 2 w 326"/>
                <a:gd name="T7" fmla="*/ 1 h 245"/>
                <a:gd name="T8" fmla="*/ 2 w 326"/>
                <a:gd name="T9" fmla="*/ 1 h 245"/>
                <a:gd name="T10" fmla="*/ 2 w 326"/>
                <a:gd name="T11" fmla="*/ 1 h 245"/>
                <a:gd name="T12" fmla="*/ 1 w 326"/>
                <a:gd name="T13" fmla="*/ 1 h 245"/>
                <a:gd name="T14" fmla="*/ 1 w 326"/>
                <a:gd name="T15" fmla="*/ 1 h 245"/>
                <a:gd name="T16" fmla="*/ 1 w 326"/>
                <a:gd name="T17" fmla="*/ 1 h 245"/>
                <a:gd name="T18" fmla="*/ 1 w 326"/>
                <a:gd name="T19" fmla="*/ 2 h 245"/>
                <a:gd name="T20" fmla="*/ 1 w 326"/>
                <a:gd name="T21" fmla="*/ 2 h 245"/>
                <a:gd name="T22" fmla="*/ 1 w 326"/>
                <a:gd name="T23" fmla="*/ 2 h 245"/>
                <a:gd name="T24" fmla="*/ 1 w 326"/>
                <a:gd name="T25" fmla="*/ 2 h 245"/>
                <a:gd name="T26" fmla="*/ 1 w 326"/>
                <a:gd name="T27" fmla="*/ 2 h 245"/>
                <a:gd name="T28" fmla="*/ 1 w 326"/>
                <a:gd name="T29" fmla="*/ 2 h 245"/>
                <a:gd name="T30" fmla="*/ 1 w 326"/>
                <a:gd name="T31" fmla="*/ 1 h 245"/>
                <a:gd name="T32" fmla="*/ 1 w 326"/>
                <a:gd name="T33" fmla="*/ 1 h 245"/>
                <a:gd name="T34" fmla="*/ 1 w 326"/>
                <a:gd name="T35" fmla="*/ 1 h 245"/>
                <a:gd name="T36" fmla="*/ 0 w 326"/>
                <a:gd name="T37" fmla="*/ 2 h 245"/>
                <a:gd name="T38" fmla="*/ 2 w 326"/>
                <a:gd name="T39" fmla="*/ 2 h 245"/>
                <a:gd name="T40" fmla="*/ 3 w 326"/>
                <a:gd name="T41" fmla="*/ 1 h 245"/>
                <a:gd name="T42" fmla="*/ 2 w 326"/>
                <a:gd name="T43" fmla="*/ 0 h 245"/>
                <a:gd name="T44" fmla="*/ 2 w 326"/>
                <a:gd name="T45" fmla="*/ 1 h 245"/>
                <a:gd name="T46" fmla="*/ 2 w 326"/>
                <a:gd name="T47" fmla="*/ 1 h 245"/>
                <a:gd name="T48" fmla="*/ 2 w 326"/>
                <a:gd name="T49" fmla="*/ 1 h 245"/>
                <a:gd name="T50" fmla="*/ 2 w 326"/>
                <a:gd name="T51" fmla="*/ 1 h 2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6"/>
                <a:gd name="T79" fmla="*/ 0 h 245"/>
                <a:gd name="T80" fmla="*/ 326 w 326"/>
                <a:gd name="T81" fmla="*/ 245 h 2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6" h="245">
                  <a:moveTo>
                    <a:pt x="150" y="5"/>
                  </a:moveTo>
                  <a:lnTo>
                    <a:pt x="148" y="7"/>
                  </a:lnTo>
                  <a:lnTo>
                    <a:pt x="146" y="22"/>
                  </a:lnTo>
                  <a:lnTo>
                    <a:pt x="142" y="45"/>
                  </a:lnTo>
                  <a:lnTo>
                    <a:pt x="135" y="70"/>
                  </a:lnTo>
                  <a:lnTo>
                    <a:pt x="129" y="91"/>
                  </a:lnTo>
                  <a:lnTo>
                    <a:pt x="125" y="100"/>
                  </a:lnTo>
                  <a:lnTo>
                    <a:pt x="120" y="113"/>
                  </a:lnTo>
                  <a:lnTo>
                    <a:pt x="113" y="127"/>
                  </a:lnTo>
                  <a:lnTo>
                    <a:pt x="104" y="138"/>
                  </a:lnTo>
                  <a:lnTo>
                    <a:pt x="96" y="149"/>
                  </a:lnTo>
                  <a:lnTo>
                    <a:pt x="88" y="157"/>
                  </a:lnTo>
                  <a:lnTo>
                    <a:pt x="80" y="160"/>
                  </a:lnTo>
                  <a:lnTo>
                    <a:pt x="71" y="157"/>
                  </a:lnTo>
                  <a:lnTo>
                    <a:pt x="67" y="142"/>
                  </a:lnTo>
                  <a:lnTo>
                    <a:pt x="70" y="117"/>
                  </a:lnTo>
                  <a:lnTo>
                    <a:pt x="78" y="92"/>
                  </a:lnTo>
                  <a:lnTo>
                    <a:pt x="88" y="70"/>
                  </a:lnTo>
                  <a:lnTo>
                    <a:pt x="0" y="161"/>
                  </a:lnTo>
                  <a:lnTo>
                    <a:pt x="162" y="245"/>
                  </a:lnTo>
                  <a:lnTo>
                    <a:pt x="326" y="76"/>
                  </a:lnTo>
                  <a:lnTo>
                    <a:pt x="182" y="0"/>
                  </a:lnTo>
                  <a:lnTo>
                    <a:pt x="172" y="4"/>
                  </a:lnTo>
                  <a:lnTo>
                    <a:pt x="162" y="7"/>
                  </a:lnTo>
                  <a:lnTo>
                    <a:pt x="154" y="7"/>
                  </a:lnTo>
                  <a:lnTo>
                    <a:pt x="150" y="5"/>
                  </a:lnTo>
                  <a:close/>
                </a:path>
              </a:pathLst>
            </a:custGeom>
            <a:solidFill>
              <a:srgbClr val="0099FF"/>
            </a:solidFill>
            <a:ln w="9525">
              <a:noFill/>
              <a:round/>
              <a:headEnd/>
              <a:tailEnd/>
            </a:ln>
          </p:spPr>
          <p:txBody>
            <a:bodyPr/>
            <a:lstStyle/>
            <a:p>
              <a:endParaRPr lang="fa-IR"/>
            </a:p>
          </p:txBody>
        </p:sp>
        <p:sp>
          <p:nvSpPr>
            <p:cNvPr id="129103" name="Freeform 86"/>
            <p:cNvSpPr>
              <a:spLocks/>
            </p:cNvSpPr>
            <p:nvPr/>
          </p:nvSpPr>
          <p:spPr bwMode="auto">
            <a:xfrm>
              <a:off x="929" y="3778"/>
              <a:ext cx="145" cy="50"/>
            </a:xfrm>
            <a:custGeom>
              <a:avLst/>
              <a:gdLst>
                <a:gd name="T0" fmla="*/ 1 w 290"/>
                <a:gd name="T1" fmla="*/ 0 h 101"/>
                <a:gd name="T2" fmla="*/ 0 w 290"/>
                <a:gd name="T3" fmla="*/ 0 h 101"/>
                <a:gd name="T4" fmla="*/ 2 w 290"/>
                <a:gd name="T5" fmla="*/ 0 h 101"/>
                <a:gd name="T6" fmla="*/ 1 w 290"/>
                <a:gd name="T7" fmla="*/ 0 h 101"/>
                <a:gd name="T8" fmla="*/ 0 60000 65536"/>
                <a:gd name="T9" fmla="*/ 0 60000 65536"/>
                <a:gd name="T10" fmla="*/ 0 60000 65536"/>
                <a:gd name="T11" fmla="*/ 0 60000 65536"/>
                <a:gd name="T12" fmla="*/ 0 w 290"/>
                <a:gd name="T13" fmla="*/ 0 h 101"/>
                <a:gd name="T14" fmla="*/ 290 w 290"/>
                <a:gd name="T15" fmla="*/ 101 h 101"/>
              </a:gdLst>
              <a:ahLst/>
              <a:cxnLst>
                <a:cxn ang="T8">
                  <a:pos x="T0" y="T1"/>
                </a:cxn>
                <a:cxn ang="T9">
                  <a:pos x="T2" y="T3"/>
                </a:cxn>
                <a:cxn ang="T10">
                  <a:pos x="T4" y="T5"/>
                </a:cxn>
                <a:cxn ang="T11">
                  <a:pos x="T6" y="T7"/>
                </a:cxn>
              </a:cxnLst>
              <a:rect l="T12" t="T13" r="T14" b="T15"/>
              <a:pathLst>
                <a:path w="290" h="101">
                  <a:moveTo>
                    <a:pt x="96" y="0"/>
                  </a:moveTo>
                  <a:lnTo>
                    <a:pt x="0" y="101"/>
                  </a:lnTo>
                  <a:lnTo>
                    <a:pt x="290" y="101"/>
                  </a:lnTo>
                  <a:lnTo>
                    <a:pt x="96" y="0"/>
                  </a:lnTo>
                  <a:close/>
                </a:path>
              </a:pathLst>
            </a:custGeom>
            <a:solidFill>
              <a:srgbClr val="0099FF"/>
            </a:solidFill>
            <a:ln w="9525">
              <a:noFill/>
              <a:round/>
              <a:headEnd/>
              <a:tailEnd/>
            </a:ln>
          </p:spPr>
          <p:txBody>
            <a:bodyPr/>
            <a:lstStyle/>
            <a:p>
              <a:endParaRPr lang="fa-IR"/>
            </a:p>
          </p:txBody>
        </p:sp>
        <p:sp>
          <p:nvSpPr>
            <p:cNvPr id="129104" name="Freeform 87"/>
            <p:cNvSpPr>
              <a:spLocks/>
            </p:cNvSpPr>
            <p:nvPr/>
          </p:nvSpPr>
          <p:spPr bwMode="auto">
            <a:xfrm>
              <a:off x="758" y="3563"/>
              <a:ext cx="162" cy="126"/>
            </a:xfrm>
            <a:custGeom>
              <a:avLst/>
              <a:gdLst>
                <a:gd name="T0" fmla="*/ 2 w 326"/>
                <a:gd name="T1" fmla="*/ 0 h 254"/>
                <a:gd name="T2" fmla="*/ 1 w 326"/>
                <a:gd name="T3" fmla="*/ 0 h 254"/>
                <a:gd name="T4" fmla="*/ 0 w 326"/>
                <a:gd name="T5" fmla="*/ 1 h 254"/>
                <a:gd name="T6" fmla="*/ 1 w 326"/>
                <a:gd name="T7" fmla="*/ 1 h 254"/>
                <a:gd name="T8" fmla="*/ 2 w 326"/>
                <a:gd name="T9" fmla="*/ 0 h 254"/>
                <a:gd name="T10" fmla="*/ 0 60000 65536"/>
                <a:gd name="T11" fmla="*/ 0 60000 65536"/>
                <a:gd name="T12" fmla="*/ 0 60000 65536"/>
                <a:gd name="T13" fmla="*/ 0 60000 65536"/>
                <a:gd name="T14" fmla="*/ 0 60000 65536"/>
                <a:gd name="T15" fmla="*/ 0 w 326"/>
                <a:gd name="T16" fmla="*/ 0 h 254"/>
                <a:gd name="T17" fmla="*/ 326 w 326"/>
                <a:gd name="T18" fmla="*/ 254 h 254"/>
              </a:gdLst>
              <a:ahLst/>
              <a:cxnLst>
                <a:cxn ang="T10">
                  <a:pos x="T0" y="T1"/>
                </a:cxn>
                <a:cxn ang="T11">
                  <a:pos x="T2" y="T3"/>
                </a:cxn>
                <a:cxn ang="T12">
                  <a:pos x="T4" y="T5"/>
                </a:cxn>
                <a:cxn ang="T13">
                  <a:pos x="T6" y="T7"/>
                </a:cxn>
                <a:cxn ang="T14">
                  <a:pos x="T8" y="T9"/>
                </a:cxn>
              </a:cxnLst>
              <a:rect l="T15" t="T16" r="T17" b="T18"/>
              <a:pathLst>
                <a:path w="326" h="254">
                  <a:moveTo>
                    <a:pt x="326" y="84"/>
                  </a:moveTo>
                  <a:lnTo>
                    <a:pt x="163" y="0"/>
                  </a:lnTo>
                  <a:lnTo>
                    <a:pt x="0" y="171"/>
                  </a:lnTo>
                  <a:lnTo>
                    <a:pt x="162" y="254"/>
                  </a:lnTo>
                  <a:lnTo>
                    <a:pt x="326" y="84"/>
                  </a:lnTo>
                  <a:close/>
                </a:path>
              </a:pathLst>
            </a:custGeom>
            <a:solidFill>
              <a:srgbClr val="0099FF"/>
            </a:solidFill>
            <a:ln w="9525">
              <a:noFill/>
              <a:round/>
              <a:headEnd/>
              <a:tailEnd/>
            </a:ln>
          </p:spPr>
          <p:txBody>
            <a:bodyPr/>
            <a:lstStyle/>
            <a:p>
              <a:endParaRPr lang="fa-IR"/>
            </a:p>
          </p:txBody>
        </p:sp>
        <p:sp>
          <p:nvSpPr>
            <p:cNvPr id="129105" name="Freeform 88"/>
            <p:cNvSpPr>
              <a:spLocks/>
            </p:cNvSpPr>
            <p:nvPr/>
          </p:nvSpPr>
          <p:spPr bwMode="auto">
            <a:xfrm>
              <a:off x="1295" y="3548"/>
              <a:ext cx="161" cy="119"/>
            </a:xfrm>
            <a:custGeom>
              <a:avLst/>
              <a:gdLst>
                <a:gd name="T0" fmla="*/ 3 w 321"/>
                <a:gd name="T1" fmla="*/ 0 h 239"/>
                <a:gd name="T2" fmla="*/ 2 w 321"/>
                <a:gd name="T3" fmla="*/ 0 h 239"/>
                <a:gd name="T4" fmla="*/ 0 w 321"/>
                <a:gd name="T5" fmla="*/ 1 h 239"/>
                <a:gd name="T6" fmla="*/ 2 w 321"/>
                <a:gd name="T7" fmla="*/ 1 h 239"/>
                <a:gd name="T8" fmla="*/ 3 w 321"/>
                <a:gd name="T9" fmla="*/ 0 h 239"/>
                <a:gd name="T10" fmla="*/ 0 60000 65536"/>
                <a:gd name="T11" fmla="*/ 0 60000 65536"/>
                <a:gd name="T12" fmla="*/ 0 60000 65536"/>
                <a:gd name="T13" fmla="*/ 0 60000 65536"/>
                <a:gd name="T14" fmla="*/ 0 60000 65536"/>
                <a:gd name="T15" fmla="*/ 0 w 321"/>
                <a:gd name="T16" fmla="*/ 0 h 239"/>
                <a:gd name="T17" fmla="*/ 321 w 321"/>
                <a:gd name="T18" fmla="*/ 239 h 239"/>
              </a:gdLst>
              <a:ahLst/>
              <a:cxnLst>
                <a:cxn ang="T10">
                  <a:pos x="T0" y="T1"/>
                </a:cxn>
                <a:cxn ang="T11">
                  <a:pos x="T2" y="T3"/>
                </a:cxn>
                <a:cxn ang="T12">
                  <a:pos x="T4" y="T5"/>
                </a:cxn>
                <a:cxn ang="T13">
                  <a:pos x="T6" y="T7"/>
                </a:cxn>
                <a:cxn ang="T14">
                  <a:pos x="T8" y="T9"/>
                </a:cxn>
              </a:cxnLst>
              <a:rect l="T15" t="T16" r="T17" b="T18"/>
              <a:pathLst>
                <a:path w="321" h="239">
                  <a:moveTo>
                    <a:pt x="321" y="91"/>
                  </a:moveTo>
                  <a:lnTo>
                    <a:pt x="145" y="0"/>
                  </a:lnTo>
                  <a:lnTo>
                    <a:pt x="0" y="153"/>
                  </a:lnTo>
                  <a:lnTo>
                    <a:pt x="170" y="239"/>
                  </a:lnTo>
                  <a:lnTo>
                    <a:pt x="321" y="91"/>
                  </a:lnTo>
                  <a:close/>
                </a:path>
              </a:pathLst>
            </a:custGeom>
            <a:solidFill>
              <a:srgbClr val="0099FF"/>
            </a:solidFill>
            <a:ln w="9525">
              <a:noFill/>
              <a:round/>
              <a:headEnd/>
              <a:tailEnd/>
            </a:ln>
          </p:spPr>
          <p:txBody>
            <a:bodyPr/>
            <a:lstStyle/>
            <a:p>
              <a:endParaRPr lang="fa-IR"/>
            </a:p>
          </p:txBody>
        </p:sp>
        <p:sp>
          <p:nvSpPr>
            <p:cNvPr id="129106" name="Freeform 89"/>
            <p:cNvSpPr>
              <a:spLocks/>
            </p:cNvSpPr>
            <p:nvPr/>
          </p:nvSpPr>
          <p:spPr bwMode="auto">
            <a:xfrm>
              <a:off x="1172" y="3489"/>
              <a:ext cx="182" cy="136"/>
            </a:xfrm>
            <a:custGeom>
              <a:avLst/>
              <a:gdLst>
                <a:gd name="T0" fmla="*/ 0 w 365"/>
                <a:gd name="T1" fmla="*/ 2 h 271"/>
                <a:gd name="T2" fmla="*/ 1 w 365"/>
                <a:gd name="T3" fmla="*/ 3 h 271"/>
                <a:gd name="T4" fmla="*/ 1 w 365"/>
                <a:gd name="T5" fmla="*/ 2 h 271"/>
                <a:gd name="T6" fmla="*/ 1 w 365"/>
                <a:gd name="T7" fmla="*/ 3 h 271"/>
                <a:gd name="T8" fmla="*/ 2 w 365"/>
                <a:gd name="T9" fmla="*/ 1 h 271"/>
                <a:gd name="T10" fmla="*/ 1 w 365"/>
                <a:gd name="T11" fmla="*/ 0 h 271"/>
                <a:gd name="T12" fmla="*/ 0 w 365"/>
                <a:gd name="T13" fmla="*/ 2 h 271"/>
                <a:gd name="T14" fmla="*/ 0 60000 65536"/>
                <a:gd name="T15" fmla="*/ 0 60000 65536"/>
                <a:gd name="T16" fmla="*/ 0 60000 65536"/>
                <a:gd name="T17" fmla="*/ 0 60000 65536"/>
                <a:gd name="T18" fmla="*/ 0 60000 65536"/>
                <a:gd name="T19" fmla="*/ 0 60000 65536"/>
                <a:gd name="T20" fmla="*/ 0 60000 65536"/>
                <a:gd name="T21" fmla="*/ 0 w 365"/>
                <a:gd name="T22" fmla="*/ 0 h 271"/>
                <a:gd name="T23" fmla="*/ 365 w 365"/>
                <a:gd name="T24" fmla="*/ 271 h 2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271">
                  <a:moveTo>
                    <a:pt x="0" y="171"/>
                  </a:moveTo>
                  <a:lnTo>
                    <a:pt x="194" y="271"/>
                  </a:lnTo>
                  <a:lnTo>
                    <a:pt x="210" y="253"/>
                  </a:lnTo>
                  <a:lnTo>
                    <a:pt x="219" y="257"/>
                  </a:lnTo>
                  <a:lnTo>
                    <a:pt x="365" y="106"/>
                  </a:lnTo>
                  <a:lnTo>
                    <a:pt x="162" y="0"/>
                  </a:lnTo>
                  <a:lnTo>
                    <a:pt x="0" y="171"/>
                  </a:lnTo>
                  <a:close/>
                </a:path>
              </a:pathLst>
            </a:custGeom>
            <a:solidFill>
              <a:srgbClr val="0099FF"/>
            </a:solidFill>
            <a:ln w="9525">
              <a:noFill/>
              <a:round/>
              <a:headEnd/>
              <a:tailEnd/>
            </a:ln>
          </p:spPr>
          <p:txBody>
            <a:bodyPr/>
            <a:lstStyle/>
            <a:p>
              <a:endParaRPr lang="fa-IR"/>
            </a:p>
          </p:txBody>
        </p:sp>
        <p:sp>
          <p:nvSpPr>
            <p:cNvPr id="129107" name="Freeform 90"/>
            <p:cNvSpPr>
              <a:spLocks/>
            </p:cNvSpPr>
            <p:nvPr/>
          </p:nvSpPr>
          <p:spPr bwMode="auto">
            <a:xfrm>
              <a:off x="1216" y="3663"/>
              <a:ext cx="154" cy="119"/>
            </a:xfrm>
            <a:custGeom>
              <a:avLst/>
              <a:gdLst>
                <a:gd name="T0" fmla="*/ 1 w 308"/>
                <a:gd name="T1" fmla="*/ 0 h 239"/>
                <a:gd name="T2" fmla="*/ 0 w 308"/>
                <a:gd name="T3" fmla="*/ 1 h 239"/>
                <a:gd name="T4" fmla="*/ 1 w 308"/>
                <a:gd name="T5" fmla="*/ 1 h 239"/>
                <a:gd name="T6" fmla="*/ 2 w 308"/>
                <a:gd name="T7" fmla="*/ 0 h 239"/>
                <a:gd name="T8" fmla="*/ 1 w 308"/>
                <a:gd name="T9" fmla="*/ 0 h 239"/>
                <a:gd name="T10" fmla="*/ 0 60000 65536"/>
                <a:gd name="T11" fmla="*/ 0 60000 65536"/>
                <a:gd name="T12" fmla="*/ 0 60000 65536"/>
                <a:gd name="T13" fmla="*/ 0 60000 65536"/>
                <a:gd name="T14" fmla="*/ 0 60000 65536"/>
                <a:gd name="T15" fmla="*/ 0 w 308"/>
                <a:gd name="T16" fmla="*/ 0 h 239"/>
                <a:gd name="T17" fmla="*/ 308 w 308"/>
                <a:gd name="T18" fmla="*/ 239 h 239"/>
              </a:gdLst>
              <a:ahLst/>
              <a:cxnLst>
                <a:cxn ang="T10">
                  <a:pos x="T0" y="T1"/>
                </a:cxn>
                <a:cxn ang="T11">
                  <a:pos x="T2" y="T3"/>
                </a:cxn>
                <a:cxn ang="T12">
                  <a:pos x="T4" y="T5"/>
                </a:cxn>
                <a:cxn ang="T13">
                  <a:pos x="T6" y="T7"/>
                </a:cxn>
                <a:cxn ang="T14">
                  <a:pos x="T8" y="T9"/>
                </a:cxn>
              </a:cxnLst>
              <a:rect l="T15" t="T16" r="T17" b="T18"/>
              <a:pathLst>
                <a:path w="308" h="239">
                  <a:moveTo>
                    <a:pt x="140" y="0"/>
                  </a:moveTo>
                  <a:lnTo>
                    <a:pt x="0" y="156"/>
                  </a:lnTo>
                  <a:lnTo>
                    <a:pt x="160" y="239"/>
                  </a:lnTo>
                  <a:lnTo>
                    <a:pt x="308" y="85"/>
                  </a:lnTo>
                  <a:lnTo>
                    <a:pt x="140" y="0"/>
                  </a:lnTo>
                  <a:close/>
                </a:path>
              </a:pathLst>
            </a:custGeom>
            <a:solidFill>
              <a:srgbClr val="0099FF"/>
            </a:solidFill>
            <a:ln w="9525">
              <a:noFill/>
              <a:round/>
              <a:headEnd/>
              <a:tailEnd/>
            </a:ln>
          </p:spPr>
          <p:txBody>
            <a:bodyPr/>
            <a:lstStyle/>
            <a:p>
              <a:endParaRPr lang="fa-IR"/>
            </a:p>
          </p:txBody>
        </p:sp>
        <p:sp>
          <p:nvSpPr>
            <p:cNvPr id="129108" name="Freeform 91"/>
            <p:cNvSpPr>
              <a:spLocks/>
            </p:cNvSpPr>
            <p:nvPr/>
          </p:nvSpPr>
          <p:spPr bwMode="auto">
            <a:xfrm>
              <a:off x="1102" y="3741"/>
              <a:ext cx="183" cy="87"/>
            </a:xfrm>
            <a:custGeom>
              <a:avLst/>
              <a:gdLst>
                <a:gd name="T0" fmla="*/ 1 w 367"/>
                <a:gd name="T1" fmla="*/ 0 h 174"/>
                <a:gd name="T2" fmla="*/ 0 w 367"/>
                <a:gd name="T3" fmla="*/ 1 h 174"/>
                <a:gd name="T4" fmla="*/ 0 w 367"/>
                <a:gd name="T5" fmla="*/ 1 h 174"/>
                <a:gd name="T6" fmla="*/ 2 w 367"/>
                <a:gd name="T7" fmla="*/ 1 h 174"/>
                <a:gd name="T8" fmla="*/ 2 w 367"/>
                <a:gd name="T9" fmla="*/ 1 h 174"/>
                <a:gd name="T10" fmla="*/ 1 w 367"/>
                <a:gd name="T11" fmla="*/ 0 h 174"/>
                <a:gd name="T12" fmla="*/ 0 60000 65536"/>
                <a:gd name="T13" fmla="*/ 0 60000 65536"/>
                <a:gd name="T14" fmla="*/ 0 60000 65536"/>
                <a:gd name="T15" fmla="*/ 0 60000 65536"/>
                <a:gd name="T16" fmla="*/ 0 60000 65536"/>
                <a:gd name="T17" fmla="*/ 0 60000 65536"/>
                <a:gd name="T18" fmla="*/ 0 w 367"/>
                <a:gd name="T19" fmla="*/ 0 h 174"/>
                <a:gd name="T20" fmla="*/ 367 w 367"/>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367" h="174">
                  <a:moveTo>
                    <a:pt x="164" y="0"/>
                  </a:moveTo>
                  <a:lnTo>
                    <a:pt x="0" y="171"/>
                  </a:lnTo>
                  <a:lnTo>
                    <a:pt x="6" y="174"/>
                  </a:lnTo>
                  <a:lnTo>
                    <a:pt x="301" y="174"/>
                  </a:lnTo>
                  <a:lnTo>
                    <a:pt x="367" y="105"/>
                  </a:lnTo>
                  <a:lnTo>
                    <a:pt x="164" y="0"/>
                  </a:lnTo>
                  <a:close/>
                </a:path>
              </a:pathLst>
            </a:custGeom>
            <a:solidFill>
              <a:srgbClr val="0099FF"/>
            </a:solidFill>
            <a:ln w="9525">
              <a:noFill/>
              <a:round/>
              <a:headEnd/>
              <a:tailEnd/>
            </a:ln>
          </p:spPr>
          <p:txBody>
            <a:bodyPr/>
            <a:lstStyle/>
            <a:p>
              <a:endParaRPr lang="fa-IR"/>
            </a:p>
          </p:txBody>
        </p:sp>
        <p:sp>
          <p:nvSpPr>
            <p:cNvPr id="129109" name="Freeform 92"/>
            <p:cNvSpPr>
              <a:spLocks/>
            </p:cNvSpPr>
            <p:nvPr/>
          </p:nvSpPr>
          <p:spPr bwMode="auto">
            <a:xfrm>
              <a:off x="873" y="3623"/>
              <a:ext cx="183" cy="137"/>
            </a:xfrm>
            <a:custGeom>
              <a:avLst/>
              <a:gdLst>
                <a:gd name="T0" fmla="*/ 3 w 365"/>
                <a:gd name="T1" fmla="*/ 1 h 274"/>
                <a:gd name="T2" fmla="*/ 2 w 365"/>
                <a:gd name="T3" fmla="*/ 0 h 274"/>
                <a:gd name="T4" fmla="*/ 0 w 365"/>
                <a:gd name="T5" fmla="*/ 1 h 274"/>
                <a:gd name="T6" fmla="*/ 2 w 365"/>
                <a:gd name="T7" fmla="*/ 2 h 274"/>
                <a:gd name="T8" fmla="*/ 3 w 365"/>
                <a:gd name="T9" fmla="*/ 1 h 274"/>
                <a:gd name="T10" fmla="*/ 0 60000 65536"/>
                <a:gd name="T11" fmla="*/ 0 60000 65536"/>
                <a:gd name="T12" fmla="*/ 0 60000 65536"/>
                <a:gd name="T13" fmla="*/ 0 60000 65536"/>
                <a:gd name="T14" fmla="*/ 0 60000 65536"/>
                <a:gd name="T15" fmla="*/ 0 w 365"/>
                <a:gd name="T16" fmla="*/ 0 h 274"/>
                <a:gd name="T17" fmla="*/ 365 w 365"/>
                <a:gd name="T18" fmla="*/ 274 h 274"/>
              </a:gdLst>
              <a:ahLst/>
              <a:cxnLst>
                <a:cxn ang="T10">
                  <a:pos x="T0" y="T1"/>
                </a:cxn>
                <a:cxn ang="T11">
                  <a:pos x="T2" y="T3"/>
                </a:cxn>
                <a:cxn ang="T12">
                  <a:pos x="T4" y="T5"/>
                </a:cxn>
                <a:cxn ang="T13">
                  <a:pos x="T6" y="T7"/>
                </a:cxn>
                <a:cxn ang="T14">
                  <a:pos x="T8" y="T9"/>
                </a:cxn>
              </a:cxnLst>
              <a:rect l="T15" t="T16" r="T17" b="T18"/>
              <a:pathLst>
                <a:path w="365" h="274">
                  <a:moveTo>
                    <a:pt x="365" y="103"/>
                  </a:moveTo>
                  <a:lnTo>
                    <a:pt x="164" y="0"/>
                  </a:lnTo>
                  <a:lnTo>
                    <a:pt x="0" y="171"/>
                  </a:lnTo>
                  <a:lnTo>
                    <a:pt x="201" y="274"/>
                  </a:lnTo>
                  <a:lnTo>
                    <a:pt x="365" y="103"/>
                  </a:lnTo>
                  <a:close/>
                </a:path>
              </a:pathLst>
            </a:custGeom>
            <a:solidFill>
              <a:srgbClr val="0099FF"/>
            </a:solidFill>
            <a:ln w="9525">
              <a:noFill/>
              <a:round/>
              <a:headEnd/>
              <a:tailEnd/>
            </a:ln>
          </p:spPr>
          <p:txBody>
            <a:bodyPr/>
            <a:lstStyle/>
            <a:p>
              <a:endParaRPr lang="fa-IR"/>
            </a:p>
          </p:txBody>
        </p:sp>
        <p:sp>
          <p:nvSpPr>
            <p:cNvPr id="129110" name="Freeform 93"/>
            <p:cNvSpPr>
              <a:spLocks/>
            </p:cNvSpPr>
            <p:nvPr/>
          </p:nvSpPr>
          <p:spPr bwMode="auto">
            <a:xfrm>
              <a:off x="987" y="3681"/>
              <a:ext cx="184" cy="139"/>
            </a:xfrm>
            <a:custGeom>
              <a:avLst/>
              <a:gdLst>
                <a:gd name="T0" fmla="*/ 1 w 368"/>
                <a:gd name="T1" fmla="*/ 0 h 277"/>
                <a:gd name="T2" fmla="*/ 0 w 368"/>
                <a:gd name="T3" fmla="*/ 2 h 277"/>
                <a:gd name="T4" fmla="*/ 1 w 368"/>
                <a:gd name="T5" fmla="*/ 3 h 277"/>
                <a:gd name="T6" fmla="*/ 3 w 368"/>
                <a:gd name="T7" fmla="*/ 1 h 277"/>
                <a:gd name="T8" fmla="*/ 1 w 368"/>
                <a:gd name="T9" fmla="*/ 0 h 277"/>
                <a:gd name="T10" fmla="*/ 0 60000 65536"/>
                <a:gd name="T11" fmla="*/ 0 60000 65536"/>
                <a:gd name="T12" fmla="*/ 0 60000 65536"/>
                <a:gd name="T13" fmla="*/ 0 60000 65536"/>
                <a:gd name="T14" fmla="*/ 0 60000 65536"/>
                <a:gd name="T15" fmla="*/ 0 w 368"/>
                <a:gd name="T16" fmla="*/ 0 h 277"/>
                <a:gd name="T17" fmla="*/ 368 w 368"/>
                <a:gd name="T18" fmla="*/ 277 h 277"/>
              </a:gdLst>
              <a:ahLst/>
              <a:cxnLst>
                <a:cxn ang="T10">
                  <a:pos x="T0" y="T1"/>
                </a:cxn>
                <a:cxn ang="T11">
                  <a:pos x="T2" y="T3"/>
                </a:cxn>
                <a:cxn ang="T12">
                  <a:pos x="T4" y="T5"/>
                </a:cxn>
                <a:cxn ang="T13">
                  <a:pos x="T6" y="T7"/>
                </a:cxn>
                <a:cxn ang="T14">
                  <a:pos x="T8" y="T9"/>
                </a:cxn>
              </a:cxnLst>
              <a:rect l="T15" t="T16" r="T17" b="T18"/>
              <a:pathLst>
                <a:path w="368" h="277">
                  <a:moveTo>
                    <a:pt x="164" y="0"/>
                  </a:moveTo>
                  <a:lnTo>
                    <a:pt x="0" y="171"/>
                  </a:lnTo>
                  <a:lnTo>
                    <a:pt x="204" y="277"/>
                  </a:lnTo>
                  <a:lnTo>
                    <a:pt x="368" y="106"/>
                  </a:lnTo>
                  <a:lnTo>
                    <a:pt x="164" y="0"/>
                  </a:lnTo>
                  <a:close/>
                </a:path>
              </a:pathLst>
            </a:custGeom>
            <a:solidFill>
              <a:srgbClr val="0099FF"/>
            </a:solidFill>
            <a:ln w="9525">
              <a:noFill/>
              <a:round/>
              <a:headEnd/>
              <a:tailEnd/>
            </a:ln>
          </p:spPr>
          <p:txBody>
            <a:bodyPr/>
            <a:lstStyle/>
            <a:p>
              <a:endParaRPr lang="fa-IR"/>
            </a:p>
          </p:txBody>
        </p:sp>
        <p:sp>
          <p:nvSpPr>
            <p:cNvPr id="129111" name="Freeform 94"/>
            <p:cNvSpPr>
              <a:spLocks/>
            </p:cNvSpPr>
            <p:nvPr/>
          </p:nvSpPr>
          <p:spPr bwMode="auto">
            <a:xfrm>
              <a:off x="509" y="3696"/>
              <a:ext cx="133" cy="132"/>
            </a:xfrm>
            <a:custGeom>
              <a:avLst/>
              <a:gdLst>
                <a:gd name="T0" fmla="*/ 2 w 266"/>
                <a:gd name="T1" fmla="*/ 0 h 265"/>
                <a:gd name="T2" fmla="*/ 1 w 266"/>
                <a:gd name="T3" fmla="*/ 0 h 265"/>
                <a:gd name="T4" fmla="*/ 0 w 266"/>
                <a:gd name="T5" fmla="*/ 0 h 265"/>
                <a:gd name="T6" fmla="*/ 0 w 266"/>
                <a:gd name="T7" fmla="*/ 1 h 265"/>
                <a:gd name="T8" fmla="*/ 1 w 266"/>
                <a:gd name="T9" fmla="*/ 2 h 265"/>
                <a:gd name="T10" fmla="*/ 1 w 266"/>
                <a:gd name="T11" fmla="*/ 2 h 265"/>
                <a:gd name="T12" fmla="*/ 2 w 266"/>
                <a:gd name="T13" fmla="*/ 0 h 265"/>
                <a:gd name="T14" fmla="*/ 0 60000 65536"/>
                <a:gd name="T15" fmla="*/ 0 60000 65536"/>
                <a:gd name="T16" fmla="*/ 0 60000 65536"/>
                <a:gd name="T17" fmla="*/ 0 60000 65536"/>
                <a:gd name="T18" fmla="*/ 0 60000 65536"/>
                <a:gd name="T19" fmla="*/ 0 60000 65536"/>
                <a:gd name="T20" fmla="*/ 0 60000 65536"/>
                <a:gd name="T21" fmla="*/ 0 w 266"/>
                <a:gd name="T22" fmla="*/ 0 h 265"/>
                <a:gd name="T23" fmla="*/ 266 w 266"/>
                <a:gd name="T24" fmla="*/ 265 h 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6" h="265">
                  <a:moveTo>
                    <a:pt x="266" y="105"/>
                  </a:moveTo>
                  <a:lnTo>
                    <a:pt x="62" y="0"/>
                  </a:lnTo>
                  <a:lnTo>
                    <a:pt x="0" y="65"/>
                  </a:lnTo>
                  <a:lnTo>
                    <a:pt x="0" y="224"/>
                  </a:lnTo>
                  <a:lnTo>
                    <a:pt x="79" y="265"/>
                  </a:lnTo>
                  <a:lnTo>
                    <a:pt x="113" y="265"/>
                  </a:lnTo>
                  <a:lnTo>
                    <a:pt x="266" y="105"/>
                  </a:lnTo>
                  <a:close/>
                </a:path>
              </a:pathLst>
            </a:custGeom>
            <a:solidFill>
              <a:srgbClr val="0099FF"/>
            </a:solidFill>
            <a:ln w="9525">
              <a:noFill/>
              <a:round/>
              <a:headEnd/>
              <a:tailEnd/>
            </a:ln>
          </p:spPr>
          <p:txBody>
            <a:bodyPr/>
            <a:lstStyle/>
            <a:p>
              <a:endParaRPr lang="fa-IR"/>
            </a:p>
          </p:txBody>
        </p:sp>
        <p:sp>
          <p:nvSpPr>
            <p:cNvPr id="129112" name="Freeform 95"/>
            <p:cNvSpPr>
              <a:spLocks/>
            </p:cNvSpPr>
            <p:nvPr/>
          </p:nvSpPr>
          <p:spPr bwMode="auto">
            <a:xfrm>
              <a:off x="1126" y="3165"/>
              <a:ext cx="197" cy="148"/>
            </a:xfrm>
            <a:custGeom>
              <a:avLst/>
              <a:gdLst>
                <a:gd name="T0" fmla="*/ 1 w 396"/>
                <a:gd name="T1" fmla="*/ 3 h 295"/>
                <a:gd name="T2" fmla="*/ 1 w 396"/>
                <a:gd name="T3" fmla="*/ 3 h 295"/>
                <a:gd name="T4" fmla="*/ 1 w 396"/>
                <a:gd name="T5" fmla="*/ 3 h 295"/>
                <a:gd name="T6" fmla="*/ 1 w 396"/>
                <a:gd name="T7" fmla="*/ 3 h 295"/>
                <a:gd name="T8" fmla="*/ 3 w 396"/>
                <a:gd name="T9" fmla="*/ 1 h 295"/>
                <a:gd name="T10" fmla="*/ 1 w 396"/>
                <a:gd name="T11" fmla="*/ 0 h 295"/>
                <a:gd name="T12" fmla="*/ 0 w 396"/>
                <a:gd name="T13" fmla="*/ 2 h 295"/>
                <a:gd name="T14" fmla="*/ 1 w 396"/>
                <a:gd name="T15" fmla="*/ 3 h 295"/>
                <a:gd name="T16" fmla="*/ 0 60000 65536"/>
                <a:gd name="T17" fmla="*/ 0 60000 65536"/>
                <a:gd name="T18" fmla="*/ 0 60000 65536"/>
                <a:gd name="T19" fmla="*/ 0 60000 65536"/>
                <a:gd name="T20" fmla="*/ 0 60000 65536"/>
                <a:gd name="T21" fmla="*/ 0 60000 65536"/>
                <a:gd name="T22" fmla="*/ 0 60000 65536"/>
                <a:gd name="T23" fmla="*/ 0 60000 65536"/>
                <a:gd name="T24" fmla="*/ 0 w 396"/>
                <a:gd name="T25" fmla="*/ 0 h 295"/>
                <a:gd name="T26" fmla="*/ 396 w 396"/>
                <a:gd name="T27" fmla="*/ 295 h 2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6" h="295">
                  <a:moveTo>
                    <a:pt x="164" y="281"/>
                  </a:moveTo>
                  <a:lnTo>
                    <a:pt x="170" y="276"/>
                  </a:lnTo>
                  <a:lnTo>
                    <a:pt x="194" y="288"/>
                  </a:lnTo>
                  <a:lnTo>
                    <a:pt x="208" y="295"/>
                  </a:lnTo>
                  <a:lnTo>
                    <a:pt x="396" y="99"/>
                  </a:lnTo>
                  <a:lnTo>
                    <a:pt x="186" y="0"/>
                  </a:lnTo>
                  <a:lnTo>
                    <a:pt x="0" y="196"/>
                  </a:lnTo>
                  <a:lnTo>
                    <a:pt x="164" y="281"/>
                  </a:lnTo>
                  <a:close/>
                </a:path>
              </a:pathLst>
            </a:custGeom>
            <a:solidFill>
              <a:srgbClr val="0099FF"/>
            </a:solidFill>
            <a:ln w="9525">
              <a:noFill/>
              <a:round/>
              <a:headEnd/>
              <a:tailEnd/>
            </a:ln>
          </p:spPr>
          <p:txBody>
            <a:bodyPr/>
            <a:lstStyle/>
            <a:p>
              <a:endParaRPr lang="fa-IR"/>
            </a:p>
          </p:txBody>
        </p:sp>
        <p:sp>
          <p:nvSpPr>
            <p:cNvPr id="129113" name="Freeform 96"/>
            <p:cNvSpPr>
              <a:spLocks/>
            </p:cNvSpPr>
            <p:nvPr/>
          </p:nvSpPr>
          <p:spPr bwMode="auto">
            <a:xfrm>
              <a:off x="1093" y="3145"/>
              <a:ext cx="112" cy="111"/>
            </a:xfrm>
            <a:custGeom>
              <a:avLst/>
              <a:gdLst>
                <a:gd name="T0" fmla="*/ 0 w 224"/>
                <a:gd name="T1" fmla="*/ 2 h 222"/>
                <a:gd name="T2" fmla="*/ 1 w 224"/>
                <a:gd name="T3" fmla="*/ 2 h 222"/>
                <a:gd name="T4" fmla="*/ 2 w 224"/>
                <a:gd name="T5" fmla="*/ 1 h 222"/>
                <a:gd name="T6" fmla="*/ 2 w 224"/>
                <a:gd name="T7" fmla="*/ 0 h 222"/>
                <a:gd name="T8" fmla="*/ 2 w 224"/>
                <a:gd name="T9" fmla="*/ 1 h 222"/>
                <a:gd name="T10" fmla="*/ 1 w 224"/>
                <a:gd name="T11" fmla="*/ 1 h 222"/>
                <a:gd name="T12" fmla="*/ 1 w 224"/>
                <a:gd name="T13" fmla="*/ 1 h 222"/>
                <a:gd name="T14" fmla="*/ 1 w 224"/>
                <a:gd name="T15" fmla="*/ 1 h 222"/>
                <a:gd name="T16" fmla="*/ 1 w 224"/>
                <a:gd name="T17" fmla="*/ 2 h 222"/>
                <a:gd name="T18" fmla="*/ 1 w 224"/>
                <a:gd name="T19" fmla="*/ 2 h 222"/>
                <a:gd name="T20" fmla="*/ 1 w 224"/>
                <a:gd name="T21" fmla="*/ 2 h 222"/>
                <a:gd name="T22" fmla="*/ 0 w 224"/>
                <a:gd name="T23" fmla="*/ 2 h 2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4"/>
                <a:gd name="T37" fmla="*/ 0 h 222"/>
                <a:gd name="T38" fmla="*/ 224 w 224"/>
                <a:gd name="T39" fmla="*/ 222 h 2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4" h="222">
                  <a:moveTo>
                    <a:pt x="0" y="201"/>
                  </a:moveTo>
                  <a:lnTo>
                    <a:pt x="39" y="222"/>
                  </a:lnTo>
                  <a:lnTo>
                    <a:pt x="224" y="26"/>
                  </a:lnTo>
                  <a:lnTo>
                    <a:pt x="170" y="0"/>
                  </a:lnTo>
                  <a:lnTo>
                    <a:pt x="148" y="26"/>
                  </a:lnTo>
                  <a:lnTo>
                    <a:pt x="126" y="54"/>
                  </a:lnTo>
                  <a:lnTo>
                    <a:pt x="102" y="80"/>
                  </a:lnTo>
                  <a:lnTo>
                    <a:pt x="82" y="106"/>
                  </a:lnTo>
                  <a:lnTo>
                    <a:pt x="60" y="131"/>
                  </a:lnTo>
                  <a:lnTo>
                    <a:pt x="39" y="156"/>
                  </a:lnTo>
                  <a:lnTo>
                    <a:pt x="20" y="179"/>
                  </a:lnTo>
                  <a:lnTo>
                    <a:pt x="0" y="201"/>
                  </a:lnTo>
                  <a:close/>
                </a:path>
              </a:pathLst>
            </a:custGeom>
            <a:solidFill>
              <a:srgbClr val="0099FF"/>
            </a:solidFill>
            <a:ln w="9525">
              <a:noFill/>
              <a:round/>
              <a:headEnd/>
              <a:tailEnd/>
            </a:ln>
          </p:spPr>
          <p:txBody>
            <a:bodyPr/>
            <a:lstStyle/>
            <a:p>
              <a:endParaRPr lang="fa-IR"/>
            </a:p>
          </p:txBody>
        </p:sp>
        <p:sp>
          <p:nvSpPr>
            <p:cNvPr id="129114" name="Freeform 97"/>
            <p:cNvSpPr>
              <a:spLocks/>
            </p:cNvSpPr>
            <p:nvPr/>
          </p:nvSpPr>
          <p:spPr bwMode="auto">
            <a:xfrm>
              <a:off x="585" y="3755"/>
              <a:ext cx="167" cy="73"/>
            </a:xfrm>
            <a:custGeom>
              <a:avLst/>
              <a:gdLst>
                <a:gd name="T0" fmla="*/ 3 w 333"/>
                <a:gd name="T1" fmla="*/ 1 h 146"/>
                <a:gd name="T2" fmla="*/ 3 w 333"/>
                <a:gd name="T3" fmla="*/ 1 h 146"/>
                <a:gd name="T4" fmla="*/ 3 w 333"/>
                <a:gd name="T5" fmla="*/ 1 h 146"/>
                <a:gd name="T6" fmla="*/ 2 w 333"/>
                <a:gd name="T7" fmla="*/ 0 h 146"/>
                <a:gd name="T8" fmla="*/ 0 w 333"/>
                <a:gd name="T9" fmla="*/ 1 h 146"/>
                <a:gd name="T10" fmla="*/ 3 w 333"/>
                <a:gd name="T11" fmla="*/ 1 h 146"/>
                <a:gd name="T12" fmla="*/ 3 w 333"/>
                <a:gd name="T13" fmla="*/ 1 h 146"/>
                <a:gd name="T14" fmla="*/ 0 60000 65536"/>
                <a:gd name="T15" fmla="*/ 0 60000 65536"/>
                <a:gd name="T16" fmla="*/ 0 60000 65536"/>
                <a:gd name="T17" fmla="*/ 0 60000 65536"/>
                <a:gd name="T18" fmla="*/ 0 60000 65536"/>
                <a:gd name="T19" fmla="*/ 0 60000 65536"/>
                <a:gd name="T20" fmla="*/ 0 60000 65536"/>
                <a:gd name="T21" fmla="*/ 0 w 333"/>
                <a:gd name="T22" fmla="*/ 0 h 146"/>
                <a:gd name="T23" fmla="*/ 333 w 333"/>
                <a:gd name="T24" fmla="*/ 146 h 1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3" h="146">
                  <a:moveTo>
                    <a:pt x="333" y="114"/>
                  </a:moveTo>
                  <a:lnTo>
                    <a:pt x="288" y="94"/>
                  </a:lnTo>
                  <a:lnTo>
                    <a:pt x="299" y="83"/>
                  </a:lnTo>
                  <a:lnTo>
                    <a:pt x="139" y="0"/>
                  </a:lnTo>
                  <a:lnTo>
                    <a:pt x="0" y="146"/>
                  </a:lnTo>
                  <a:lnTo>
                    <a:pt x="304" y="146"/>
                  </a:lnTo>
                  <a:lnTo>
                    <a:pt x="333" y="114"/>
                  </a:lnTo>
                  <a:close/>
                </a:path>
              </a:pathLst>
            </a:custGeom>
            <a:solidFill>
              <a:srgbClr val="0099FF"/>
            </a:solidFill>
            <a:ln w="9525">
              <a:noFill/>
              <a:round/>
              <a:headEnd/>
              <a:tailEnd/>
            </a:ln>
          </p:spPr>
          <p:txBody>
            <a:bodyPr/>
            <a:lstStyle/>
            <a:p>
              <a:endParaRPr lang="fa-IR"/>
            </a:p>
          </p:txBody>
        </p:sp>
        <p:sp>
          <p:nvSpPr>
            <p:cNvPr id="129115" name="Freeform 98"/>
            <p:cNvSpPr>
              <a:spLocks/>
            </p:cNvSpPr>
            <p:nvPr/>
          </p:nvSpPr>
          <p:spPr bwMode="auto">
            <a:xfrm>
              <a:off x="1371" y="3278"/>
              <a:ext cx="109" cy="89"/>
            </a:xfrm>
            <a:custGeom>
              <a:avLst/>
              <a:gdLst>
                <a:gd name="T0" fmla="*/ 0 w 219"/>
                <a:gd name="T1" fmla="*/ 1 h 179"/>
                <a:gd name="T2" fmla="*/ 0 w 219"/>
                <a:gd name="T3" fmla="*/ 1 h 179"/>
                <a:gd name="T4" fmla="*/ 0 w 219"/>
                <a:gd name="T5" fmla="*/ 1 h 179"/>
                <a:gd name="T6" fmla="*/ 0 w 219"/>
                <a:gd name="T7" fmla="*/ 1 h 179"/>
                <a:gd name="T8" fmla="*/ 0 w 219"/>
                <a:gd name="T9" fmla="*/ 1 h 179"/>
                <a:gd name="T10" fmla="*/ 1 w 219"/>
                <a:gd name="T11" fmla="*/ 1 h 179"/>
                <a:gd name="T12" fmla="*/ 0 w 219"/>
                <a:gd name="T13" fmla="*/ 1 h 179"/>
                <a:gd name="T14" fmla="*/ 1 w 219"/>
                <a:gd name="T15" fmla="*/ 0 h 179"/>
                <a:gd name="T16" fmla="*/ 1 w 219"/>
                <a:gd name="T17" fmla="*/ 0 h 179"/>
                <a:gd name="T18" fmla="*/ 0 w 219"/>
                <a:gd name="T19" fmla="*/ 1 h 179"/>
                <a:gd name="T20" fmla="*/ 0 w 219"/>
                <a:gd name="T21" fmla="*/ 1 h 179"/>
                <a:gd name="T22" fmla="*/ 0 w 219"/>
                <a:gd name="T23" fmla="*/ 1 h 179"/>
                <a:gd name="T24" fmla="*/ 0 w 219"/>
                <a:gd name="T25" fmla="*/ 1 h 179"/>
                <a:gd name="T26" fmla="*/ 0 w 219"/>
                <a:gd name="T27" fmla="*/ 1 h 179"/>
                <a:gd name="T28" fmla="*/ 0 w 219"/>
                <a:gd name="T29" fmla="*/ 1 h 179"/>
                <a:gd name="T30" fmla="*/ 0 w 219"/>
                <a:gd name="T31" fmla="*/ 1 h 179"/>
                <a:gd name="T32" fmla="*/ 0 w 219"/>
                <a:gd name="T33" fmla="*/ 1 h 179"/>
                <a:gd name="T34" fmla="*/ 0 w 219"/>
                <a:gd name="T35" fmla="*/ 1 h 179"/>
                <a:gd name="T36" fmla="*/ 0 w 219"/>
                <a:gd name="T37" fmla="*/ 1 h 179"/>
                <a:gd name="T38" fmla="*/ 0 w 219"/>
                <a:gd name="T39" fmla="*/ 1 h 179"/>
                <a:gd name="T40" fmla="*/ 0 w 219"/>
                <a:gd name="T41" fmla="*/ 1 h 179"/>
                <a:gd name="T42" fmla="*/ 0 w 219"/>
                <a:gd name="T43" fmla="*/ 1 h 1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9"/>
                <a:gd name="T67" fmla="*/ 0 h 179"/>
                <a:gd name="T68" fmla="*/ 219 w 219"/>
                <a:gd name="T69" fmla="*/ 179 h 1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9" h="179">
                  <a:moveTo>
                    <a:pt x="88" y="179"/>
                  </a:moveTo>
                  <a:lnTo>
                    <a:pt x="91" y="179"/>
                  </a:lnTo>
                  <a:lnTo>
                    <a:pt x="93" y="177"/>
                  </a:lnTo>
                  <a:lnTo>
                    <a:pt x="98" y="175"/>
                  </a:lnTo>
                  <a:lnTo>
                    <a:pt x="102" y="172"/>
                  </a:lnTo>
                  <a:lnTo>
                    <a:pt x="140" y="136"/>
                  </a:lnTo>
                  <a:lnTo>
                    <a:pt x="115" y="128"/>
                  </a:lnTo>
                  <a:lnTo>
                    <a:pt x="219" y="24"/>
                  </a:lnTo>
                  <a:lnTo>
                    <a:pt x="168" y="0"/>
                  </a:lnTo>
                  <a:lnTo>
                    <a:pt x="0" y="175"/>
                  </a:lnTo>
                  <a:lnTo>
                    <a:pt x="12" y="175"/>
                  </a:lnTo>
                  <a:lnTo>
                    <a:pt x="26" y="175"/>
                  </a:lnTo>
                  <a:lnTo>
                    <a:pt x="40" y="176"/>
                  </a:lnTo>
                  <a:lnTo>
                    <a:pt x="52" y="177"/>
                  </a:lnTo>
                  <a:lnTo>
                    <a:pt x="64" y="179"/>
                  </a:lnTo>
                  <a:lnTo>
                    <a:pt x="74" y="179"/>
                  </a:lnTo>
                  <a:lnTo>
                    <a:pt x="82" y="179"/>
                  </a:lnTo>
                  <a:lnTo>
                    <a:pt x="88" y="179"/>
                  </a:lnTo>
                  <a:close/>
                </a:path>
              </a:pathLst>
            </a:custGeom>
            <a:solidFill>
              <a:srgbClr val="0099FF"/>
            </a:solidFill>
            <a:ln w="9525">
              <a:noFill/>
              <a:round/>
              <a:headEnd/>
              <a:tailEnd/>
            </a:ln>
          </p:spPr>
          <p:txBody>
            <a:bodyPr/>
            <a:lstStyle/>
            <a:p>
              <a:endParaRPr lang="fa-IR"/>
            </a:p>
          </p:txBody>
        </p:sp>
        <p:sp>
          <p:nvSpPr>
            <p:cNvPr id="129116" name="Freeform 99"/>
            <p:cNvSpPr>
              <a:spLocks/>
            </p:cNvSpPr>
            <p:nvPr/>
          </p:nvSpPr>
          <p:spPr bwMode="auto">
            <a:xfrm>
              <a:off x="1512" y="3321"/>
              <a:ext cx="48" cy="41"/>
            </a:xfrm>
            <a:custGeom>
              <a:avLst/>
              <a:gdLst>
                <a:gd name="T0" fmla="*/ 1 w 95"/>
                <a:gd name="T1" fmla="*/ 1 h 82"/>
                <a:gd name="T2" fmla="*/ 1 w 95"/>
                <a:gd name="T3" fmla="*/ 1 h 82"/>
                <a:gd name="T4" fmla="*/ 1 w 95"/>
                <a:gd name="T5" fmla="*/ 0 h 82"/>
                <a:gd name="T6" fmla="*/ 0 w 95"/>
                <a:gd name="T7" fmla="*/ 1 h 82"/>
                <a:gd name="T8" fmla="*/ 1 w 95"/>
                <a:gd name="T9" fmla="*/ 1 h 82"/>
                <a:gd name="T10" fmla="*/ 0 60000 65536"/>
                <a:gd name="T11" fmla="*/ 0 60000 65536"/>
                <a:gd name="T12" fmla="*/ 0 60000 65536"/>
                <a:gd name="T13" fmla="*/ 0 60000 65536"/>
                <a:gd name="T14" fmla="*/ 0 60000 65536"/>
                <a:gd name="T15" fmla="*/ 0 w 95"/>
                <a:gd name="T16" fmla="*/ 0 h 82"/>
                <a:gd name="T17" fmla="*/ 95 w 95"/>
                <a:gd name="T18" fmla="*/ 82 h 82"/>
              </a:gdLst>
              <a:ahLst/>
              <a:cxnLst>
                <a:cxn ang="T10">
                  <a:pos x="T0" y="T1"/>
                </a:cxn>
                <a:cxn ang="T11">
                  <a:pos x="T2" y="T3"/>
                </a:cxn>
                <a:cxn ang="T12">
                  <a:pos x="T4" y="T5"/>
                </a:cxn>
                <a:cxn ang="T13">
                  <a:pos x="T6" y="T7"/>
                </a:cxn>
                <a:cxn ang="T14">
                  <a:pos x="T8" y="T9"/>
                </a:cxn>
              </a:cxnLst>
              <a:rect l="T15" t="T16" r="T17" b="T18"/>
              <a:pathLst>
                <a:path w="95" h="82">
                  <a:moveTo>
                    <a:pt x="29" y="82"/>
                  </a:moveTo>
                  <a:lnTo>
                    <a:pt x="95" y="13"/>
                  </a:lnTo>
                  <a:lnTo>
                    <a:pt x="68" y="0"/>
                  </a:lnTo>
                  <a:lnTo>
                    <a:pt x="0" y="67"/>
                  </a:lnTo>
                  <a:lnTo>
                    <a:pt x="29" y="82"/>
                  </a:lnTo>
                  <a:close/>
                </a:path>
              </a:pathLst>
            </a:custGeom>
            <a:solidFill>
              <a:srgbClr val="0099FF"/>
            </a:solidFill>
            <a:ln w="9525">
              <a:noFill/>
              <a:round/>
              <a:headEnd/>
              <a:tailEnd/>
            </a:ln>
          </p:spPr>
          <p:txBody>
            <a:bodyPr/>
            <a:lstStyle/>
            <a:p>
              <a:endParaRPr lang="fa-IR"/>
            </a:p>
          </p:txBody>
        </p:sp>
        <p:sp>
          <p:nvSpPr>
            <p:cNvPr id="129117" name="Freeform 100"/>
            <p:cNvSpPr>
              <a:spLocks/>
            </p:cNvSpPr>
            <p:nvPr/>
          </p:nvSpPr>
          <p:spPr bwMode="auto">
            <a:xfrm>
              <a:off x="1243" y="3221"/>
              <a:ext cx="198" cy="146"/>
            </a:xfrm>
            <a:custGeom>
              <a:avLst/>
              <a:gdLst>
                <a:gd name="T0" fmla="*/ 2 w 395"/>
                <a:gd name="T1" fmla="*/ 2 h 292"/>
                <a:gd name="T2" fmla="*/ 2 w 395"/>
                <a:gd name="T3" fmla="*/ 2 h 292"/>
                <a:gd name="T4" fmla="*/ 2 w 395"/>
                <a:gd name="T5" fmla="*/ 2 h 292"/>
                <a:gd name="T6" fmla="*/ 2 w 395"/>
                <a:gd name="T7" fmla="*/ 2 h 292"/>
                <a:gd name="T8" fmla="*/ 2 w 395"/>
                <a:gd name="T9" fmla="*/ 2 h 292"/>
                <a:gd name="T10" fmla="*/ 4 w 395"/>
                <a:gd name="T11" fmla="*/ 1 h 292"/>
                <a:gd name="T12" fmla="*/ 2 w 395"/>
                <a:gd name="T13" fmla="*/ 0 h 292"/>
                <a:gd name="T14" fmla="*/ 0 w 395"/>
                <a:gd name="T15" fmla="*/ 1 h 292"/>
                <a:gd name="T16" fmla="*/ 2 w 395"/>
                <a:gd name="T17" fmla="*/ 2 h 292"/>
                <a:gd name="T18" fmla="*/ 2 w 395"/>
                <a:gd name="T19" fmla="*/ 2 h 292"/>
                <a:gd name="T20" fmla="*/ 2 w 395"/>
                <a:gd name="T21" fmla="*/ 2 h 292"/>
                <a:gd name="T22" fmla="*/ 2 w 395"/>
                <a:gd name="T23" fmla="*/ 2 h 292"/>
                <a:gd name="T24" fmla="*/ 2 w 395"/>
                <a:gd name="T25" fmla="*/ 2 h 2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5"/>
                <a:gd name="T40" fmla="*/ 0 h 292"/>
                <a:gd name="T41" fmla="*/ 395 w 395"/>
                <a:gd name="T42" fmla="*/ 292 h 2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5" h="292">
                  <a:moveTo>
                    <a:pt x="197" y="282"/>
                  </a:moveTo>
                  <a:lnTo>
                    <a:pt x="201" y="282"/>
                  </a:lnTo>
                  <a:lnTo>
                    <a:pt x="205" y="282"/>
                  </a:lnTo>
                  <a:lnTo>
                    <a:pt x="211" y="284"/>
                  </a:lnTo>
                  <a:lnTo>
                    <a:pt x="218" y="285"/>
                  </a:lnTo>
                  <a:lnTo>
                    <a:pt x="395" y="99"/>
                  </a:lnTo>
                  <a:lnTo>
                    <a:pt x="187" y="0"/>
                  </a:lnTo>
                  <a:lnTo>
                    <a:pt x="0" y="195"/>
                  </a:lnTo>
                  <a:lnTo>
                    <a:pt x="201" y="292"/>
                  </a:lnTo>
                  <a:lnTo>
                    <a:pt x="198" y="289"/>
                  </a:lnTo>
                  <a:lnTo>
                    <a:pt x="197" y="286"/>
                  </a:lnTo>
                  <a:lnTo>
                    <a:pt x="197" y="284"/>
                  </a:lnTo>
                  <a:lnTo>
                    <a:pt x="197" y="282"/>
                  </a:lnTo>
                  <a:close/>
                </a:path>
              </a:pathLst>
            </a:custGeom>
            <a:solidFill>
              <a:srgbClr val="0099FF"/>
            </a:solidFill>
            <a:ln w="9525">
              <a:noFill/>
              <a:round/>
              <a:headEnd/>
              <a:tailEnd/>
            </a:ln>
          </p:spPr>
          <p:txBody>
            <a:bodyPr/>
            <a:lstStyle/>
            <a:p>
              <a:endParaRPr lang="fa-IR"/>
            </a:p>
          </p:txBody>
        </p:sp>
        <p:sp>
          <p:nvSpPr>
            <p:cNvPr id="129118" name="Freeform 101"/>
            <p:cNvSpPr>
              <a:spLocks/>
            </p:cNvSpPr>
            <p:nvPr/>
          </p:nvSpPr>
          <p:spPr bwMode="auto">
            <a:xfrm>
              <a:off x="1540" y="3334"/>
              <a:ext cx="137" cy="149"/>
            </a:xfrm>
            <a:custGeom>
              <a:avLst/>
              <a:gdLst>
                <a:gd name="T0" fmla="*/ 1 w 274"/>
                <a:gd name="T1" fmla="*/ 2 h 300"/>
                <a:gd name="T2" fmla="*/ 2 w 274"/>
                <a:gd name="T3" fmla="*/ 0 h 300"/>
                <a:gd name="T4" fmla="*/ 1 w 274"/>
                <a:gd name="T5" fmla="*/ 0 h 300"/>
                <a:gd name="T6" fmla="*/ 0 w 274"/>
                <a:gd name="T7" fmla="*/ 0 h 300"/>
                <a:gd name="T8" fmla="*/ 1 w 274"/>
                <a:gd name="T9" fmla="*/ 0 h 300"/>
                <a:gd name="T10" fmla="*/ 1 w 274"/>
                <a:gd name="T11" fmla="*/ 1 h 300"/>
                <a:gd name="T12" fmla="*/ 1 w 274"/>
                <a:gd name="T13" fmla="*/ 1 h 300"/>
                <a:gd name="T14" fmla="*/ 1 w 274"/>
                <a:gd name="T15" fmla="*/ 2 h 300"/>
                <a:gd name="T16" fmla="*/ 1 w 274"/>
                <a:gd name="T17" fmla="*/ 2 h 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4"/>
                <a:gd name="T28" fmla="*/ 0 h 300"/>
                <a:gd name="T29" fmla="*/ 274 w 274"/>
                <a:gd name="T30" fmla="*/ 300 h 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4" h="300">
                  <a:moveTo>
                    <a:pt x="84" y="300"/>
                  </a:moveTo>
                  <a:lnTo>
                    <a:pt x="274" y="100"/>
                  </a:lnTo>
                  <a:lnTo>
                    <a:pt x="66" y="0"/>
                  </a:lnTo>
                  <a:lnTo>
                    <a:pt x="0" y="69"/>
                  </a:lnTo>
                  <a:lnTo>
                    <a:pt x="85" y="111"/>
                  </a:lnTo>
                  <a:lnTo>
                    <a:pt x="136" y="135"/>
                  </a:lnTo>
                  <a:lnTo>
                    <a:pt x="95" y="174"/>
                  </a:lnTo>
                  <a:lnTo>
                    <a:pt x="1" y="258"/>
                  </a:lnTo>
                  <a:lnTo>
                    <a:pt x="84" y="300"/>
                  </a:lnTo>
                  <a:close/>
                </a:path>
              </a:pathLst>
            </a:custGeom>
            <a:solidFill>
              <a:srgbClr val="0099FF"/>
            </a:solidFill>
            <a:ln w="9525">
              <a:noFill/>
              <a:round/>
              <a:headEnd/>
              <a:tailEnd/>
            </a:ln>
          </p:spPr>
          <p:txBody>
            <a:bodyPr/>
            <a:lstStyle/>
            <a:p>
              <a:endParaRPr lang="fa-IR"/>
            </a:p>
          </p:txBody>
        </p:sp>
        <p:sp>
          <p:nvSpPr>
            <p:cNvPr id="129119" name="Freeform 102"/>
            <p:cNvSpPr>
              <a:spLocks/>
            </p:cNvSpPr>
            <p:nvPr/>
          </p:nvSpPr>
          <p:spPr bwMode="auto">
            <a:xfrm>
              <a:off x="1616" y="3823"/>
              <a:ext cx="14" cy="5"/>
            </a:xfrm>
            <a:custGeom>
              <a:avLst/>
              <a:gdLst>
                <a:gd name="T0" fmla="*/ 0 w 28"/>
                <a:gd name="T1" fmla="*/ 1 h 10"/>
                <a:gd name="T2" fmla="*/ 1 w 28"/>
                <a:gd name="T3" fmla="*/ 1 h 10"/>
                <a:gd name="T4" fmla="*/ 1 w 28"/>
                <a:gd name="T5" fmla="*/ 0 h 10"/>
                <a:gd name="T6" fmla="*/ 0 w 28"/>
                <a:gd name="T7" fmla="*/ 1 h 10"/>
                <a:gd name="T8" fmla="*/ 0 60000 65536"/>
                <a:gd name="T9" fmla="*/ 0 60000 65536"/>
                <a:gd name="T10" fmla="*/ 0 60000 65536"/>
                <a:gd name="T11" fmla="*/ 0 60000 65536"/>
                <a:gd name="T12" fmla="*/ 0 w 28"/>
                <a:gd name="T13" fmla="*/ 0 h 10"/>
                <a:gd name="T14" fmla="*/ 28 w 28"/>
                <a:gd name="T15" fmla="*/ 10 h 10"/>
              </a:gdLst>
              <a:ahLst/>
              <a:cxnLst>
                <a:cxn ang="T8">
                  <a:pos x="T0" y="T1"/>
                </a:cxn>
                <a:cxn ang="T9">
                  <a:pos x="T2" y="T3"/>
                </a:cxn>
                <a:cxn ang="T10">
                  <a:pos x="T4" y="T5"/>
                </a:cxn>
                <a:cxn ang="T11">
                  <a:pos x="T6" y="T7"/>
                </a:cxn>
              </a:cxnLst>
              <a:rect l="T12" t="T13" r="T14" b="T15"/>
              <a:pathLst>
                <a:path w="28" h="10">
                  <a:moveTo>
                    <a:pt x="0" y="10"/>
                  </a:moveTo>
                  <a:lnTo>
                    <a:pt x="28" y="10"/>
                  </a:lnTo>
                  <a:lnTo>
                    <a:pt x="10" y="0"/>
                  </a:lnTo>
                  <a:lnTo>
                    <a:pt x="0" y="10"/>
                  </a:lnTo>
                  <a:close/>
                </a:path>
              </a:pathLst>
            </a:custGeom>
            <a:solidFill>
              <a:srgbClr val="0099FF"/>
            </a:solidFill>
            <a:ln w="9525">
              <a:noFill/>
              <a:round/>
              <a:headEnd/>
              <a:tailEnd/>
            </a:ln>
          </p:spPr>
          <p:txBody>
            <a:bodyPr/>
            <a:lstStyle/>
            <a:p>
              <a:endParaRPr lang="fa-IR"/>
            </a:p>
          </p:txBody>
        </p:sp>
        <p:sp>
          <p:nvSpPr>
            <p:cNvPr id="129120" name="Freeform 103"/>
            <p:cNvSpPr>
              <a:spLocks/>
            </p:cNvSpPr>
            <p:nvPr/>
          </p:nvSpPr>
          <p:spPr bwMode="auto">
            <a:xfrm>
              <a:off x="1815" y="3541"/>
              <a:ext cx="76" cy="117"/>
            </a:xfrm>
            <a:custGeom>
              <a:avLst/>
              <a:gdLst>
                <a:gd name="T0" fmla="*/ 0 w 152"/>
                <a:gd name="T1" fmla="*/ 1 h 235"/>
                <a:gd name="T2" fmla="*/ 1 w 152"/>
                <a:gd name="T3" fmla="*/ 1 h 235"/>
                <a:gd name="T4" fmla="*/ 1 w 152"/>
                <a:gd name="T5" fmla="*/ 0 h 235"/>
                <a:gd name="T6" fmla="*/ 0 w 152"/>
                <a:gd name="T7" fmla="*/ 1 h 235"/>
                <a:gd name="T8" fmla="*/ 0 60000 65536"/>
                <a:gd name="T9" fmla="*/ 0 60000 65536"/>
                <a:gd name="T10" fmla="*/ 0 60000 65536"/>
                <a:gd name="T11" fmla="*/ 0 60000 65536"/>
                <a:gd name="T12" fmla="*/ 0 w 152"/>
                <a:gd name="T13" fmla="*/ 0 h 235"/>
                <a:gd name="T14" fmla="*/ 152 w 152"/>
                <a:gd name="T15" fmla="*/ 235 h 235"/>
              </a:gdLst>
              <a:ahLst/>
              <a:cxnLst>
                <a:cxn ang="T8">
                  <a:pos x="T0" y="T1"/>
                </a:cxn>
                <a:cxn ang="T9">
                  <a:pos x="T2" y="T3"/>
                </a:cxn>
                <a:cxn ang="T10">
                  <a:pos x="T4" y="T5"/>
                </a:cxn>
                <a:cxn ang="T11">
                  <a:pos x="T6" y="T7"/>
                </a:cxn>
              </a:cxnLst>
              <a:rect l="T12" t="T13" r="T14" b="T15"/>
              <a:pathLst>
                <a:path w="152" h="235">
                  <a:moveTo>
                    <a:pt x="0" y="158"/>
                  </a:moveTo>
                  <a:lnTo>
                    <a:pt x="152" y="235"/>
                  </a:lnTo>
                  <a:lnTo>
                    <a:pt x="152" y="0"/>
                  </a:lnTo>
                  <a:lnTo>
                    <a:pt x="0" y="158"/>
                  </a:lnTo>
                  <a:close/>
                </a:path>
              </a:pathLst>
            </a:custGeom>
            <a:solidFill>
              <a:srgbClr val="0099FF"/>
            </a:solidFill>
            <a:ln w="9525">
              <a:noFill/>
              <a:round/>
              <a:headEnd/>
              <a:tailEnd/>
            </a:ln>
          </p:spPr>
          <p:txBody>
            <a:bodyPr/>
            <a:lstStyle/>
            <a:p>
              <a:endParaRPr lang="fa-IR"/>
            </a:p>
          </p:txBody>
        </p:sp>
        <p:sp>
          <p:nvSpPr>
            <p:cNvPr id="129121" name="Freeform 104"/>
            <p:cNvSpPr>
              <a:spLocks/>
            </p:cNvSpPr>
            <p:nvPr/>
          </p:nvSpPr>
          <p:spPr bwMode="auto">
            <a:xfrm>
              <a:off x="509" y="3194"/>
              <a:ext cx="300" cy="329"/>
            </a:xfrm>
            <a:custGeom>
              <a:avLst/>
              <a:gdLst>
                <a:gd name="T0" fmla="*/ 5 w 599"/>
                <a:gd name="T1" fmla="*/ 0 h 660"/>
                <a:gd name="T2" fmla="*/ 5 w 599"/>
                <a:gd name="T3" fmla="*/ 0 h 660"/>
                <a:gd name="T4" fmla="*/ 5 w 599"/>
                <a:gd name="T5" fmla="*/ 0 h 660"/>
                <a:gd name="T6" fmla="*/ 5 w 599"/>
                <a:gd name="T7" fmla="*/ 0 h 660"/>
                <a:gd name="T8" fmla="*/ 5 w 599"/>
                <a:gd name="T9" fmla="*/ 0 h 660"/>
                <a:gd name="T10" fmla="*/ 5 w 599"/>
                <a:gd name="T11" fmla="*/ 0 h 660"/>
                <a:gd name="T12" fmla="*/ 5 w 599"/>
                <a:gd name="T13" fmla="*/ 0 h 660"/>
                <a:gd name="T14" fmla="*/ 5 w 599"/>
                <a:gd name="T15" fmla="*/ 0 h 660"/>
                <a:gd name="T16" fmla="*/ 5 w 599"/>
                <a:gd name="T17" fmla="*/ 0 h 660"/>
                <a:gd name="T18" fmla="*/ 4 w 599"/>
                <a:gd name="T19" fmla="*/ 0 h 660"/>
                <a:gd name="T20" fmla="*/ 4 w 599"/>
                <a:gd name="T21" fmla="*/ 0 h 660"/>
                <a:gd name="T22" fmla="*/ 4 w 599"/>
                <a:gd name="T23" fmla="*/ 0 h 660"/>
                <a:gd name="T24" fmla="*/ 4 w 599"/>
                <a:gd name="T25" fmla="*/ 0 h 660"/>
                <a:gd name="T26" fmla="*/ 0 w 599"/>
                <a:gd name="T27" fmla="*/ 3 h 660"/>
                <a:gd name="T28" fmla="*/ 0 w 599"/>
                <a:gd name="T29" fmla="*/ 5 h 660"/>
                <a:gd name="T30" fmla="*/ 5 w 599"/>
                <a:gd name="T31" fmla="*/ 0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9"/>
                <a:gd name="T49" fmla="*/ 0 h 660"/>
                <a:gd name="T50" fmla="*/ 599 w 599"/>
                <a:gd name="T51" fmla="*/ 660 h 6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9" h="660">
                  <a:moveTo>
                    <a:pt x="599" y="69"/>
                  </a:moveTo>
                  <a:lnTo>
                    <a:pt x="592" y="67"/>
                  </a:lnTo>
                  <a:lnTo>
                    <a:pt x="584" y="62"/>
                  </a:lnTo>
                  <a:lnTo>
                    <a:pt x="577" y="60"/>
                  </a:lnTo>
                  <a:lnTo>
                    <a:pt x="569" y="57"/>
                  </a:lnTo>
                  <a:lnTo>
                    <a:pt x="554" y="50"/>
                  </a:lnTo>
                  <a:lnTo>
                    <a:pt x="540" y="45"/>
                  </a:lnTo>
                  <a:lnTo>
                    <a:pt x="526" y="38"/>
                  </a:lnTo>
                  <a:lnTo>
                    <a:pt x="513" y="31"/>
                  </a:lnTo>
                  <a:lnTo>
                    <a:pt x="499" y="22"/>
                  </a:lnTo>
                  <a:lnTo>
                    <a:pt x="485" y="16"/>
                  </a:lnTo>
                  <a:lnTo>
                    <a:pt x="471" y="9"/>
                  </a:lnTo>
                  <a:lnTo>
                    <a:pt x="459" y="0"/>
                  </a:lnTo>
                  <a:lnTo>
                    <a:pt x="0" y="466"/>
                  </a:lnTo>
                  <a:lnTo>
                    <a:pt x="0" y="660"/>
                  </a:lnTo>
                  <a:lnTo>
                    <a:pt x="599" y="69"/>
                  </a:lnTo>
                  <a:close/>
                </a:path>
              </a:pathLst>
            </a:custGeom>
            <a:solidFill>
              <a:srgbClr val="0099FF"/>
            </a:solidFill>
            <a:ln w="9525">
              <a:noFill/>
              <a:round/>
              <a:headEnd/>
              <a:tailEnd/>
            </a:ln>
          </p:spPr>
          <p:txBody>
            <a:bodyPr/>
            <a:lstStyle/>
            <a:p>
              <a:endParaRPr lang="fa-IR"/>
            </a:p>
          </p:txBody>
        </p:sp>
        <p:sp>
          <p:nvSpPr>
            <p:cNvPr id="129122" name="Freeform 105"/>
            <p:cNvSpPr>
              <a:spLocks/>
            </p:cNvSpPr>
            <p:nvPr/>
          </p:nvSpPr>
          <p:spPr bwMode="auto">
            <a:xfrm>
              <a:off x="783" y="2960"/>
              <a:ext cx="303" cy="227"/>
            </a:xfrm>
            <a:custGeom>
              <a:avLst/>
              <a:gdLst>
                <a:gd name="T0" fmla="*/ 2 w 607"/>
                <a:gd name="T1" fmla="*/ 0 h 454"/>
                <a:gd name="T2" fmla="*/ 0 w 607"/>
                <a:gd name="T3" fmla="*/ 3 h 454"/>
                <a:gd name="T4" fmla="*/ 0 w 607"/>
                <a:gd name="T5" fmla="*/ 3 h 454"/>
                <a:gd name="T6" fmla="*/ 0 w 607"/>
                <a:gd name="T7" fmla="*/ 3 h 454"/>
                <a:gd name="T8" fmla="*/ 0 w 607"/>
                <a:gd name="T9" fmla="*/ 3 h 454"/>
                <a:gd name="T10" fmla="*/ 0 w 607"/>
                <a:gd name="T11" fmla="*/ 4 h 454"/>
                <a:gd name="T12" fmla="*/ 0 w 607"/>
                <a:gd name="T13" fmla="*/ 4 h 454"/>
                <a:gd name="T14" fmla="*/ 0 w 607"/>
                <a:gd name="T15" fmla="*/ 4 h 454"/>
                <a:gd name="T16" fmla="*/ 0 w 607"/>
                <a:gd name="T17" fmla="*/ 4 h 454"/>
                <a:gd name="T18" fmla="*/ 0 w 607"/>
                <a:gd name="T19" fmla="*/ 4 h 454"/>
                <a:gd name="T20" fmla="*/ 0 w 607"/>
                <a:gd name="T21" fmla="*/ 4 h 454"/>
                <a:gd name="T22" fmla="*/ 0 w 607"/>
                <a:gd name="T23" fmla="*/ 4 h 454"/>
                <a:gd name="T24" fmla="*/ 0 w 607"/>
                <a:gd name="T25" fmla="*/ 4 h 454"/>
                <a:gd name="T26" fmla="*/ 1 w 607"/>
                <a:gd name="T27" fmla="*/ 4 h 454"/>
                <a:gd name="T28" fmla="*/ 3 w 607"/>
                <a:gd name="T29" fmla="*/ 2 h 454"/>
                <a:gd name="T30" fmla="*/ 3 w 607"/>
                <a:gd name="T31" fmla="*/ 2 h 454"/>
                <a:gd name="T32" fmla="*/ 3 w 607"/>
                <a:gd name="T33" fmla="*/ 2 h 454"/>
                <a:gd name="T34" fmla="*/ 4 w 607"/>
                <a:gd name="T35" fmla="*/ 2 h 454"/>
                <a:gd name="T36" fmla="*/ 4 w 607"/>
                <a:gd name="T37" fmla="*/ 2 h 454"/>
                <a:gd name="T38" fmla="*/ 4 w 607"/>
                <a:gd name="T39" fmla="*/ 2 h 454"/>
                <a:gd name="T40" fmla="*/ 4 w 607"/>
                <a:gd name="T41" fmla="*/ 2 h 454"/>
                <a:gd name="T42" fmla="*/ 4 w 607"/>
                <a:gd name="T43" fmla="*/ 2 h 454"/>
                <a:gd name="T44" fmla="*/ 4 w 607"/>
                <a:gd name="T45" fmla="*/ 2 h 454"/>
                <a:gd name="T46" fmla="*/ 4 w 607"/>
                <a:gd name="T47" fmla="*/ 2 h 454"/>
                <a:gd name="T48" fmla="*/ 4 w 607"/>
                <a:gd name="T49" fmla="*/ 1 h 454"/>
                <a:gd name="T50" fmla="*/ 4 w 607"/>
                <a:gd name="T51" fmla="*/ 1 h 454"/>
                <a:gd name="T52" fmla="*/ 2 w 607"/>
                <a:gd name="T53" fmla="*/ 0 h 4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7"/>
                <a:gd name="T82" fmla="*/ 0 h 454"/>
                <a:gd name="T83" fmla="*/ 607 w 607"/>
                <a:gd name="T84" fmla="*/ 454 h 4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7" h="454">
                  <a:moveTo>
                    <a:pt x="374" y="0"/>
                  </a:moveTo>
                  <a:lnTo>
                    <a:pt x="0" y="376"/>
                  </a:lnTo>
                  <a:lnTo>
                    <a:pt x="3" y="379"/>
                  </a:lnTo>
                  <a:lnTo>
                    <a:pt x="6" y="382"/>
                  </a:lnTo>
                  <a:lnTo>
                    <a:pt x="9" y="383"/>
                  </a:lnTo>
                  <a:lnTo>
                    <a:pt x="11" y="385"/>
                  </a:lnTo>
                  <a:lnTo>
                    <a:pt x="25" y="394"/>
                  </a:lnTo>
                  <a:lnTo>
                    <a:pt x="40" y="403"/>
                  </a:lnTo>
                  <a:lnTo>
                    <a:pt x="56" y="412"/>
                  </a:lnTo>
                  <a:lnTo>
                    <a:pt x="72" y="420"/>
                  </a:lnTo>
                  <a:lnTo>
                    <a:pt x="87" y="430"/>
                  </a:lnTo>
                  <a:lnTo>
                    <a:pt x="104" y="438"/>
                  </a:lnTo>
                  <a:lnTo>
                    <a:pt x="120" y="447"/>
                  </a:lnTo>
                  <a:lnTo>
                    <a:pt x="135" y="454"/>
                  </a:lnTo>
                  <a:lnTo>
                    <a:pt x="421" y="175"/>
                  </a:lnTo>
                  <a:lnTo>
                    <a:pt x="428" y="168"/>
                  </a:lnTo>
                  <a:lnTo>
                    <a:pt x="437" y="172"/>
                  </a:lnTo>
                  <a:lnTo>
                    <a:pt x="543" y="223"/>
                  </a:lnTo>
                  <a:lnTo>
                    <a:pt x="553" y="207"/>
                  </a:lnTo>
                  <a:lnTo>
                    <a:pt x="561" y="190"/>
                  </a:lnTo>
                  <a:lnTo>
                    <a:pt x="569" y="176"/>
                  </a:lnTo>
                  <a:lnTo>
                    <a:pt x="578" y="163"/>
                  </a:lnTo>
                  <a:lnTo>
                    <a:pt x="586" y="149"/>
                  </a:lnTo>
                  <a:lnTo>
                    <a:pt x="593" y="138"/>
                  </a:lnTo>
                  <a:lnTo>
                    <a:pt x="600" y="128"/>
                  </a:lnTo>
                  <a:lnTo>
                    <a:pt x="607" y="119"/>
                  </a:lnTo>
                  <a:lnTo>
                    <a:pt x="374" y="0"/>
                  </a:lnTo>
                  <a:close/>
                </a:path>
              </a:pathLst>
            </a:custGeom>
            <a:solidFill>
              <a:srgbClr val="0099FF"/>
            </a:solidFill>
            <a:ln w="9525">
              <a:noFill/>
              <a:round/>
              <a:headEnd/>
              <a:tailEnd/>
            </a:ln>
          </p:spPr>
          <p:txBody>
            <a:bodyPr/>
            <a:lstStyle/>
            <a:p>
              <a:endParaRPr lang="fa-IR"/>
            </a:p>
          </p:txBody>
        </p:sp>
        <p:sp>
          <p:nvSpPr>
            <p:cNvPr id="129123" name="Freeform 106"/>
            <p:cNvSpPr>
              <a:spLocks/>
            </p:cNvSpPr>
            <p:nvPr/>
          </p:nvSpPr>
          <p:spPr bwMode="auto">
            <a:xfrm>
              <a:off x="1188" y="3089"/>
              <a:ext cx="341" cy="190"/>
            </a:xfrm>
            <a:custGeom>
              <a:avLst/>
              <a:gdLst>
                <a:gd name="T0" fmla="*/ 5 w 684"/>
                <a:gd name="T1" fmla="*/ 3 h 380"/>
                <a:gd name="T2" fmla="*/ 3 w 684"/>
                <a:gd name="T3" fmla="*/ 1 h 380"/>
                <a:gd name="T4" fmla="*/ 2 w 684"/>
                <a:gd name="T5" fmla="*/ 1 h 380"/>
                <a:gd name="T6" fmla="*/ 2 w 684"/>
                <a:gd name="T7" fmla="*/ 1 h 380"/>
                <a:gd name="T8" fmla="*/ 2 w 684"/>
                <a:gd name="T9" fmla="*/ 1 h 380"/>
                <a:gd name="T10" fmla="*/ 2 w 684"/>
                <a:gd name="T11" fmla="*/ 1 h 380"/>
                <a:gd name="T12" fmla="*/ 2 w 684"/>
                <a:gd name="T13" fmla="*/ 1 h 380"/>
                <a:gd name="T14" fmla="*/ 0 w 684"/>
                <a:gd name="T15" fmla="*/ 0 h 380"/>
                <a:gd name="T16" fmla="*/ 0 w 684"/>
                <a:gd name="T17" fmla="*/ 1 h 380"/>
                <a:gd name="T18" fmla="*/ 0 w 684"/>
                <a:gd name="T19" fmla="*/ 1 h 380"/>
                <a:gd name="T20" fmla="*/ 0 w 684"/>
                <a:gd name="T21" fmla="*/ 1 h 380"/>
                <a:gd name="T22" fmla="*/ 0 w 684"/>
                <a:gd name="T23" fmla="*/ 1 h 380"/>
                <a:gd name="T24" fmla="*/ 0 w 684"/>
                <a:gd name="T25" fmla="*/ 1 h 380"/>
                <a:gd name="T26" fmla="*/ 0 w 684"/>
                <a:gd name="T27" fmla="*/ 1 h 380"/>
                <a:gd name="T28" fmla="*/ 0 w 684"/>
                <a:gd name="T29" fmla="*/ 1 h 380"/>
                <a:gd name="T30" fmla="*/ 0 w 684"/>
                <a:gd name="T31" fmla="*/ 1 h 380"/>
                <a:gd name="T32" fmla="*/ 4 w 684"/>
                <a:gd name="T33" fmla="*/ 3 h 380"/>
                <a:gd name="T34" fmla="*/ 5 w 684"/>
                <a:gd name="T35" fmla="*/ 3 h 3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4"/>
                <a:gd name="T55" fmla="*/ 0 h 380"/>
                <a:gd name="T56" fmla="*/ 684 w 684"/>
                <a:gd name="T57" fmla="*/ 380 h 3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4" h="380">
                  <a:moveTo>
                    <a:pt x="684" y="305"/>
                  </a:moveTo>
                  <a:lnTo>
                    <a:pt x="390" y="158"/>
                  </a:lnTo>
                  <a:lnTo>
                    <a:pt x="339" y="136"/>
                  </a:lnTo>
                  <a:lnTo>
                    <a:pt x="338" y="135"/>
                  </a:lnTo>
                  <a:lnTo>
                    <a:pt x="336" y="131"/>
                  </a:lnTo>
                  <a:lnTo>
                    <a:pt x="75" y="0"/>
                  </a:lnTo>
                  <a:lnTo>
                    <a:pt x="66" y="11"/>
                  </a:lnTo>
                  <a:lnTo>
                    <a:pt x="58" y="22"/>
                  </a:lnTo>
                  <a:lnTo>
                    <a:pt x="48" y="33"/>
                  </a:lnTo>
                  <a:lnTo>
                    <a:pt x="40" y="44"/>
                  </a:lnTo>
                  <a:lnTo>
                    <a:pt x="31" y="56"/>
                  </a:lnTo>
                  <a:lnTo>
                    <a:pt x="21" y="67"/>
                  </a:lnTo>
                  <a:lnTo>
                    <a:pt x="10" y="80"/>
                  </a:lnTo>
                  <a:lnTo>
                    <a:pt x="0" y="92"/>
                  </a:lnTo>
                  <a:lnTo>
                    <a:pt x="608" y="380"/>
                  </a:lnTo>
                  <a:lnTo>
                    <a:pt x="684" y="305"/>
                  </a:lnTo>
                  <a:close/>
                </a:path>
              </a:pathLst>
            </a:custGeom>
            <a:solidFill>
              <a:srgbClr val="0099FF"/>
            </a:solidFill>
            <a:ln w="9525">
              <a:noFill/>
              <a:round/>
              <a:headEnd/>
              <a:tailEnd/>
            </a:ln>
          </p:spPr>
          <p:txBody>
            <a:bodyPr/>
            <a:lstStyle/>
            <a:p>
              <a:endParaRPr lang="fa-IR"/>
            </a:p>
          </p:txBody>
        </p:sp>
        <p:sp>
          <p:nvSpPr>
            <p:cNvPr id="129124" name="Freeform 107"/>
            <p:cNvSpPr>
              <a:spLocks/>
            </p:cNvSpPr>
            <p:nvPr/>
          </p:nvSpPr>
          <p:spPr bwMode="auto">
            <a:xfrm>
              <a:off x="1557" y="3274"/>
              <a:ext cx="334" cy="195"/>
            </a:xfrm>
            <a:custGeom>
              <a:avLst/>
              <a:gdLst>
                <a:gd name="T0" fmla="*/ 1 w 668"/>
                <a:gd name="T1" fmla="*/ 1 h 389"/>
                <a:gd name="T2" fmla="*/ 1 w 668"/>
                <a:gd name="T3" fmla="*/ 1 h 389"/>
                <a:gd name="T4" fmla="*/ 1 w 668"/>
                <a:gd name="T5" fmla="*/ 1 h 389"/>
                <a:gd name="T6" fmla="*/ 1 w 668"/>
                <a:gd name="T7" fmla="*/ 1 h 389"/>
                <a:gd name="T8" fmla="*/ 1 w 668"/>
                <a:gd name="T9" fmla="*/ 1 h 389"/>
                <a:gd name="T10" fmla="*/ 1 w 668"/>
                <a:gd name="T11" fmla="*/ 0 h 389"/>
                <a:gd name="T12" fmla="*/ 0 w 668"/>
                <a:gd name="T13" fmla="*/ 1 h 389"/>
                <a:gd name="T14" fmla="*/ 5 w 668"/>
                <a:gd name="T15" fmla="*/ 4 h 389"/>
                <a:gd name="T16" fmla="*/ 5 w 668"/>
                <a:gd name="T17" fmla="*/ 3 h 389"/>
                <a:gd name="T18" fmla="*/ 1 w 668"/>
                <a:gd name="T19" fmla="*/ 1 h 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8"/>
                <a:gd name="T31" fmla="*/ 0 h 389"/>
                <a:gd name="T32" fmla="*/ 668 w 668"/>
                <a:gd name="T33" fmla="*/ 389 h 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8" h="389">
                  <a:moveTo>
                    <a:pt x="151" y="38"/>
                  </a:moveTo>
                  <a:lnTo>
                    <a:pt x="151" y="38"/>
                  </a:lnTo>
                  <a:lnTo>
                    <a:pt x="74" y="0"/>
                  </a:lnTo>
                  <a:lnTo>
                    <a:pt x="0" y="71"/>
                  </a:lnTo>
                  <a:lnTo>
                    <a:pt x="668" y="389"/>
                  </a:lnTo>
                  <a:lnTo>
                    <a:pt x="668" y="299"/>
                  </a:lnTo>
                  <a:lnTo>
                    <a:pt x="151" y="38"/>
                  </a:lnTo>
                  <a:close/>
                </a:path>
              </a:pathLst>
            </a:custGeom>
            <a:solidFill>
              <a:srgbClr val="0099FF"/>
            </a:solidFill>
            <a:ln w="9525">
              <a:noFill/>
              <a:round/>
              <a:headEnd/>
              <a:tailEnd/>
            </a:ln>
          </p:spPr>
          <p:txBody>
            <a:bodyPr/>
            <a:lstStyle/>
            <a:p>
              <a:endParaRPr lang="fa-IR"/>
            </a:p>
          </p:txBody>
        </p:sp>
        <p:sp>
          <p:nvSpPr>
            <p:cNvPr id="129125" name="Freeform 108"/>
            <p:cNvSpPr>
              <a:spLocks/>
            </p:cNvSpPr>
            <p:nvPr/>
          </p:nvSpPr>
          <p:spPr bwMode="auto">
            <a:xfrm>
              <a:off x="509" y="3823"/>
              <a:ext cx="8" cy="5"/>
            </a:xfrm>
            <a:custGeom>
              <a:avLst/>
              <a:gdLst>
                <a:gd name="T0" fmla="*/ 0 w 17"/>
                <a:gd name="T1" fmla="*/ 1 h 10"/>
                <a:gd name="T2" fmla="*/ 0 w 17"/>
                <a:gd name="T3" fmla="*/ 1 h 10"/>
                <a:gd name="T4" fmla="*/ 0 w 17"/>
                <a:gd name="T5" fmla="*/ 0 h 10"/>
                <a:gd name="T6" fmla="*/ 0 w 17"/>
                <a:gd name="T7" fmla="*/ 1 h 10"/>
                <a:gd name="T8" fmla="*/ 0 60000 65536"/>
                <a:gd name="T9" fmla="*/ 0 60000 65536"/>
                <a:gd name="T10" fmla="*/ 0 60000 65536"/>
                <a:gd name="T11" fmla="*/ 0 60000 65536"/>
                <a:gd name="T12" fmla="*/ 0 w 17"/>
                <a:gd name="T13" fmla="*/ 0 h 10"/>
                <a:gd name="T14" fmla="*/ 17 w 17"/>
                <a:gd name="T15" fmla="*/ 10 h 10"/>
              </a:gdLst>
              <a:ahLst/>
              <a:cxnLst>
                <a:cxn ang="T8">
                  <a:pos x="T0" y="T1"/>
                </a:cxn>
                <a:cxn ang="T9">
                  <a:pos x="T2" y="T3"/>
                </a:cxn>
                <a:cxn ang="T10">
                  <a:pos x="T4" y="T5"/>
                </a:cxn>
                <a:cxn ang="T11">
                  <a:pos x="T6" y="T7"/>
                </a:cxn>
              </a:cxnLst>
              <a:rect l="T12" t="T13" r="T14" b="T15"/>
              <a:pathLst>
                <a:path w="17" h="10">
                  <a:moveTo>
                    <a:pt x="0" y="10"/>
                  </a:moveTo>
                  <a:lnTo>
                    <a:pt x="17" y="10"/>
                  </a:lnTo>
                  <a:lnTo>
                    <a:pt x="0" y="0"/>
                  </a:lnTo>
                  <a:lnTo>
                    <a:pt x="0" y="10"/>
                  </a:lnTo>
                  <a:close/>
                </a:path>
              </a:pathLst>
            </a:custGeom>
            <a:solidFill>
              <a:srgbClr val="0099FF"/>
            </a:solidFill>
            <a:ln w="9525">
              <a:noFill/>
              <a:round/>
              <a:headEnd/>
              <a:tailEnd/>
            </a:ln>
          </p:spPr>
          <p:txBody>
            <a:bodyPr/>
            <a:lstStyle/>
            <a:p>
              <a:endParaRPr lang="fa-IR"/>
            </a:p>
          </p:txBody>
        </p:sp>
        <p:sp>
          <p:nvSpPr>
            <p:cNvPr id="129126" name="Freeform 109"/>
            <p:cNvSpPr>
              <a:spLocks/>
            </p:cNvSpPr>
            <p:nvPr/>
          </p:nvSpPr>
          <p:spPr bwMode="auto">
            <a:xfrm>
              <a:off x="1788" y="3720"/>
              <a:ext cx="103" cy="108"/>
            </a:xfrm>
            <a:custGeom>
              <a:avLst/>
              <a:gdLst>
                <a:gd name="T0" fmla="*/ 2 w 205"/>
                <a:gd name="T1" fmla="*/ 2 h 215"/>
                <a:gd name="T2" fmla="*/ 2 w 205"/>
                <a:gd name="T3" fmla="*/ 2 h 215"/>
                <a:gd name="T4" fmla="*/ 1 w 205"/>
                <a:gd name="T5" fmla="*/ 2 h 215"/>
                <a:gd name="T6" fmla="*/ 0 w 205"/>
                <a:gd name="T7" fmla="*/ 2 h 215"/>
                <a:gd name="T8" fmla="*/ 2 w 205"/>
                <a:gd name="T9" fmla="*/ 2 h 215"/>
                <a:gd name="T10" fmla="*/ 2 w 205"/>
                <a:gd name="T11" fmla="*/ 0 h 215"/>
                <a:gd name="T12" fmla="*/ 1 w 205"/>
                <a:gd name="T13" fmla="*/ 1 h 215"/>
                <a:gd name="T14" fmla="*/ 2 w 205"/>
                <a:gd name="T15" fmla="*/ 2 h 215"/>
                <a:gd name="T16" fmla="*/ 0 60000 65536"/>
                <a:gd name="T17" fmla="*/ 0 60000 65536"/>
                <a:gd name="T18" fmla="*/ 0 60000 65536"/>
                <a:gd name="T19" fmla="*/ 0 60000 65536"/>
                <a:gd name="T20" fmla="*/ 0 60000 65536"/>
                <a:gd name="T21" fmla="*/ 0 60000 65536"/>
                <a:gd name="T22" fmla="*/ 0 60000 65536"/>
                <a:gd name="T23" fmla="*/ 0 60000 65536"/>
                <a:gd name="T24" fmla="*/ 0 w 205"/>
                <a:gd name="T25" fmla="*/ 0 h 215"/>
                <a:gd name="T26" fmla="*/ 205 w 205"/>
                <a:gd name="T27" fmla="*/ 215 h 2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5" h="215">
                  <a:moveTo>
                    <a:pt x="194" y="158"/>
                  </a:moveTo>
                  <a:lnTo>
                    <a:pt x="182" y="185"/>
                  </a:lnTo>
                  <a:lnTo>
                    <a:pt x="78" y="131"/>
                  </a:lnTo>
                  <a:lnTo>
                    <a:pt x="0" y="215"/>
                  </a:lnTo>
                  <a:lnTo>
                    <a:pt x="205" y="215"/>
                  </a:lnTo>
                  <a:lnTo>
                    <a:pt x="205" y="0"/>
                  </a:lnTo>
                  <a:lnTo>
                    <a:pt x="99" y="110"/>
                  </a:lnTo>
                  <a:lnTo>
                    <a:pt x="194" y="158"/>
                  </a:lnTo>
                  <a:close/>
                </a:path>
              </a:pathLst>
            </a:custGeom>
            <a:solidFill>
              <a:srgbClr val="0099FF"/>
            </a:solidFill>
            <a:ln w="9525">
              <a:noFill/>
              <a:round/>
              <a:headEnd/>
              <a:tailEnd/>
            </a:ln>
          </p:spPr>
          <p:txBody>
            <a:bodyPr/>
            <a:lstStyle/>
            <a:p>
              <a:endParaRPr lang="fa-IR"/>
            </a:p>
          </p:txBody>
        </p:sp>
        <p:sp>
          <p:nvSpPr>
            <p:cNvPr id="129127" name="Freeform 110"/>
            <p:cNvSpPr>
              <a:spLocks/>
            </p:cNvSpPr>
            <p:nvPr/>
          </p:nvSpPr>
          <p:spPr bwMode="auto">
            <a:xfrm>
              <a:off x="1723" y="3631"/>
              <a:ext cx="168" cy="138"/>
            </a:xfrm>
            <a:custGeom>
              <a:avLst/>
              <a:gdLst>
                <a:gd name="T0" fmla="*/ 1 w 336"/>
                <a:gd name="T1" fmla="*/ 0 h 275"/>
                <a:gd name="T2" fmla="*/ 0 w 336"/>
                <a:gd name="T3" fmla="*/ 2 h 275"/>
                <a:gd name="T4" fmla="*/ 1 w 336"/>
                <a:gd name="T5" fmla="*/ 3 h 275"/>
                <a:gd name="T6" fmla="*/ 3 w 336"/>
                <a:gd name="T7" fmla="*/ 2 h 275"/>
                <a:gd name="T8" fmla="*/ 3 w 336"/>
                <a:gd name="T9" fmla="*/ 1 h 275"/>
                <a:gd name="T10" fmla="*/ 1 w 336"/>
                <a:gd name="T11" fmla="*/ 0 h 275"/>
                <a:gd name="T12" fmla="*/ 0 60000 65536"/>
                <a:gd name="T13" fmla="*/ 0 60000 65536"/>
                <a:gd name="T14" fmla="*/ 0 60000 65536"/>
                <a:gd name="T15" fmla="*/ 0 60000 65536"/>
                <a:gd name="T16" fmla="*/ 0 60000 65536"/>
                <a:gd name="T17" fmla="*/ 0 60000 65536"/>
                <a:gd name="T18" fmla="*/ 0 w 336"/>
                <a:gd name="T19" fmla="*/ 0 h 275"/>
                <a:gd name="T20" fmla="*/ 336 w 336"/>
                <a:gd name="T21" fmla="*/ 275 h 275"/>
              </a:gdLst>
              <a:ahLst/>
              <a:cxnLst>
                <a:cxn ang="T12">
                  <a:pos x="T0" y="T1"/>
                </a:cxn>
                <a:cxn ang="T13">
                  <a:pos x="T2" y="T3"/>
                </a:cxn>
                <a:cxn ang="T14">
                  <a:pos x="T4" y="T5"/>
                </a:cxn>
                <a:cxn ang="T15">
                  <a:pos x="T6" y="T7"/>
                </a:cxn>
                <a:cxn ang="T16">
                  <a:pos x="T8" y="T9"/>
                </a:cxn>
                <a:cxn ang="T17">
                  <a:pos x="T10" y="T11"/>
                </a:cxn>
              </a:cxnLst>
              <a:rect l="T18" t="T19" r="T20" b="T21"/>
              <a:pathLst>
                <a:path w="336" h="275">
                  <a:moveTo>
                    <a:pt x="164" y="0"/>
                  </a:moveTo>
                  <a:lnTo>
                    <a:pt x="0" y="169"/>
                  </a:lnTo>
                  <a:lnTo>
                    <a:pt x="204" y="275"/>
                  </a:lnTo>
                  <a:lnTo>
                    <a:pt x="336" y="138"/>
                  </a:lnTo>
                  <a:lnTo>
                    <a:pt x="336" y="88"/>
                  </a:lnTo>
                  <a:lnTo>
                    <a:pt x="164" y="0"/>
                  </a:lnTo>
                  <a:close/>
                </a:path>
              </a:pathLst>
            </a:custGeom>
            <a:solidFill>
              <a:srgbClr val="0099FF"/>
            </a:solidFill>
            <a:ln w="9525">
              <a:noFill/>
              <a:round/>
              <a:headEnd/>
              <a:tailEnd/>
            </a:ln>
          </p:spPr>
          <p:txBody>
            <a:bodyPr/>
            <a:lstStyle/>
            <a:p>
              <a:endParaRPr lang="fa-IR"/>
            </a:p>
          </p:txBody>
        </p:sp>
        <p:sp>
          <p:nvSpPr>
            <p:cNvPr id="129128" name="Freeform 111"/>
            <p:cNvSpPr>
              <a:spLocks/>
            </p:cNvSpPr>
            <p:nvPr/>
          </p:nvSpPr>
          <p:spPr bwMode="auto">
            <a:xfrm>
              <a:off x="1471" y="3379"/>
              <a:ext cx="28" cy="41"/>
            </a:xfrm>
            <a:custGeom>
              <a:avLst/>
              <a:gdLst>
                <a:gd name="T0" fmla="*/ 1 w 56"/>
                <a:gd name="T1" fmla="*/ 1 h 82"/>
                <a:gd name="T2" fmla="*/ 1 w 56"/>
                <a:gd name="T3" fmla="*/ 1 h 82"/>
                <a:gd name="T4" fmla="*/ 1 w 56"/>
                <a:gd name="T5" fmla="*/ 1 h 82"/>
                <a:gd name="T6" fmla="*/ 1 w 56"/>
                <a:gd name="T7" fmla="*/ 1 h 82"/>
                <a:gd name="T8" fmla="*/ 0 w 56"/>
                <a:gd name="T9" fmla="*/ 1 h 82"/>
                <a:gd name="T10" fmla="*/ 1 w 56"/>
                <a:gd name="T11" fmla="*/ 1 h 82"/>
                <a:gd name="T12" fmla="*/ 1 w 56"/>
                <a:gd name="T13" fmla="*/ 0 h 82"/>
                <a:gd name="T14" fmla="*/ 1 w 56"/>
                <a:gd name="T15" fmla="*/ 1 h 82"/>
                <a:gd name="T16" fmla="*/ 1 w 56"/>
                <a:gd name="T17" fmla="*/ 1 h 82"/>
                <a:gd name="T18" fmla="*/ 1 w 56"/>
                <a:gd name="T19" fmla="*/ 1 h 82"/>
                <a:gd name="T20" fmla="*/ 1 w 56"/>
                <a:gd name="T21" fmla="*/ 1 h 82"/>
                <a:gd name="T22" fmla="*/ 1 w 56"/>
                <a:gd name="T23" fmla="*/ 1 h 82"/>
                <a:gd name="T24" fmla="*/ 1 w 56"/>
                <a:gd name="T25" fmla="*/ 1 h 82"/>
                <a:gd name="T26" fmla="*/ 1 w 56"/>
                <a:gd name="T27" fmla="*/ 1 h 82"/>
                <a:gd name="T28" fmla="*/ 1 w 56"/>
                <a:gd name="T29" fmla="*/ 1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82"/>
                <a:gd name="T47" fmla="*/ 56 w 56"/>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82">
                  <a:moveTo>
                    <a:pt x="5" y="65"/>
                  </a:moveTo>
                  <a:lnTo>
                    <a:pt x="4" y="69"/>
                  </a:lnTo>
                  <a:lnTo>
                    <a:pt x="2" y="73"/>
                  </a:lnTo>
                  <a:lnTo>
                    <a:pt x="1" y="78"/>
                  </a:lnTo>
                  <a:lnTo>
                    <a:pt x="0" y="82"/>
                  </a:lnTo>
                  <a:lnTo>
                    <a:pt x="56" y="24"/>
                  </a:lnTo>
                  <a:lnTo>
                    <a:pt x="9" y="0"/>
                  </a:lnTo>
                  <a:lnTo>
                    <a:pt x="11" y="2"/>
                  </a:lnTo>
                  <a:lnTo>
                    <a:pt x="12" y="4"/>
                  </a:lnTo>
                  <a:lnTo>
                    <a:pt x="12" y="6"/>
                  </a:lnTo>
                  <a:lnTo>
                    <a:pt x="13" y="9"/>
                  </a:lnTo>
                  <a:lnTo>
                    <a:pt x="15" y="20"/>
                  </a:lnTo>
                  <a:lnTo>
                    <a:pt x="15" y="33"/>
                  </a:lnTo>
                  <a:lnTo>
                    <a:pt x="11" y="49"/>
                  </a:lnTo>
                  <a:lnTo>
                    <a:pt x="5" y="65"/>
                  </a:lnTo>
                  <a:close/>
                </a:path>
              </a:pathLst>
            </a:custGeom>
            <a:solidFill>
              <a:srgbClr val="0099FF"/>
            </a:solidFill>
            <a:ln w="9525">
              <a:noFill/>
              <a:round/>
              <a:headEnd/>
              <a:tailEnd/>
            </a:ln>
          </p:spPr>
          <p:txBody>
            <a:bodyPr/>
            <a:lstStyle/>
            <a:p>
              <a:endParaRPr lang="fa-IR"/>
            </a:p>
          </p:txBody>
        </p:sp>
        <p:sp>
          <p:nvSpPr>
            <p:cNvPr id="129129" name="Freeform 112"/>
            <p:cNvSpPr>
              <a:spLocks/>
            </p:cNvSpPr>
            <p:nvPr/>
          </p:nvSpPr>
          <p:spPr bwMode="auto">
            <a:xfrm>
              <a:off x="1596" y="3390"/>
              <a:ext cx="200" cy="164"/>
            </a:xfrm>
            <a:custGeom>
              <a:avLst/>
              <a:gdLst>
                <a:gd name="T0" fmla="*/ 2 w 400"/>
                <a:gd name="T1" fmla="*/ 0 h 327"/>
                <a:gd name="T2" fmla="*/ 0 w 400"/>
                <a:gd name="T3" fmla="*/ 2 h 327"/>
                <a:gd name="T4" fmla="*/ 1 w 400"/>
                <a:gd name="T5" fmla="*/ 2 h 327"/>
                <a:gd name="T6" fmla="*/ 1 w 400"/>
                <a:gd name="T7" fmla="*/ 2 h 327"/>
                <a:gd name="T8" fmla="*/ 2 w 400"/>
                <a:gd name="T9" fmla="*/ 3 h 327"/>
                <a:gd name="T10" fmla="*/ 3 w 400"/>
                <a:gd name="T11" fmla="*/ 1 h 327"/>
                <a:gd name="T12" fmla="*/ 2 w 400"/>
                <a:gd name="T13" fmla="*/ 0 h 327"/>
                <a:gd name="T14" fmla="*/ 0 60000 65536"/>
                <a:gd name="T15" fmla="*/ 0 60000 65536"/>
                <a:gd name="T16" fmla="*/ 0 60000 65536"/>
                <a:gd name="T17" fmla="*/ 0 60000 65536"/>
                <a:gd name="T18" fmla="*/ 0 60000 65536"/>
                <a:gd name="T19" fmla="*/ 0 60000 65536"/>
                <a:gd name="T20" fmla="*/ 0 60000 65536"/>
                <a:gd name="T21" fmla="*/ 0 w 400"/>
                <a:gd name="T22" fmla="*/ 0 h 327"/>
                <a:gd name="T23" fmla="*/ 400 w 400"/>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 h="327">
                  <a:moveTo>
                    <a:pt x="190" y="0"/>
                  </a:moveTo>
                  <a:lnTo>
                    <a:pt x="0" y="199"/>
                  </a:lnTo>
                  <a:lnTo>
                    <a:pt x="31" y="214"/>
                  </a:lnTo>
                  <a:lnTo>
                    <a:pt x="7" y="236"/>
                  </a:lnTo>
                  <a:lnTo>
                    <a:pt x="182" y="327"/>
                  </a:lnTo>
                  <a:lnTo>
                    <a:pt x="400" y="100"/>
                  </a:lnTo>
                  <a:lnTo>
                    <a:pt x="190" y="0"/>
                  </a:lnTo>
                  <a:close/>
                </a:path>
              </a:pathLst>
            </a:custGeom>
            <a:solidFill>
              <a:srgbClr val="0099FF"/>
            </a:solidFill>
            <a:ln w="9525">
              <a:noFill/>
              <a:round/>
              <a:headEnd/>
              <a:tailEnd/>
            </a:ln>
          </p:spPr>
          <p:txBody>
            <a:bodyPr/>
            <a:lstStyle/>
            <a:p>
              <a:endParaRPr lang="fa-IR"/>
            </a:p>
          </p:txBody>
        </p:sp>
        <p:sp>
          <p:nvSpPr>
            <p:cNvPr id="129130" name="Freeform 113"/>
            <p:cNvSpPr>
              <a:spLocks/>
            </p:cNvSpPr>
            <p:nvPr/>
          </p:nvSpPr>
          <p:spPr bwMode="auto">
            <a:xfrm>
              <a:off x="1631" y="3727"/>
              <a:ext cx="184" cy="101"/>
            </a:xfrm>
            <a:custGeom>
              <a:avLst/>
              <a:gdLst>
                <a:gd name="T0" fmla="*/ 2 w 366"/>
                <a:gd name="T1" fmla="*/ 0 h 203"/>
                <a:gd name="T2" fmla="*/ 0 w 366"/>
                <a:gd name="T3" fmla="*/ 1 h 203"/>
                <a:gd name="T4" fmla="*/ 1 w 366"/>
                <a:gd name="T5" fmla="*/ 1 h 203"/>
                <a:gd name="T6" fmla="*/ 3 w 366"/>
                <a:gd name="T7" fmla="*/ 1 h 203"/>
                <a:gd name="T8" fmla="*/ 3 w 366"/>
                <a:gd name="T9" fmla="*/ 0 h 203"/>
                <a:gd name="T10" fmla="*/ 2 w 366"/>
                <a:gd name="T11" fmla="*/ 0 h 203"/>
                <a:gd name="T12" fmla="*/ 0 60000 65536"/>
                <a:gd name="T13" fmla="*/ 0 60000 65536"/>
                <a:gd name="T14" fmla="*/ 0 60000 65536"/>
                <a:gd name="T15" fmla="*/ 0 60000 65536"/>
                <a:gd name="T16" fmla="*/ 0 60000 65536"/>
                <a:gd name="T17" fmla="*/ 0 60000 65536"/>
                <a:gd name="T18" fmla="*/ 0 w 366"/>
                <a:gd name="T19" fmla="*/ 0 h 203"/>
                <a:gd name="T20" fmla="*/ 366 w 366"/>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366" h="203">
                  <a:moveTo>
                    <a:pt x="162" y="0"/>
                  </a:moveTo>
                  <a:lnTo>
                    <a:pt x="0" y="171"/>
                  </a:lnTo>
                  <a:lnTo>
                    <a:pt x="59" y="203"/>
                  </a:lnTo>
                  <a:lnTo>
                    <a:pt x="274" y="203"/>
                  </a:lnTo>
                  <a:lnTo>
                    <a:pt x="366" y="105"/>
                  </a:lnTo>
                  <a:lnTo>
                    <a:pt x="162" y="0"/>
                  </a:lnTo>
                  <a:close/>
                </a:path>
              </a:pathLst>
            </a:custGeom>
            <a:solidFill>
              <a:srgbClr val="0099FF"/>
            </a:solidFill>
            <a:ln w="9525">
              <a:noFill/>
              <a:round/>
              <a:headEnd/>
              <a:tailEnd/>
            </a:ln>
          </p:spPr>
          <p:txBody>
            <a:bodyPr/>
            <a:lstStyle/>
            <a:p>
              <a:endParaRPr lang="fa-IR"/>
            </a:p>
          </p:txBody>
        </p:sp>
        <p:sp>
          <p:nvSpPr>
            <p:cNvPr id="129131" name="Freeform 114"/>
            <p:cNvSpPr>
              <a:spLocks/>
            </p:cNvSpPr>
            <p:nvPr/>
          </p:nvSpPr>
          <p:spPr bwMode="auto">
            <a:xfrm>
              <a:off x="827" y="3318"/>
              <a:ext cx="104" cy="91"/>
            </a:xfrm>
            <a:custGeom>
              <a:avLst/>
              <a:gdLst>
                <a:gd name="T0" fmla="*/ 2 w 208"/>
                <a:gd name="T1" fmla="*/ 0 h 183"/>
                <a:gd name="T2" fmla="*/ 2 w 208"/>
                <a:gd name="T3" fmla="*/ 0 h 183"/>
                <a:gd name="T4" fmla="*/ 2 w 208"/>
                <a:gd name="T5" fmla="*/ 0 h 183"/>
                <a:gd name="T6" fmla="*/ 2 w 208"/>
                <a:gd name="T7" fmla="*/ 0 h 183"/>
                <a:gd name="T8" fmla="*/ 2 w 208"/>
                <a:gd name="T9" fmla="*/ 0 h 183"/>
                <a:gd name="T10" fmla="*/ 2 w 208"/>
                <a:gd name="T11" fmla="*/ 0 h 183"/>
                <a:gd name="T12" fmla="*/ 2 w 208"/>
                <a:gd name="T13" fmla="*/ 0 h 183"/>
                <a:gd name="T14" fmla="*/ 2 w 208"/>
                <a:gd name="T15" fmla="*/ 0 h 183"/>
                <a:gd name="T16" fmla="*/ 2 w 208"/>
                <a:gd name="T17" fmla="*/ 0 h 183"/>
                <a:gd name="T18" fmla="*/ 1 w 208"/>
                <a:gd name="T19" fmla="*/ 0 h 183"/>
                <a:gd name="T20" fmla="*/ 1 w 208"/>
                <a:gd name="T21" fmla="*/ 0 h 183"/>
                <a:gd name="T22" fmla="*/ 1 w 208"/>
                <a:gd name="T23" fmla="*/ 0 h 183"/>
                <a:gd name="T24" fmla="*/ 1 w 208"/>
                <a:gd name="T25" fmla="*/ 0 h 183"/>
                <a:gd name="T26" fmla="*/ 1 w 208"/>
                <a:gd name="T27" fmla="*/ 0 h 183"/>
                <a:gd name="T28" fmla="*/ 1 w 208"/>
                <a:gd name="T29" fmla="*/ 0 h 183"/>
                <a:gd name="T30" fmla="*/ 1 w 208"/>
                <a:gd name="T31" fmla="*/ 0 h 183"/>
                <a:gd name="T32" fmla="*/ 1 w 208"/>
                <a:gd name="T33" fmla="*/ 0 h 183"/>
                <a:gd name="T34" fmla="*/ 0 w 208"/>
                <a:gd name="T35" fmla="*/ 1 h 183"/>
                <a:gd name="T36" fmla="*/ 1 w 208"/>
                <a:gd name="T37" fmla="*/ 1 h 183"/>
                <a:gd name="T38" fmla="*/ 2 w 208"/>
                <a:gd name="T39" fmla="*/ 0 h 183"/>
                <a:gd name="T40" fmla="*/ 2 w 208"/>
                <a:gd name="T41" fmla="*/ 0 h 183"/>
                <a:gd name="T42" fmla="*/ 2 w 208"/>
                <a:gd name="T43" fmla="*/ 0 h 183"/>
                <a:gd name="T44" fmla="*/ 2 w 208"/>
                <a:gd name="T45" fmla="*/ 0 h 183"/>
                <a:gd name="T46" fmla="*/ 2 w 208"/>
                <a:gd name="T47" fmla="*/ 0 h 183"/>
                <a:gd name="T48" fmla="*/ 2 w 208"/>
                <a:gd name="T49" fmla="*/ 0 h 183"/>
                <a:gd name="T50" fmla="*/ 2 w 208"/>
                <a:gd name="T51" fmla="*/ 0 h 183"/>
                <a:gd name="T52" fmla="*/ 2 w 208"/>
                <a:gd name="T53" fmla="*/ 0 h 1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8"/>
                <a:gd name="T82" fmla="*/ 0 h 183"/>
                <a:gd name="T83" fmla="*/ 208 w 208"/>
                <a:gd name="T84" fmla="*/ 183 h 18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8" h="183">
                  <a:moveTo>
                    <a:pt x="192" y="0"/>
                  </a:moveTo>
                  <a:lnTo>
                    <a:pt x="186" y="2"/>
                  </a:lnTo>
                  <a:lnTo>
                    <a:pt x="179" y="6"/>
                  </a:lnTo>
                  <a:lnTo>
                    <a:pt x="174" y="12"/>
                  </a:lnTo>
                  <a:lnTo>
                    <a:pt x="168" y="19"/>
                  </a:lnTo>
                  <a:lnTo>
                    <a:pt x="161" y="30"/>
                  </a:lnTo>
                  <a:lnTo>
                    <a:pt x="153" y="40"/>
                  </a:lnTo>
                  <a:lnTo>
                    <a:pt x="143" y="49"/>
                  </a:lnTo>
                  <a:lnTo>
                    <a:pt x="135" y="55"/>
                  </a:lnTo>
                  <a:lnTo>
                    <a:pt x="128" y="60"/>
                  </a:lnTo>
                  <a:lnTo>
                    <a:pt x="121" y="63"/>
                  </a:lnTo>
                  <a:lnTo>
                    <a:pt x="117" y="64"/>
                  </a:lnTo>
                  <a:lnTo>
                    <a:pt x="115" y="63"/>
                  </a:lnTo>
                  <a:lnTo>
                    <a:pt x="115" y="58"/>
                  </a:lnTo>
                  <a:lnTo>
                    <a:pt x="119" y="49"/>
                  </a:lnTo>
                  <a:lnTo>
                    <a:pt x="123" y="38"/>
                  </a:lnTo>
                  <a:lnTo>
                    <a:pt x="127" y="24"/>
                  </a:lnTo>
                  <a:lnTo>
                    <a:pt x="0" y="157"/>
                  </a:lnTo>
                  <a:lnTo>
                    <a:pt x="51" y="183"/>
                  </a:lnTo>
                  <a:lnTo>
                    <a:pt x="143" y="86"/>
                  </a:lnTo>
                  <a:lnTo>
                    <a:pt x="163" y="66"/>
                  </a:lnTo>
                  <a:lnTo>
                    <a:pt x="178" y="74"/>
                  </a:lnTo>
                  <a:lnTo>
                    <a:pt x="185" y="59"/>
                  </a:lnTo>
                  <a:lnTo>
                    <a:pt x="193" y="42"/>
                  </a:lnTo>
                  <a:lnTo>
                    <a:pt x="200" y="26"/>
                  </a:lnTo>
                  <a:lnTo>
                    <a:pt x="208" y="8"/>
                  </a:lnTo>
                  <a:lnTo>
                    <a:pt x="192" y="0"/>
                  </a:lnTo>
                  <a:close/>
                </a:path>
              </a:pathLst>
            </a:custGeom>
            <a:solidFill>
              <a:srgbClr val="0099FF"/>
            </a:solidFill>
            <a:ln w="9525">
              <a:noFill/>
              <a:round/>
              <a:headEnd/>
              <a:tailEnd/>
            </a:ln>
          </p:spPr>
          <p:txBody>
            <a:bodyPr/>
            <a:lstStyle/>
            <a:p>
              <a:endParaRPr lang="fa-IR"/>
            </a:p>
          </p:txBody>
        </p:sp>
        <p:sp>
          <p:nvSpPr>
            <p:cNvPr id="129132" name="Freeform 115"/>
            <p:cNvSpPr>
              <a:spLocks/>
            </p:cNvSpPr>
            <p:nvPr/>
          </p:nvSpPr>
          <p:spPr bwMode="auto">
            <a:xfrm>
              <a:off x="977" y="3357"/>
              <a:ext cx="33" cy="31"/>
            </a:xfrm>
            <a:custGeom>
              <a:avLst/>
              <a:gdLst>
                <a:gd name="T0" fmla="*/ 0 w 66"/>
                <a:gd name="T1" fmla="*/ 1 h 62"/>
                <a:gd name="T2" fmla="*/ 1 w 66"/>
                <a:gd name="T3" fmla="*/ 1 h 62"/>
                <a:gd name="T4" fmla="*/ 1 w 66"/>
                <a:gd name="T5" fmla="*/ 1 h 62"/>
                <a:gd name="T6" fmla="*/ 1 w 66"/>
                <a:gd name="T7" fmla="*/ 0 h 62"/>
                <a:gd name="T8" fmla="*/ 1 w 66"/>
                <a:gd name="T9" fmla="*/ 1 h 62"/>
                <a:gd name="T10" fmla="*/ 1 w 66"/>
                <a:gd name="T11" fmla="*/ 1 h 62"/>
                <a:gd name="T12" fmla="*/ 1 w 66"/>
                <a:gd name="T13" fmla="*/ 1 h 62"/>
                <a:gd name="T14" fmla="*/ 1 w 66"/>
                <a:gd name="T15" fmla="*/ 1 h 62"/>
                <a:gd name="T16" fmla="*/ 1 w 66"/>
                <a:gd name="T17" fmla="*/ 1 h 62"/>
                <a:gd name="T18" fmla="*/ 1 w 66"/>
                <a:gd name="T19" fmla="*/ 1 h 62"/>
                <a:gd name="T20" fmla="*/ 1 w 66"/>
                <a:gd name="T21" fmla="*/ 1 h 62"/>
                <a:gd name="T22" fmla="*/ 0 w 66"/>
                <a:gd name="T23" fmla="*/ 1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62"/>
                <a:gd name="T38" fmla="*/ 66 w 66"/>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62">
                  <a:moveTo>
                    <a:pt x="0" y="54"/>
                  </a:moveTo>
                  <a:lnTo>
                    <a:pt x="19" y="62"/>
                  </a:lnTo>
                  <a:lnTo>
                    <a:pt x="66" y="13"/>
                  </a:lnTo>
                  <a:lnTo>
                    <a:pt x="44" y="0"/>
                  </a:lnTo>
                  <a:lnTo>
                    <a:pt x="38" y="7"/>
                  </a:lnTo>
                  <a:lnTo>
                    <a:pt x="31" y="14"/>
                  </a:lnTo>
                  <a:lnTo>
                    <a:pt x="26" y="21"/>
                  </a:lnTo>
                  <a:lnTo>
                    <a:pt x="20" y="28"/>
                  </a:lnTo>
                  <a:lnTo>
                    <a:pt x="15" y="35"/>
                  </a:lnTo>
                  <a:lnTo>
                    <a:pt x="9" y="42"/>
                  </a:lnTo>
                  <a:lnTo>
                    <a:pt x="4" y="47"/>
                  </a:lnTo>
                  <a:lnTo>
                    <a:pt x="0" y="54"/>
                  </a:lnTo>
                  <a:close/>
                </a:path>
              </a:pathLst>
            </a:custGeom>
            <a:solidFill>
              <a:srgbClr val="0099FF"/>
            </a:solidFill>
            <a:ln w="9525">
              <a:noFill/>
              <a:round/>
              <a:headEnd/>
              <a:tailEnd/>
            </a:ln>
          </p:spPr>
          <p:txBody>
            <a:bodyPr/>
            <a:lstStyle/>
            <a:p>
              <a:endParaRPr lang="fa-IR"/>
            </a:p>
          </p:txBody>
        </p:sp>
        <p:sp>
          <p:nvSpPr>
            <p:cNvPr id="129133" name="Freeform 116"/>
            <p:cNvSpPr>
              <a:spLocks/>
            </p:cNvSpPr>
            <p:nvPr/>
          </p:nvSpPr>
          <p:spPr bwMode="auto">
            <a:xfrm>
              <a:off x="734" y="3407"/>
              <a:ext cx="108" cy="98"/>
            </a:xfrm>
            <a:custGeom>
              <a:avLst/>
              <a:gdLst>
                <a:gd name="T0" fmla="*/ 1 w 215"/>
                <a:gd name="T1" fmla="*/ 1 h 198"/>
                <a:gd name="T2" fmla="*/ 2 w 215"/>
                <a:gd name="T3" fmla="*/ 0 h 198"/>
                <a:gd name="T4" fmla="*/ 2 w 215"/>
                <a:gd name="T5" fmla="*/ 0 h 198"/>
                <a:gd name="T6" fmla="*/ 0 w 215"/>
                <a:gd name="T7" fmla="*/ 1 h 198"/>
                <a:gd name="T8" fmla="*/ 1 w 215"/>
                <a:gd name="T9" fmla="*/ 1 h 198"/>
                <a:gd name="T10" fmla="*/ 0 60000 65536"/>
                <a:gd name="T11" fmla="*/ 0 60000 65536"/>
                <a:gd name="T12" fmla="*/ 0 60000 65536"/>
                <a:gd name="T13" fmla="*/ 0 60000 65536"/>
                <a:gd name="T14" fmla="*/ 0 60000 65536"/>
                <a:gd name="T15" fmla="*/ 0 w 215"/>
                <a:gd name="T16" fmla="*/ 0 h 198"/>
                <a:gd name="T17" fmla="*/ 215 w 215"/>
                <a:gd name="T18" fmla="*/ 198 h 198"/>
              </a:gdLst>
              <a:ahLst/>
              <a:cxnLst>
                <a:cxn ang="T10">
                  <a:pos x="T0" y="T1"/>
                </a:cxn>
                <a:cxn ang="T11">
                  <a:pos x="T2" y="T3"/>
                </a:cxn>
                <a:cxn ang="T12">
                  <a:pos x="T4" y="T5"/>
                </a:cxn>
                <a:cxn ang="T13">
                  <a:pos x="T6" y="T7"/>
                </a:cxn>
                <a:cxn ang="T14">
                  <a:pos x="T8" y="T9"/>
                </a:cxn>
              </a:cxnLst>
              <a:rect l="T15" t="T16" r="T17" b="T18"/>
              <a:pathLst>
                <a:path w="215" h="198">
                  <a:moveTo>
                    <a:pt x="52" y="198"/>
                  </a:moveTo>
                  <a:lnTo>
                    <a:pt x="215" y="28"/>
                  </a:lnTo>
                  <a:lnTo>
                    <a:pt x="164" y="0"/>
                  </a:lnTo>
                  <a:lnTo>
                    <a:pt x="0" y="171"/>
                  </a:lnTo>
                  <a:lnTo>
                    <a:pt x="52" y="198"/>
                  </a:lnTo>
                  <a:close/>
                </a:path>
              </a:pathLst>
            </a:custGeom>
            <a:solidFill>
              <a:srgbClr val="0099FF"/>
            </a:solidFill>
            <a:ln w="9525">
              <a:noFill/>
              <a:round/>
              <a:headEnd/>
              <a:tailEnd/>
            </a:ln>
          </p:spPr>
          <p:txBody>
            <a:bodyPr/>
            <a:lstStyle/>
            <a:p>
              <a:endParaRPr lang="fa-IR"/>
            </a:p>
          </p:txBody>
        </p:sp>
        <p:sp>
          <p:nvSpPr>
            <p:cNvPr id="129134" name="Freeform 117"/>
            <p:cNvSpPr>
              <a:spLocks/>
            </p:cNvSpPr>
            <p:nvPr/>
          </p:nvSpPr>
          <p:spPr bwMode="auto">
            <a:xfrm>
              <a:off x="1008" y="3257"/>
              <a:ext cx="94" cy="95"/>
            </a:xfrm>
            <a:custGeom>
              <a:avLst/>
              <a:gdLst>
                <a:gd name="T0" fmla="*/ 1 w 187"/>
                <a:gd name="T1" fmla="*/ 1 h 191"/>
                <a:gd name="T2" fmla="*/ 1 w 187"/>
                <a:gd name="T3" fmla="*/ 1 h 191"/>
                <a:gd name="T4" fmla="*/ 1 w 187"/>
                <a:gd name="T5" fmla="*/ 1 h 191"/>
                <a:gd name="T6" fmla="*/ 1 w 187"/>
                <a:gd name="T7" fmla="*/ 1 h 191"/>
                <a:gd name="T8" fmla="*/ 1 w 187"/>
                <a:gd name="T9" fmla="*/ 1 h 191"/>
                <a:gd name="T10" fmla="*/ 1 w 187"/>
                <a:gd name="T11" fmla="*/ 1 h 191"/>
                <a:gd name="T12" fmla="*/ 1 w 187"/>
                <a:gd name="T13" fmla="*/ 1 h 191"/>
                <a:gd name="T14" fmla="*/ 1 w 187"/>
                <a:gd name="T15" fmla="*/ 1 h 191"/>
                <a:gd name="T16" fmla="*/ 1 w 187"/>
                <a:gd name="T17" fmla="*/ 1 h 191"/>
                <a:gd name="T18" fmla="*/ 1 w 187"/>
                <a:gd name="T19" fmla="*/ 1 h 191"/>
                <a:gd name="T20" fmla="*/ 1 w 187"/>
                <a:gd name="T21" fmla="*/ 1 h 191"/>
                <a:gd name="T22" fmla="*/ 1 w 187"/>
                <a:gd name="T23" fmla="*/ 1 h 191"/>
                <a:gd name="T24" fmla="*/ 0 w 187"/>
                <a:gd name="T25" fmla="*/ 1 h 191"/>
                <a:gd name="T26" fmla="*/ 1 w 187"/>
                <a:gd name="T27" fmla="*/ 1 h 191"/>
                <a:gd name="T28" fmla="*/ 2 w 187"/>
                <a:gd name="T29" fmla="*/ 0 h 191"/>
                <a:gd name="T30" fmla="*/ 2 w 187"/>
                <a:gd name="T31" fmla="*/ 0 h 191"/>
                <a:gd name="T32" fmla="*/ 2 w 187"/>
                <a:gd name="T33" fmla="*/ 0 h 191"/>
                <a:gd name="T34" fmla="*/ 1 w 187"/>
                <a:gd name="T35" fmla="*/ 0 h 191"/>
                <a:gd name="T36" fmla="*/ 1 w 187"/>
                <a:gd name="T37" fmla="*/ 0 h 191"/>
                <a:gd name="T38" fmla="*/ 1 w 187"/>
                <a:gd name="T39" fmla="*/ 0 h 191"/>
                <a:gd name="T40" fmla="*/ 1 w 187"/>
                <a:gd name="T41" fmla="*/ 0 h 191"/>
                <a:gd name="T42" fmla="*/ 1 w 187"/>
                <a:gd name="T43" fmla="*/ 0 h 191"/>
                <a:gd name="T44" fmla="*/ 1 w 187"/>
                <a:gd name="T45" fmla="*/ 1 h 191"/>
                <a:gd name="T46" fmla="*/ 1 w 187"/>
                <a:gd name="T47" fmla="*/ 1 h 1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7"/>
                <a:gd name="T73" fmla="*/ 0 h 191"/>
                <a:gd name="T74" fmla="*/ 187 w 187"/>
                <a:gd name="T75" fmla="*/ 191 h 1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7" h="191">
                  <a:moveTo>
                    <a:pt x="15" y="159"/>
                  </a:moveTo>
                  <a:lnTo>
                    <a:pt x="16" y="160"/>
                  </a:lnTo>
                  <a:lnTo>
                    <a:pt x="16" y="163"/>
                  </a:lnTo>
                  <a:lnTo>
                    <a:pt x="16" y="164"/>
                  </a:lnTo>
                  <a:lnTo>
                    <a:pt x="15" y="166"/>
                  </a:lnTo>
                  <a:lnTo>
                    <a:pt x="14" y="167"/>
                  </a:lnTo>
                  <a:lnTo>
                    <a:pt x="12" y="168"/>
                  </a:lnTo>
                  <a:lnTo>
                    <a:pt x="10" y="168"/>
                  </a:lnTo>
                  <a:lnTo>
                    <a:pt x="7" y="168"/>
                  </a:lnTo>
                  <a:lnTo>
                    <a:pt x="5" y="171"/>
                  </a:lnTo>
                  <a:lnTo>
                    <a:pt x="3" y="174"/>
                  </a:lnTo>
                  <a:lnTo>
                    <a:pt x="1" y="175"/>
                  </a:lnTo>
                  <a:lnTo>
                    <a:pt x="0" y="178"/>
                  </a:lnTo>
                  <a:lnTo>
                    <a:pt x="23" y="191"/>
                  </a:lnTo>
                  <a:lnTo>
                    <a:pt x="187" y="20"/>
                  </a:lnTo>
                  <a:lnTo>
                    <a:pt x="150" y="0"/>
                  </a:lnTo>
                  <a:lnTo>
                    <a:pt x="134" y="20"/>
                  </a:lnTo>
                  <a:lnTo>
                    <a:pt x="117" y="39"/>
                  </a:lnTo>
                  <a:lnTo>
                    <a:pt x="99" y="60"/>
                  </a:lnTo>
                  <a:lnTo>
                    <a:pt x="83" y="79"/>
                  </a:lnTo>
                  <a:lnTo>
                    <a:pt x="66" y="100"/>
                  </a:lnTo>
                  <a:lnTo>
                    <a:pt x="48" y="120"/>
                  </a:lnTo>
                  <a:lnTo>
                    <a:pt x="32" y="140"/>
                  </a:lnTo>
                  <a:lnTo>
                    <a:pt x="15" y="159"/>
                  </a:lnTo>
                  <a:close/>
                </a:path>
              </a:pathLst>
            </a:custGeom>
            <a:solidFill>
              <a:srgbClr val="0099FF"/>
            </a:solidFill>
            <a:ln w="9525">
              <a:noFill/>
              <a:round/>
              <a:headEnd/>
              <a:tailEnd/>
            </a:ln>
          </p:spPr>
          <p:txBody>
            <a:bodyPr/>
            <a:lstStyle/>
            <a:p>
              <a:endParaRPr lang="fa-IR"/>
            </a:p>
          </p:txBody>
        </p:sp>
        <p:sp>
          <p:nvSpPr>
            <p:cNvPr id="129135" name="Freeform 118"/>
            <p:cNvSpPr>
              <a:spLocks/>
            </p:cNvSpPr>
            <p:nvPr/>
          </p:nvSpPr>
          <p:spPr bwMode="auto">
            <a:xfrm>
              <a:off x="1263" y="3405"/>
              <a:ext cx="160" cy="126"/>
            </a:xfrm>
            <a:custGeom>
              <a:avLst/>
              <a:gdLst>
                <a:gd name="T0" fmla="*/ 3 w 319"/>
                <a:gd name="T1" fmla="*/ 1 h 251"/>
                <a:gd name="T2" fmla="*/ 3 w 319"/>
                <a:gd name="T3" fmla="*/ 1 h 251"/>
                <a:gd name="T4" fmla="*/ 3 w 319"/>
                <a:gd name="T5" fmla="*/ 1 h 251"/>
                <a:gd name="T6" fmla="*/ 3 w 319"/>
                <a:gd name="T7" fmla="*/ 1 h 251"/>
                <a:gd name="T8" fmla="*/ 3 w 319"/>
                <a:gd name="T9" fmla="*/ 2 h 251"/>
                <a:gd name="T10" fmla="*/ 3 w 319"/>
                <a:gd name="T11" fmla="*/ 2 h 251"/>
                <a:gd name="T12" fmla="*/ 2 w 319"/>
                <a:gd name="T13" fmla="*/ 2 h 251"/>
                <a:gd name="T14" fmla="*/ 2 w 319"/>
                <a:gd name="T15" fmla="*/ 2 h 251"/>
                <a:gd name="T16" fmla="*/ 2 w 319"/>
                <a:gd name="T17" fmla="*/ 2 h 251"/>
                <a:gd name="T18" fmla="*/ 2 w 319"/>
                <a:gd name="T19" fmla="*/ 2 h 251"/>
                <a:gd name="T20" fmla="*/ 2 w 319"/>
                <a:gd name="T21" fmla="*/ 2 h 251"/>
                <a:gd name="T22" fmla="*/ 2 w 319"/>
                <a:gd name="T23" fmla="*/ 2 h 251"/>
                <a:gd name="T24" fmla="*/ 2 w 319"/>
                <a:gd name="T25" fmla="*/ 2 h 251"/>
                <a:gd name="T26" fmla="*/ 2 w 319"/>
                <a:gd name="T27" fmla="*/ 1 h 251"/>
                <a:gd name="T28" fmla="*/ 2 w 319"/>
                <a:gd name="T29" fmla="*/ 1 h 251"/>
                <a:gd name="T30" fmla="*/ 2 w 319"/>
                <a:gd name="T31" fmla="*/ 1 h 251"/>
                <a:gd name="T32" fmla="*/ 2 w 319"/>
                <a:gd name="T33" fmla="*/ 1 h 251"/>
                <a:gd name="T34" fmla="*/ 3 w 319"/>
                <a:gd name="T35" fmla="*/ 1 h 251"/>
                <a:gd name="T36" fmla="*/ 3 w 319"/>
                <a:gd name="T37" fmla="*/ 1 h 251"/>
                <a:gd name="T38" fmla="*/ 2 w 319"/>
                <a:gd name="T39" fmla="*/ 1 h 251"/>
                <a:gd name="T40" fmla="*/ 2 w 319"/>
                <a:gd name="T41" fmla="*/ 1 h 251"/>
                <a:gd name="T42" fmla="*/ 2 w 319"/>
                <a:gd name="T43" fmla="*/ 1 h 251"/>
                <a:gd name="T44" fmla="*/ 2 w 319"/>
                <a:gd name="T45" fmla="*/ 1 h 251"/>
                <a:gd name="T46" fmla="*/ 2 w 319"/>
                <a:gd name="T47" fmla="*/ 1 h 251"/>
                <a:gd name="T48" fmla="*/ 2 w 319"/>
                <a:gd name="T49" fmla="*/ 1 h 251"/>
                <a:gd name="T50" fmla="*/ 2 w 319"/>
                <a:gd name="T51" fmla="*/ 2 h 251"/>
                <a:gd name="T52" fmla="*/ 2 w 319"/>
                <a:gd name="T53" fmla="*/ 2 h 251"/>
                <a:gd name="T54" fmla="*/ 2 w 319"/>
                <a:gd name="T55" fmla="*/ 1 h 251"/>
                <a:gd name="T56" fmla="*/ 2 w 319"/>
                <a:gd name="T57" fmla="*/ 1 h 251"/>
                <a:gd name="T58" fmla="*/ 2 w 319"/>
                <a:gd name="T59" fmla="*/ 1 h 251"/>
                <a:gd name="T60" fmla="*/ 2 w 319"/>
                <a:gd name="T61" fmla="*/ 1 h 251"/>
                <a:gd name="T62" fmla="*/ 2 w 319"/>
                <a:gd name="T63" fmla="*/ 1 h 251"/>
                <a:gd name="T64" fmla="*/ 2 w 319"/>
                <a:gd name="T65" fmla="*/ 1 h 251"/>
                <a:gd name="T66" fmla="*/ 2 w 319"/>
                <a:gd name="T67" fmla="*/ 1 h 251"/>
                <a:gd name="T68" fmla="*/ 2 w 319"/>
                <a:gd name="T69" fmla="*/ 1 h 251"/>
                <a:gd name="T70" fmla="*/ 2 w 319"/>
                <a:gd name="T71" fmla="*/ 0 h 251"/>
                <a:gd name="T72" fmla="*/ 0 w 319"/>
                <a:gd name="T73" fmla="*/ 2 h 251"/>
                <a:gd name="T74" fmla="*/ 2 w 319"/>
                <a:gd name="T75" fmla="*/ 2 h 251"/>
                <a:gd name="T76" fmla="*/ 3 w 319"/>
                <a:gd name="T77" fmla="*/ 2 h 251"/>
                <a:gd name="T78" fmla="*/ 3 w 319"/>
                <a:gd name="T79" fmla="*/ 2 h 251"/>
                <a:gd name="T80" fmla="*/ 3 w 319"/>
                <a:gd name="T81" fmla="*/ 1 h 251"/>
                <a:gd name="T82" fmla="*/ 3 w 319"/>
                <a:gd name="T83" fmla="*/ 1 h 251"/>
                <a:gd name="T84" fmla="*/ 3 w 319"/>
                <a:gd name="T85" fmla="*/ 1 h 2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
                <a:gd name="T130" fmla="*/ 0 h 251"/>
                <a:gd name="T131" fmla="*/ 319 w 319"/>
                <a:gd name="T132" fmla="*/ 251 h 2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 h="251">
                  <a:moveTo>
                    <a:pt x="319" y="87"/>
                  </a:moveTo>
                  <a:lnTo>
                    <a:pt x="315" y="84"/>
                  </a:lnTo>
                  <a:lnTo>
                    <a:pt x="303" y="98"/>
                  </a:lnTo>
                  <a:lnTo>
                    <a:pt x="289" y="114"/>
                  </a:lnTo>
                  <a:lnTo>
                    <a:pt x="275" y="129"/>
                  </a:lnTo>
                  <a:lnTo>
                    <a:pt x="260" y="145"/>
                  </a:lnTo>
                  <a:lnTo>
                    <a:pt x="246" y="157"/>
                  </a:lnTo>
                  <a:lnTo>
                    <a:pt x="234" y="167"/>
                  </a:lnTo>
                  <a:lnTo>
                    <a:pt x="224" y="172"/>
                  </a:lnTo>
                  <a:lnTo>
                    <a:pt x="216" y="173"/>
                  </a:lnTo>
                  <a:lnTo>
                    <a:pt x="212" y="168"/>
                  </a:lnTo>
                  <a:lnTo>
                    <a:pt x="213" y="157"/>
                  </a:lnTo>
                  <a:lnTo>
                    <a:pt x="217" y="143"/>
                  </a:lnTo>
                  <a:lnTo>
                    <a:pt x="224" y="127"/>
                  </a:lnTo>
                  <a:lnTo>
                    <a:pt x="234" y="110"/>
                  </a:lnTo>
                  <a:lnTo>
                    <a:pt x="245" y="92"/>
                  </a:lnTo>
                  <a:lnTo>
                    <a:pt x="256" y="76"/>
                  </a:lnTo>
                  <a:lnTo>
                    <a:pt x="266" y="60"/>
                  </a:lnTo>
                  <a:lnTo>
                    <a:pt x="260" y="58"/>
                  </a:lnTo>
                  <a:lnTo>
                    <a:pt x="251" y="69"/>
                  </a:lnTo>
                  <a:lnTo>
                    <a:pt x="240" y="81"/>
                  </a:lnTo>
                  <a:lnTo>
                    <a:pt x="227" y="93"/>
                  </a:lnTo>
                  <a:lnTo>
                    <a:pt x="215" y="107"/>
                  </a:lnTo>
                  <a:lnTo>
                    <a:pt x="204" y="118"/>
                  </a:lnTo>
                  <a:lnTo>
                    <a:pt x="193" y="127"/>
                  </a:lnTo>
                  <a:lnTo>
                    <a:pt x="184" y="132"/>
                  </a:lnTo>
                  <a:lnTo>
                    <a:pt x="178" y="132"/>
                  </a:lnTo>
                  <a:lnTo>
                    <a:pt x="176" y="128"/>
                  </a:lnTo>
                  <a:lnTo>
                    <a:pt x="176" y="121"/>
                  </a:lnTo>
                  <a:lnTo>
                    <a:pt x="180" y="110"/>
                  </a:lnTo>
                  <a:lnTo>
                    <a:pt x="186" y="96"/>
                  </a:lnTo>
                  <a:lnTo>
                    <a:pt x="193" y="81"/>
                  </a:lnTo>
                  <a:lnTo>
                    <a:pt x="201" y="66"/>
                  </a:lnTo>
                  <a:lnTo>
                    <a:pt x="208" y="51"/>
                  </a:lnTo>
                  <a:lnTo>
                    <a:pt x="216" y="37"/>
                  </a:lnTo>
                  <a:lnTo>
                    <a:pt x="139" y="0"/>
                  </a:lnTo>
                  <a:lnTo>
                    <a:pt x="0" y="146"/>
                  </a:lnTo>
                  <a:lnTo>
                    <a:pt x="202" y="251"/>
                  </a:lnTo>
                  <a:lnTo>
                    <a:pt x="306" y="143"/>
                  </a:lnTo>
                  <a:lnTo>
                    <a:pt x="303" y="133"/>
                  </a:lnTo>
                  <a:lnTo>
                    <a:pt x="306" y="118"/>
                  </a:lnTo>
                  <a:lnTo>
                    <a:pt x="311" y="103"/>
                  </a:lnTo>
                  <a:lnTo>
                    <a:pt x="319" y="87"/>
                  </a:lnTo>
                  <a:close/>
                </a:path>
              </a:pathLst>
            </a:custGeom>
            <a:solidFill>
              <a:srgbClr val="0099FF"/>
            </a:solidFill>
            <a:ln w="9525">
              <a:noFill/>
              <a:round/>
              <a:headEnd/>
              <a:tailEnd/>
            </a:ln>
          </p:spPr>
          <p:txBody>
            <a:bodyPr/>
            <a:lstStyle/>
            <a:p>
              <a:endParaRPr lang="fa-IR"/>
            </a:p>
          </p:txBody>
        </p:sp>
        <p:sp>
          <p:nvSpPr>
            <p:cNvPr id="129136" name="Freeform 119"/>
            <p:cNvSpPr>
              <a:spLocks/>
            </p:cNvSpPr>
            <p:nvPr/>
          </p:nvSpPr>
          <p:spPr bwMode="auto">
            <a:xfrm>
              <a:off x="1034" y="3274"/>
              <a:ext cx="164" cy="128"/>
            </a:xfrm>
            <a:custGeom>
              <a:avLst/>
              <a:gdLst>
                <a:gd name="T0" fmla="*/ 1 w 328"/>
                <a:gd name="T1" fmla="*/ 2 h 257"/>
                <a:gd name="T2" fmla="*/ 3 w 328"/>
                <a:gd name="T3" fmla="*/ 0 h 257"/>
                <a:gd name="T4" fmla="*/ 1 w 328"/>
                <a:gd name="T5" fmla="*/ 0 h 257"/>
                <a:gd name="T6" fmla="*/ 0 w 328"/>
                <a:gd name="T7" fmla="*/ 1 h 257"/>
                <a:gd name="T8" fmla="*/ 1 w 328"/>
                <a:gd name="T9" fmla="*/ 2 h 257"/>
                <a:gd name="T10" fmla="*/ 0 60000 65536"/>
                <a:gd name="T11" fmla="*/ 0 60000 65536"/>
                <a:gd name="T12" fmla="*/ 0 60000 65536"/>
                <a:gd name="T13" fmla="*/ 0 60000 65536"/>
                <a:gd name="T14" fmla="*/ 0 60000 65536"/>
                <a:gd name="T15" fmla="*/ 0 w 328"/>
                <a:gd name="T16" fmla="*/ 0 h 257"/>
                <a:gd name="T17" fmla="*/ 328 w 328"/>
                <a:gd name="T18" fmla="*/ 257 h 257"/>
              </a:gdLst>
              <a:ahLst/>
              <a:cxnLst>
                <a:cxn ang="T10">
                  <a:pos x="T0" y="T1"/>
                </a:cxn>
                <a:cxn ang="T11">
                  <a:pos x="T2" y="T3"/>
                </a:cxn>
                <a:cxn ang="T12">
                  <a:pos x="T4" y="T5"/>
                </a:cxn>
                <a:cxn ang="T13">
                  <a:pos x="T6" y="T7"/>
                </a:cxn>
                <a:cxn ang="T14">
                  <a:pos x="T8" y="T9"/>
                </a:cxn>
              </a:cxnLst>
              <a:rect l="T15" t="T16" r="T17" b="T18"/>
              <a:pathLst>
                <a:path w="328" h="257">
                  <a:moveTo>
                    <a:pt x="164" y="257"/>
                  </a:moveTo>
                  <a:lnTo>
                    <a:pt x="328" y="86"/>
                  </a:lnTo>
                  <a:lnTo>
                    <a:pt x="163" y="0"/>
                  </a:lnTo>
                  <a:lnTo>
                    <a:pt x="0" y="171"/>
                  </a:lnTo>
                  <a:lnTo>
                    <a:pt x="164" y="257"/>
                  </a:lnTo>
                  <a:close/>
                </a:path>
              </a:pathLst>
            </a:custGeom>
            <a:solidFill>
              <a:srgbClr val="0099FF"/>
            </a:solidFill>
            <a:ln w="9525">
              <a:noFill/>
              <a:round/>
              <a:headEnd/>
              <a:tailEnd/>
            </a:ln>
          </p:spPr>
          <p:txBody>
            <a:bodyPr/>
            <a:lstStyle/>
            <a:p>
              <a:endParaRPr lang="fa-IR"/>
            </a:p>
          </p:txBody>
        </p:sp>
        <p:sp>
          <p:nvSpPr>
            <p:cNvPr id="129137" name="Freeform 120"/>
            <p:cNvSpPr>
              <a:spLocks/>
            </p:cNvSpPr>
            <p:nvPr/>
          </p:nvSpPr>
          <p:spPr bwMode="auto">
            <a:xfrm>
              <a:off x="643" y="3503"/>
              <a:ext cx="107" cy="99"/>
            </a:xfrm>
            <a:custGeom>
              <a:avLst/>
              <a:gdLst>
                <a:gd name="T0" fmla="*/ 0 w 215"/>
                <a:gd name="T1" fmla="*/ 2 h 197"/>
                <a:gd name="T2" fmla="*/ 1 w 215"/>
                <a:gd name="T3" fmla="*/ 1 h 197"/>
                <a:gd name="T4" fmla="*/ 1 w 215"/>
                <a:gd name="T5" fmla="*/ 0 h 197"/>
                <a:gd name="T6" fmla="*/ 0 w 215"/>
                <a:gd name="T7" fmla="*/ 2 h 197"/>
                <a:gd name="T8" fmla="*/ 0 w 215"/>
                <a:gd name="T9" fmla="*/ 2 h 197"/>
                <a:gd name="T10" fmla="*/ 0 60000 65536"/>
                <a:gd name="T11" fmla="*/ 0 60000 65536"/>
                <a:gd name="T12" fmla="*/ 0 60000 65536"/>
                <a:gd name="T13" fmla="*/ 0 60000 65536"/>
                <a:gd name="T14" fmla="*/ 0 60000 65536"/>
                <a:gd name="T15" fmla="*/ 0 w 215"/>
                <a:gd name="T16" fmla="*/ 0 h 197"/>
                <a:gd name="T17" fmla="*/ 215 w 215"/>
                <a:gd name="T18" fmla="*/ 197 h 197"/>
              </a:gdLst>
              <a:ahLst/>
              <a:cxnLst>
                <a:cxn ang="T10">
                  <a:pos x="T0" y="T1"/>
                </a:cxn>
                <a:cxn ang="T11">
                  <a:pos x="T2" y="T3"/>
                </a:cxn>
                <a:cxn ang="T12">
                  <a:pos x="T4" y="T5"/>
                </a:cxn>
                <a:cxn ang="T13">
                  <a:pos x="T6" y="T7"/>
                </a:cxn>
                <a:cxn ang="T14">
                  <a:pos x="T8" y="T9"/>
                </a:cxn>
              </a:cxnLst>
              <a:rect l="T15" t="T16" r="T17" b="T18"/>
              <a:pathLst>
                <a:path w="215" h="197">
                  <a:moveTo>
                    <a:pt x="51" y="197"/>
                  </a:moveTo>
                  <a:lnTo>
                    <a:pt x="215" y="26"/>
                  </a:lnTo>
                  <a:lnTo>
                    <a:pt x="163" y="0"/>
                  </a:lnTo>
                  <a:lnTo>
                    <a:pt x="0" y="171"/>
                  </a:lnTo>
                  <a:lnTo>
                    <a:pt x="51" y="197"/>
                  </a:lnTo>
                  <a:close/>
                </a:path>
              </a:pathLst>
            </a:custGeom>
            <a:solidFill>
              <a:srgbClr val="0099FF"/>
            </a:solidFill>
            <a:ln w="9525">
              <a:noFill/>
              <a:round/>
              <a:headEnd/>
              <a:tailEnd/>
            </a:ln>
          </p:spPr>
          <p:txBody>
            <a:bodyPr/>
            <a:lstStyle/>
            <a:p>
              <a:endParaRPr lang="fa-IR"/>
            </a:p>
          </p:txBody>
        </p:sp>
        <p:sp>
          <p:nvSpPr>
            <p:cNvPr id="129138" name="Freeform 121"/>
            <p:cNvSpPr>
              <a:spLocks/>
            </p:cNvSpPr>
            <p:nvPr/>
          </p:nvSpPr>
          <p:spPr bwMode="auto">
            <a:xfrm>
              <a:off x="1152" y="3350"/>
              <a:ext cx="167" cy="122"/>
            </a:xfrm>
            <a:custGeom>
              <a:avLst/>
              <a:gdLst>
                <a:gd name="T0" fmla="*/ 0 w 334"/>
                <a:gd name="T1" fmla="*/ 2 h 244"/>
                <a:gd name="T2" fmla="*/ 1 w 334"/>
                <a:gd name="T3" fmla="*/ 2 h 244"/>
                <a:gd name="T4" fmla="*/ 3 w 334"/>
                <a:gd name="T5" fmla="*/ 1 h 244"/>
                <a:gd name="T6" fmla="*/ 1 w 334"/>
                <a:gd name="T7" fmla="*/ 0 h 244"/>
                <a:gd name="T8" fmla="*/ 0 w 334"/>
                <a:gd name="T9" fmla="*/ 2 h 244"/>
                <a:gd name="T10" fmla="*/ 0 60000 65536"/>
                <a:gd name="T11" fmla="*/ 0 60000 65536"/>
                <a:gd name="T12" fmla="*/ 0 60000 65536"/>
                <a:gd name="T13" fmla="*/ 0 60000 65536"/>
                <a:gd name="T14" fmla="*/ 0 60000 65536"/>
                <a:gd name="T15" fmla="*/ 0 w 334"/>
                <a:gd name="T16" fmla="*/ 0 h 244"/>
                <a:gd name="T17" fmla="*/ 334 w 334"/>
                <a:gd name="T18" fmla="*/ 244 h 244"/>
              </a:gdLst>
              <a:ahLst/>
              <a:cxnLst>
                <a:cxn ang="T10">
                  <a:pos x="T0" y="T1"/>
                </a:cxn>
                <a:cxn ang="T11">
                  <a:pos x="T2" y="T3"/>
                </a:cxn>
                <a:cxn ang="T12">
                  <a:pos x="T4" y="T5"/>
                </a:cxn>
                <a:cxn ang="T13">
                  <a:pos x="T6" y="T7"/>
                </a:cxn>
                <a:cxn ang="T14">
                  <a:pos x="T8" y="T9"/>
                </a:cxn>
              </a:cxnLst>
              <a:rect l="T15" t="T16" r="T17" b="T18"/>
              <a:pathLst>
                <a:path w="334" h="244">
                  <a:moveTo>
                    <a:pt x="0" y="141"/>
                  </a:moveTo>
                  <a:lnTo>
                    <a:pt x="195" y="244"/>
                  </a:lnTo>
                  <a:lnTo>
                    <a:pt x="334" y="98"/>
                  </a:lnTo>
                  <a:lnTo>
                    <a:pt x="133" y="0"/>
                  </a:lnTo>
                  <a:lnTo>
                    <a:pt x="0" y="141"/>
                  </a:lnTo>
                  <a:close/>
                </a:path>
              </a:pathLst>
            </a:custGeom>
            <a:solidFill>
              <a:srgbClr val="0099FF"/>
            </a:solidFill>
            <a:ln w="9525">
              <a:noFill/>
              <a:round/>
              <a:headEnd/>
              <a:tailEnd/>
            </a:ln>
          </p:spPr>
          <p:txBody>
            <a:bodyPr/>
            <a:lstStyle/>
            <a:p>
              <a:endParaRPr lang="fa-IR"/>
            </a:p>
          </p:txBody>
        </p:sp>
        <p:sp>
          <p:nvSpPr>
            <p:cNvPr id="129139" name="Freeform 122"/>
            <p:cNvSpPr>
              <a:spLocks/>
            </p:cNvSpPr>
            <p:nvPr/>
          </p:nvSpPr>
          <p:spPr bwMode="auto">
            <a:xfrm>
              <a:off x="550" y="3599"/>
              <a:ext cx="131" cy="139"/>
            </a:xfrm>
            <a:custGeom>
              <a:avLst/>
              <a:gdLst>
                <a:gd name="T0" fmla="*/ 2 w 261"/>
                <a:gd name="T1" fmla="*/ 2 h 277"/>
                <a:gd name="T2" fmla="*/ 1 w 261"/>
                <a:gd name="T3" fmla="*/ 2 h 277"/>
                <a:gd name="T4" fmla="*/ 2 w 261"/>
                <a:gd name="T5" fmla="*/ 1 h 277"/>
                <a:gd name="T6" fmla="*/ 2 w 261"/>
                <a:gd name="T7" fmla="*/ 1 h 277"/>
                <a:gd name="T8" fmla="*/ 2 w 261"/>
                <a:gd name="T9" fmla="*/ 0 h 277"/>
                <a:gd name="T10" fmla="*/ 0 w 261"/>
                <a:gd name="T11" fmla="*/ 2 h 277"/>
                <a:gd name="T12" fmla="*/ 2 w 261"/>
                <a:gd name="T13" fmla="*/ 3 h 277"/>
                <a:gd name="T14" fmla="*/ 3 w 261"/>
                <a:gd name="T15" fmla="*/ 2 h 277"/>
                <a:gd name="T16" fmla="*/ 2 w 261"/>
                <a:gd name="T17" fmla="*/ 2 h 2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1"/>
                <a:gd name="T28" fmla="*/ 0 h 277"/>
                <a:gd name="T29" fmla="*/ 261 w 261"/>
                <a:gd name="T30" fmla="*/ 277 h 2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1" h="277">
                  <a:moveTo>
                    <a:pt x="153" y="167"/>
                  </a:moveTo>
                  <a:lnTo>
                    <a:pt x="103" y="144"/>
                  </a:lnTo>
                  <a:lnTo>
                    <a:pt x="140" y="105"/>
                  </a:lnTo>
                  <a:lnTo>
                    <a:pt x="215" y="28"/>
                  </a:lnTo>
                  <a:lnTo>
                    <a:pt x="164" y="0"/>
                  </a:lnTo>
                  <a:lnTo>
                    <a:pt x="0" y="171"/>
                  </a:lnTo>
                  <a:lnTo>
                    <a:pt x="204" y="277"/>
                  </a:lnTo>
                  <a:lnTo>
                    <a:pt x="261" y="215"/>
                  </a:lnTo>
                  <a:lnTo>
                    <a:pt x="153" y="167"/>
                  </a:lnTo>
                  <a:close/>
                </a:path>
              </a:pathLst>
            </a:custGeom>
            <a:solidFill>
              <a:srgbClr val="0099FF"/>
            </a:solidFill>
            <a:ln w="9525">
              <a:noFill/>
              <a:round/>
              <a:headEnd/>
              <a:tailEnd/>
            </a:ln>
          </p:spPr>
          <p:txBody>
            <a:bodyPr/>
            <a:lstStyle/>
            <a:p>
              <a:endParaRPr lang="fa-IR"/>
            </a:p>
          </p:txBody>
        </p:sp>
        <p:sp>
          <p:nvSpPr>
            <p:cNvPr id="129140" name="Freeform 123"/>
            <p:cNvSpPr>
              <a:spLocks/>
            </p:cNvSpPr>
            <p:nvPr/>
          </p:nvSpPr>
          <p:spPr bwMode="auto">
            <a:xfrm>
              <a:off x="1516" y="3702"/>
              <a:ext cx="183" cy="103"/>
            </a:xfrm>
            <a:custGeom>
              <a:avLst/>
              <a:gdLst>
                <a:gd name="T0" fmla="*/ 1 w 367"/>
                <a:gd name="T1" fmla="*/ 1 h 206"/>
                <a:gd name="T2" fmla="*/ 1 w 367"/>
                <a:gd name="T3" fmla="*/ 1 h 206"/>
                <a:gd name="T4" fmla="*/ 1 w 367"/>
                <a:gd name="T5" fmla="*/ 1 h 206"/>
                <a:gd name="T6" fmla="*/ 0 w 367"/>
                <a:gd name="T7" fmla="*/ 1 h 206"/>
                <a:gd name="T8" fmla="*/ 0 w 367"/>
                <a:gd name="T9" fmla="*/ 1 h 206"/>
                <a:gd name="T10" fmla="*/ 1 w 367"/>
                <a:gd name="T11" fmla="*/ 2 h 206"/>
                <a:gd name="T12" fmla="*/ 2 w 367"/>
                <a:gd name="T13" fmla="*/ 1 h 206"/>
                <a:gd name="T14" fmla="*/ 2 w 367"/>
                <a:gd name="T15" fmla="*/ 0 h 206"/>
                <a:gd name="T16" fmla="*/ 1 w 367"/>
                <a:gd name="T17" fmla="*/ 1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7"/>
                <a:gd name="T28" fmla="*/ 0 h 206"/>
                <a:gd name="T29" fmla="*/ 367 w 367"/>
                <a:gd name="T30" fmla="*/ 206 h 2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7" h="206">
                  <a:moveTo>
                    <a:pt x="222" y="80"/>
                  </a:moveTo>
                  <a:lnTo>
                    <a:pt x="203" y="102"/>
                  </a:lnTo>
                  <a:lnTo>
                    <a:pt x="177" y="87"/>
                  </a:lnTo>
                  <a:lnTo>
                    <a:pt x="69" y="30"/>
                  </a:lnTo>
                  <a:lnTo>
                    <a:pt x="0" y="102"/>
                  </a:lnTo>
                  <a:lnTo>
                    <a:pt x="203" y="206"/>
                  </a:lnTo>
                  <a:lnTo>
                    <a:pt x="367" y="36"/>
                  </a:lnTo>
                  <a:lnTo>
                    <a:pt x="297" y="0"/>
                  </a:lnTo>
                  <a:lnTo>
                    <a:pt x="222" y="80"/>
                  </a:lnTo>
                  <a:close/>
                </a:path>
              </a:pathLst>
            </a:custGeom>
            <a:solidFill>
              <a:srgbClr val="0099FF"/>
            </a:solidFill>
            <a:ln w="9525">
              <a:noFill/>
              <a:round/>
              <a:headEnd/>
              <a:tailEnd/>
            </a:ln>
          </p:spPr>
          <p:txBody>
            <a:bodyPr/>
            <a:lstStyle/>
            <a:p>
              <a:endParaRPr lang="fa-IR"/>
            </a:p>
          </p:txBody>
        </p:sp>
        <p:sp>
          <p:nvSpPr>
            <p:cNvPr id="129141" name="Freeform 124"/>
            <p:cNvSpPr>
              <a:spLocks/>
            </p:cNvSpPr>
            <p:nvPr/>
          </p:nvSpPr>
          <p:spPr bwMode="auto">
            <a:xfrm>
              <a:off x="1700" y="3446"/>
              <a:ext cx="191" cy="167"/>
            </a:xfrm>
            <a:custGeom>
              <a:avLst/>
              <a:gdLst>
                <a:gd name="T0" fmla="*/ 1 w 382"/>
                <a:gd name="T1" fmla="*/ 0 h 334"/>
                <a:gd name="T2" fmla="*/ 0 w 382"/>
                <a:gd name="T3" fmla="*/ 1 h 334"/>
                <a:gd name="T4" fmla="*/ 1 w 382"/>
                <a:gd name="T5" fmla="*/ 3 h 334"/>
                <a:gd name="T6" fmla="*/ 3 w 382"/>
                <a:gd name="T7" fmla="*/ 1 h 334"/>
                <a:gd name="T8" fmla="*/ 3 w 382"/>
                <a:gd name="T9" fmla="*/ 1 h 334"/>
                <a:gd name="T10" fmla="*/ 1 w 382"/>
                <a:gd name="T11" fmla="*/ 0 h 334"/>
                <a:gd name="T12" fmla="*/ 0 60000 65536"/>
                <a:gd name="T13" fmla="*/ 0 60000 65536"/>
                <a:gd name="T14" fmla="*/ 0 60000 65536"/>
                <a:gd name="T15" fmla="*/ 0 60000 65536"/>
                <a:gd name="T16" fmla="*/ 0 60000 65536"/>
                <a:gd name="T17" fmla="*/ 0 60000 65536"/>
                <a:gd name="T18" fmla="*/ 0 w 382"/>
                <a:gd name="T19" fmla="*/ 0 h 334"/>
                <a:gd name="T20" fmla="*/ 382 w 382"/>
                <a:gd name="T21" fmla="*/ 334 h 334"/>
              </a:gdLst>
              <a:ahLst/>
              <a:cxnLst>
                <a:cxn ang="T12">
                  <a:pos x="T0" y="T1"/>
                </a:cxn>
                <a:cxn ang="T13">
                  <a:pos x="T2" y="T3"/>
                </a:cxn>
                <a:cxn ang="T14">
                  <a:pos x="T4" y="T5"/>
                </a:cxn>
                <a:cxn ang="T15">
                  <a:pos x="T6" y="T7"/>
                </a:cxn>
                <a:cxn ang="T16">
                  <a:pos x="T8" y="T9"/>
                </a:cxn>
                <a:cxn ang="T17">
                  <a:pos x="T10" y="T11"/>
                </a:cxn>
              </a:cxnLst>
              <a:rect l="T18" t="T19" r="T20" b="T21"/>
              <a:pathLst>
                <a:path w="382" h="334">
                  <a:moveTo>
                    <a:pt x="218" y="0"/>
                  </a:moveTo>
                  <a:lnTo>
                    <a:pt x="0" y="229"/>
                  </a:lnTo>
                  <a:lnTo>
                    <a:pt x="204" y="334"/>
                  </a:lnTo>
                  <a:lnTo>
                    <a:pt x="382" y="148"/>
                  </a:lnTo>
                  <a:lnTo>
                    <a:pt x="382" y="79"/>
                  </a:lnTo>
                  <a:lnTo>
                    <a:pt x="218" y="0"/>
                  </a:lnTo>
                  <a:close/>
                </a:path>
              </a:pathLst>
            </a:custGeom>
            <a:solidFill>
              <a:srgbClr val="0099FF"/>
            </a:solidFill>
            <a:ln w="9525">
              <a:noFill/>
              <a:round/>
              <a:headEnd/>
              <a:tailEnd/>
            </a:ln>
          </p:spPr>
          <p:txBody>
            <a:bodyPr/>
            <a:lstStyle/>
            <a:p>
              <a:endParaRPr lang="fa-IR"/>
            </a:p>
          </p:txBody>
        </p:sp>
        <p:sp>
          <p:nvSpPr>
            <p:cNvPr id="129142" name="Freeform 125"/>
            <p:cNvSpPr>
              <a:spLocks/>
            </p:cNvSpPr>
            <p:nvPr/>
          </p:nvSpPr>
          <p:spPr bwMode="auto">
            <a:xfrm>
              <a:off x="1608" y="3571"/>
              <a:ext cx="184" cy="138"/>
            </a:xfrm>
            <a:custGeom>
              <a:avLst/>
              <a:gdLst>
                <a:gd name="T0" fmla="*/ 1 w 368"/>
                <a:gd name="T1" fmla="*/ 0 h 275"/>
                <a:gd name="T2" fmla="*/ 0 w 368"/>
                <a:gd name="T3" fmla="*/ 2 h 275"/>
                <a:gd name="T4" fmla="*/ 1 w 368"/>
                <a:gd name="T5" fmla="*/ 2 h 275"/>
                <a:gd name="T6" fmla="*/ 1 w 368"/>
                <a:gd name="T7" fmla="*/ 2 h 275"/>
                <a:gd name="T8" fmla="*/ 1 w 368"/>
                <a:gd name="T9" fmla="*/ 2 h 275"/>
                <a:gd name="T10" fmla="*/ 1 w 368"/>
                <a:gd name="T11" fmla="*/ 2 h 275"/>
                <a:gd name="T12" fmla="*/ 1 w 368"/>
                <a:gd name="T13" fmla="*/ 3 h 275"/>
                <a:gd name="T14" fmla="*/ 3 w 368"/>
                <a:gd name="T15" fmla="*/ 1 h 275"/>
                <a:gd name="T16" fmla="*/ 1 w 368"/>
                <a:gd name="T17" fmla="*/ 0 h 2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
                <a:gd name="T28" fmla="*/ 0 h 275"/>
                <a:gd name="T29" fmla="*/ 368 w 368"/>
                <a:gd name="T30" fmla="*/ 275 h 2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 h="275">
                  <a:moveTo>
                    <a:pt x="164" y="0"/>
                  </a:moveTo>
                  <a:lnTo>
                    <a:pt x="0" y="171"/>
                  </a:lnTo>
                  <a:lnTo>
                    <a:pt x="62" y="202"/>
                  </a:lnTo>
                  <a:lnTo>
                    <a:pt x="129" y="129"/>
                  </a:lnTo>
                  <a:lnTo>
                    <a:pt x="186" y="182"/>
                  </a:lnTo>
                  <a:lnTo>
                    <a:pt x="132" y="240"/>
                  </a:lnTo>
                  <a:lnTo>
                    <a:pt x="204" y="275"/>
                  </a:lnTo>
                  <a:lnTo>
                    <a:pt x="368" y="106"/>
                  </a:lnTo>
                  <a:lnTo>
                    <a:pt x="164" y="0"/>
                  </a:lnTo>
                  <a:close/>
                </a:path>
              </a:pathLst>
            </a:custGeom>
            <a:solidFill>
              <a:srgbClr val="0099FF"/>
            </a:solidFill>
            <a:ln w="9525">
              <a:noFill/>
              <a:round/>
              <a:headEnd/>
              <a:tailEnd/>
            </a:ln>
          </p:spPr>
          <p:txBody>
            <a:bodyPr/>
            <a:lstStyle/>
            <a:p>
              <a:endParaRPr lang="fa-IR"/>
            </a:p>
          </p:txBody>
        </p:sp>
        <p:sp>
          <p:nvSpPr>
            <p:cNvPr id="129143" name="Freeform 126"/>
            <p:cNvSpPr>
              <a:spLocks/>
            </p:cNvSpPr>
            <p:nvPr/>
          </p:nvSpPr>
          <p:spPr bwMode="auto">
            <a:xfrm>
              <a:off x="1445" y="3763"/>
              <a:ext cx="162" cy="65"/>
            </a:xfrm>
            <a:custGeom>
              <a:avLst/>
              <a:gdLst>
                <a:gd name="T0" fmla="*/ 0 w 325"/>
                <a:gd name="T1" fmla="*/ 0 h 130"/>
                <a:gd name="T2" fmla="*/ 0 w 325"/>
                <a:gd name="T3" fmla="*/ 1 h 130"/>
                <a:gd name="T4" fmla="*/ 2 w 325"/>
                <a:gd name="T5" fmla="*/ 1 h 130"/>
                <a:gd name="T6" fmla="*/ 2 w 325"/>
                <a:gd name="T7" fmla="*/ 1 h 130"/>
                <a:gd name="T8" fmla="*/ 0 w 325"/>
                <a:gd name="T9" fmla="*/ 0 h 130"/>
                <a:gd name="T10" fmla="*/ 0 60000 65536"/>
                <a:gd name="T11" fmla="*/ 0 60000 65536"/>
                <a:gd name="T12" fmla="*/ 0 60000 65536"/>
                <a:gd name="T13" fmla="*/ 0 60000 65536"/>
                <a:gd name="T14" fmla="*/ 0 60000 65536"/>
                <a:gd name="T15" fmla="*/ 0 w 325"/>
                <a:gd name="T16" fmla="*/ 0 h 130"/>
                <a:gd name="T17" fmla="*/ 325 w 325"/>
                <a:gd name="T18" fmla="*/ 130 h 130"/>
              </a:gdLst>
              <a:ahLst/>
              <a:cxnLst>
                <a:cxn ang="T10">
                  <a:pos x="T0" y="T1"/>
                </a:cxn>
                <a:cxn ang="T11">
                  <a:pos x="T2" y="T3"/>
                </a:cxn>
                <a:cxn ang="T12">
                  <a:pos x="T4" y="T5"/>
                </a:cxn>
                <a:cxn ang="T13">
                  <a:pos x="T6" y="T7"/>
                </a:cxn>
                <a:cxn ang="T14">
                  <a:pos x="T8" y="T9"/>
                </a:cxn>
              </a:cxnLst>
              <a:rect l="T15" t="T16" r="T17" b="T18"/>
              <a:pathLst>
                <a:path w="325" h="130">
                  <a:moveTo>
                    <a:pt x="123" y="0"/>
                  </a:moveTo>
                  <a:lnTo>
                    <a:pt x="0" y="130"/>
                  </a:lnTo>
                  <a:lnTo>
                    <a:pt x="303" y="130"/>
                  </a:lnTo>
                  <a:lnTo>
                    <a:pt x="325" y="107"/>
                  </a:lnTo>
                  <a:lnTo>
                    <a:pt x="123" y="0"/>
                  </a:lnTo>
                  <a:close/>
                </a:path>
              </a:pathLst>
            </a:custGeom>
            <a:solidFill>
              <a:srgbClr val="0099FF"/>
            </a:solidFill>
            <a:ln w="9525">
              <a:noFill/>
              <a:round/>
              <a:headEnd/>
              <a:tailEnd/>
            </a:ln>
          </p:spPr>
          <p:txBody>
            <a:bodyPr/>
            <a:lstStyle/>
            <a:p>
              <a:endParaRPr lang="fa-IR"/>
            </a:p>
          </p:txBody>
        </p:sp>
        <p:sp>
          <p:nvSpPr>
            <p:cNvPr id="129144" name="Freeform 127"/>
            <p:cNvSpPr>
              <a:spLocks/>
            </p:cNvSpPr>
            <p:nvPr/>
          </p:nvSpPr>
          <p:spPr bwMode="auto">
            <a:xfrm>
              <a:off x="665" y="3714"/>
              <a:ext cx="113" cy="72"/>
            </a:xfrm>
            <a:custGeom>
              <a:avLst/>
              <a:gdLst>
                <a:gd name="T0" fmla="*/ 1 w 226"/>
                <a:gd name="T1" fmla="*/ 0 h 145"/>
                <a:gd name="T2" fmla="*/ 0 w 226"/>
                <a:gd name="T3" fmla="*/ 0 h 145"/>
                <a:gd name="T4" fmla="*/ 2 w 226"/>
                <a:gd name="T5" fmla="*/ 1 h 145"/>
                <a:gd name="T6" fmla="*/ 2 w 226"/>
                <a:gd name="T7" fmla="*/ 1 h 145"/>
                <a:gd name="T8" fmla="*/ 2 w 226"/>
                <a:gd name="T9" fmla="*/ 0 h 145"/>
                <a:gd name="T10" fmla="*/ 1 w 226"/>
                <a:gd name="T11" fmla="*/ 0 h 145"/>
                <a:gd name="T12" fmla="*/ 0 60000 65536"/>
                <a:gd name="T13" fmla="*/ 0 60000 65536"/>
                <a:gd name="T14" fmla="*/ 0 60000 65536"/>
                <a:gd name="T15" fmla="*/ 0 60000 65536"/>
                <a:gd name="T16" fmla="*/ 0 60000 65536"/>
                <a:gd name="T17" fmla="*/ 0 60000 65536"/>
                <a:gd name="T18" fmla="*/ 0 w 226"/>
                <a:gd name="T19" fmla="*/ 0 h 145"/>
                <a:gd name="T20" fmla="*/ 226 w 22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226" h="145">
                  <a:moveTo>
                    <a:pt x="59" y="0"/>
                  </a:moveTo>
                  <a:lnTo>
                    <a:pt x="0" y="61"/>
                  </a:lnTo>
                  <a:lnTo>
                    <a:pt x="160" y="145"/>
                  </a:lnTo>
                  <a:lnTo>
                    <a:pt x="166" y="138"/>
                  </a:lnTo>
                  <a:lnTo>
                    <a:pt x="226" y="76"/>
                  </a:lnTo>
                  <a:lnTo>
                    <a:pt x="59" y="0"/>
                  </a:lnTo>
                  <a:close/>
                </a:path>
              </a:pathLst>
            </a:custGeom>
            <a:solidFill>
              <a:srgbClr val="0099FF"/>
            </a:solidFill>
            <a:ln w="9525">
              <a:noFill/>
              <a:round/>
              <a:headEnd/>
              <a:tailEnd/>
            </a:ln>
          </p:spPr>
          <p:txBody>
            <a:bodyPr/>
            <a:lstStyle/>
            <a:p>
              <a:endParaRPr lang="fa-IR"/>
            </a:p>
          </p:txBody>
        </p:sp>
        <p:sp>
          <p:nvSpPr>
            <p:cNvPr id="129145" name="Freeform 128"/>
            <p:cNvSpPr>
              <a:spLocks/>
            </p:cNvSpPr>
            <p:nvPr/>
          </p:nvSpPr>
          <p:spPr bwMode="auto">
            <a:xfrm>
              <a:off x="757" y="3818"/>
              <a:ext cx="30" cy="10"/>
            </a:xfrm>
            <a:custGeom>
              <a:avLst/>
              <a:gdLst>
                <a:gd name="T0" fmla="*/ 1 w 59"/>
                <a:gd name="T1" fmla="*/ 0 h 19"/>
                <a:gd name="T2" fmla="*/ 0 w 59"/>
                <a:gd name="T3" fmla="*/ 1 h 19"/>
                <a:gd name="T4" fmla="*/ 1 w 59"/>
                <a:gd name="T5" fmla="*/ 1 h 19"/>
                <a:gd name="T6" fmla="*/ 1 w 59"/>
                <a:gd name="T7" fmla="*/ 0 h 19"/>
                <a:gd name="T8" fmla="*/ 0 60000 65536"/>
                <a:gd name="T9" fmla="*/ 0 60000 65536"/>
                <a:gd name="T10" fmla="*/ 0 60000 65536"/>
                <a:gd name="T11" fmla="*/ 0 60000 65536"/>
                <a:gd name="T12" fmla="*/ 0 w 59"/>
                <a:gd name="T13" fmla="*/ 0 h 19"/>
                <a:gd name="T14" fmla="*/ 59 w 59"/>
                <a:gd name="T15" fmla="*/ 19 h 19"/>
              </a:gdLst>
              <a:ahLst/>
              <a:cxnLst>
                <a:cxn ang="T8">
                  <a:pos x="T0" y="T1"/>
                </a:cxn>
                <a:cxn ang="T9">
                  <a:pos x="T2" y="T3"/>
                </a:cxn>
                <a:cxn ang="T10">
                  <a:pos x="T4" y="T5"/>
                </a:cxn>
                <a:cxn ang="T11">
                  <a:pos x="T6" y="T7"/>
                </a:cxn>
              </a:cxnLst>
              <a:rect l="T12" t="T13" r="T14" b="T15"/>
              <a:pathLst>
                <a:path w="59" h="19">
                  <a:moveTo>
                    <a:pt x="18" y="0"/>
                  </a:moveTo>
                  <a:lnTo>
                    <a:pt x="0" y="19"/>
                  </a:lnTo>
                  <a:lnTo>
                    <a:pt x="59" y="19"/>
                  </a:lnTo>
                  <a:lnTo>
                    <a:pt x="18" y="0"/>
                  </a:lnTo>
                  <a:close/>
                </a:path>
              </a:pathLst>
            </a:custGeom>
            <a:solidFill>
              <a:srgbClr val="0099FF"/>
            </a:solidFill>
            <a:ln w="9525">
              <a:noFill/>
              <a:round/>
              <a:headEnd/>
              <a:tailEnd/>
            </a:ln>
          </p:spPr>
          <p:txBody>
            <a:bodyPr/>
            <a:lstStyle/>
            <a:p>
              <a:endParaRPr lang="fa-IR"/>
            </a:p>
          </p:txBody>
        </p:sp>
        <p:sp>
          <p:nvSpPr>
            <p:cNvPr id="129146" name="Freeform 129"/>
            <p:cNvSpPr>
              <a:spLocks/>
            </p:cNvSpPr>
            <p:nvPr/>
          </p:nvSpPr>
          <p:spPr bwMode="auto">
            <a:xfrm>
              <a:off x="854" y="3393"/>
              <a:ext cx="95" cy="158"/>
            </a:xfrm>
            <a:custGeom>
              <a:avLst/>
              <a:gdLst>
                <a:gd name="T0" fmla="*/ 2 w 189"/>
                <a:gd name="T1" fmla="*/ 1 h 316"/>
                <a:gd name="T2" fmla="*/ 1 w 189"/>
                <a:gd name="T3" fmla="*/ 1 h 316"/>
                <a:gd name="T4" fmla="*/ 1 w 189"/>
                <a:gd name="T5" fmla="*/ 1 h 316"/>
                <a:gd name="T6" fmla="*/ 1 w 189"/>
                <a:gd name="T7" fmla="*/ 1 h 316"/>
                <a:gd name="T8" fmla="*/ 1 w 189"/>
                <a:gd name="T9" fmla="*/ 1 h 316"/>
                <a:gd name="T10" fmla="*/ 1 w 189"/>
                <a:gd name="T11" fmla="*/ 1 h 316"/>
                <a:gd name="T12" fmla="*/ 0 w 189"/>
                <a:gd name="T13" fmla="*/ 1 h 316"/>
                <a:gd name="T14" fmla="*/ 1 w 189"/>
                <a:gd name="T15" fmla="*/ 1 h 316"/>
                <a:gd name="T16" fmla="*/ 1 w 189"/>
                <a:gd name="T17" fmla="*/ 1 h 316"/>
                <a:gd name="T18" fmla="*/ 1 w 189"/>
                <a:gd name="T19" fmla="*/ 1 h 316"/>
                <a:gd name="T20" fmla="*/ 1 w 189"/>
                <a:gd name="T21" fmla="*/ 1 h 316"/>
                <a:gd name="T22" fmla="*/ 1 w 189"/>
                <a:gd name="T23" fmla="*/ 1 h 316"/>
                <a:gd name="T24" fmla="*/ 1 w 189"/>
                <a:gd name="T25" fmla="*/ 1 h 316"/>
                <a:gd name="T26" fmla="*/ 1 w 189"/>
                <a:gd name="T27" fmla="*/ 1 h 316"/>
                <a:gd name="T28" fmla="*/ 1 w 189"/>
                <a:gd name="T29" fmla="*/ 1 h 316"/>
                <a:gd name="T30" fmla="*/ 1 w 189"/>
                <a:gd name="T31" fmla="*/ 1 h 316"/>
                <a:gd name="T32" fmla="*/ 1 w 189"/>
                <a:gd name="T33" fmla="*/ 1 h 316"/>
                <a:gd name="T34" fmla="*/ 1 w 189"/>
                <a:gd name="T35" fmla="*/ 1 h 316"/>
                <a:gd name="T36" fmla="*/ 1 w 189"/>
                <a:gd name="T37" fmla="*/ 2 h 316"/>
                <a:gd name="T38" fmla="*/ 1 w 189"/>
                <a:gd name="T39" fmla="*/ 2 h 316"/>
                <a:gd name="T40" fmla="*/ 1 w 189"/>
                <a:gd name="T41" fmla="*/ 2 h 316"/>
                <a:gd name="T42" fmla="*/ 1 w 189"/>
                <a:gd name="T43" fmla="*/ 2 h 316"/>
                <a:gd name="T44" fmla="*/ 1 w 189"/>
                <a:gd name="T45" fmla="*/ 2 h 316"/>
                <a:gd name="T46" fmla="*/ 1 w 189"/>
                <a:gd name="T47" fmla="*/ 1 h 316"/>
                <a:gd name="T48" fmla="*/ 2 w 189"/>
                <a:gd name="T49" fmla="*/ 1 h 316"/>
                <a:gd name="T50" fmla="*/ 2 w 189"/>
                <a:gd name="T51" fmla="*/ 1 h 316"/>
                <a:gd name="T52" fmla="*/ 2 w 189"/>
                <a:gd name="T53" fmla="*/ 1 h 316"/>
                <a:gd name="T54" fmla="*/ 2 w 189"/>
                <a:gd name="T55" fmla="*/ 1 h 316"/>
                <a:gd name="T56" fmla="*/ 2 w 189"/>
                <a:gd name="T57" fmla="*/ 1 h 316"/>
                <a:gd name="T58" fmla="*/ 2 w 189"/>
                <a:gd name="T59" fmla="*/ 1 h 316"/>
                <a:gd name="T60" fmla="*/ 2 w 189"/>
                <a:gd name="T61" fmla="*/ 1 h 316"/>
                <a:gd name="T62" fmla="*/ 2 w 189"/>
                <a:gd name="T63" fmla="*/ 1 h 316"/>
                <a:gd name="T64" fmla="*/ 2 w 189"/>
                <a:gd name="T65" fmla="*/ 1 h 316"/>
                <a:gd name="T66" fmla="*/ 2 w 189"/>
                <a:gd name="T67" fmla="*/ 1 h 316"/>
                <a:gd name="T68" fmla="*/ 2 w 189"/>
                <a:gd name="T69" fmla="*/ 1 h 316"/>
                <a:gd name="T70" fmla="*/ 2 w 189"/>
                <a:gd name="T71" fmla="*/ 1 h 316"/>
                <a:gd name="T72" fmla="*/ 2 w 189"/>
                <a:gd name="T73" fmla="*/ 1 h 316"/>
                <a:gd name="T74" fmla="*/ 2 w 189"/>
                <a:gd name="T75" fmla="*/ 1 h 316"/>
                <a:gd name="T76" fmla="*/ 2 w 189"/>
                <a:gd name="T77" fmla="*/ 1 h 316"/>
                <a:gd name="T78" fmla="*/ 2 w 189"/>
                <a:gd name="T79" fmla="*/ 1 h 316"/>
                <a:gd name="T80" fmla="*/ 2 w 189"/>
                <a:gd name="T81" fmla="*/ 1 h 316"/>
                <a:gd name="T82" fmla="*/ 2 w 189"/>
                <a:gd name="T83" fmla="*/ 1 h 3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9"/>
                <a:gd name="T127" fmla="*/ 0 h 316"/>
                <a:gd name="T128" fmla="*/ 189 w 189"/>
                <a:gd name="T129" fmla="*/ 316 h 3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9" h="316">
                  <a:moveTo>
                    <a:pt x="177" y="47"/>
                  </a:moveTo>
                  <a:lnTo>
                    <a:pt x="162" y="37"/>
                  </a:lnTo>
                  <a:lnTo>
                    <a:pt x="100" y="0"/>
                  </a:lnTo>
                  <a:lnTo>
                    <a:pt x="95" y="5"/>
                  </a:lnTo>
                  <a:lnTo>
                    <a:pt x="90" y="14"/>
                  </a:lnTo>
                  <a:lnTo>
                    <a:pt x="82" y="23"/>
                  </a:lnTo>
                  <a:lnTo>
                    <a:pt x="72" y="36"/>
                  </a:lnTo>
                  <a:lnTo>
                    <a:pt x="61" y="48"/>
                  </a:lnTo>
                  <a:lnTo>
                    <a:pt x="49" y="59"/>
                  </a:lnTo>
                  <a:lnTo>
                    <a:pt x="36" y="72"/>
                  </a:lnTo>
                  <a:lnTo>
                    <a:pt x="24" y="81"/>
                  </a:lnTo>
                  <a:lnTo>
                    <a:pt x="10" y="95"/>
                  </a:lnTo>
                  <a:lnTo>
                    <a:pt x="2" y="109"/>
                  </a:lnTo>
                  <a:lnTo>
                    <a:pt x="0" y="123"/>
                  </a:lnTo>
                  <a:lnTo>
                    <a:pt x="3" y="136"/>
                  </a:lnTo>
                  <a:lnTo>
                    <a:pt x="6" y="143"/>
                  </a:lnTo>
                  <a:lnTo>
                    <a:pt x="10" y="152"/>
                  </a:lnTo>
                  <a:lnTo>
                    <a:pt x="13" y="160"/>
                  </a:lnTo>
                  <a:lnTo>
                    <a:pt x="15" y="167"/>
                  </a:lnTo>
                  <a:lnTo>
                    <a:pt x="20" y="175"/>
                  </a:lnTo>
                  <a:lnTo>
                    <a:pt x="24" y="181"/>
                  </a:lnTo>
                  <a:lnTo>
                    <a:pt x="31" y="186"/>
                  </a:lnTo>
                  <a:lnTo>
                    <a:pt x="38" y="190"/>
                  </a:lnTo>
                  <a:lnTo>
                    <a:pt x="44" y="194"/>
                  </a:lnTo>
                  <a:lnTo>
                    <a:pt x="51" y="197"/>
                  </a:lnTo>
                  <a:lnTo>
                    <a:pt x="58" y="198"/>
                  </a:lnTo>
                  <a:lnTo>
                    <a:pt x="64" y="200"/>
                  </a:lnTo>
                  <a:lnTo>
                    <a:pt x="65" y="201"/>
                  </a:lnTo>
                  <a:lnTo>
                    <a:pt x="68" y="201"/>
                  </a:lnTo>
                  <a:lnTo>
                    <a:pt x="69" y="201"/>
                  </a:lnTo>
                  <a:lnTo>
                    <a:pt x="84" y="214"/>
                  </a:lnTo>
                  <a:lnTo>
                    <a:pt x="84" y="215"/>
                  </a:lnTo>
                  <a:lnTo>
                    <a:pt x="83" y="216"/>
                  </a:lnTo>
                  <a:lnTo>
                    <a:pt x="80" y="221"/>
                  </a:lnTo>
                  <a:lnTo>
                    <a:pt x="79" y="226"/>
                  </a:lnTo>
                  <a:lnTo>
                    <a:pt x="69" y="248"/>
                  </a:lnTo>
                  <a:lnTo>
                    <a:pt x="61" y="273"/>
                  </a:lnTo>
                  <a:lnTo>
                    <a:pt x="58" y="298"/>
                  </a:lnTo>
                  <a:lnTo>
                    <a:pt x="62" y="313"/>
                  </a:lnTo>
                  <a:lnTo>
                    <a:pt x="71" y="316"/>
                  </a:lnTo>
                  <a:lnTo>
                    <a:pt x="79" y="313"/>
                  </a:lnTo>
                  <a:lnTo>
                    <a:pt x="87" y="305"/>
                  </a:lnTo>
                  <a:lnTo>
                    <a:pt x="95" y="294"/>
                  </a:lnTo>
                  <a:lnTo>
                    <a:pt x="104" y="283"/>
                  </a:lnTo>
                  <a:lnTo>
                    <a:pt x="111" y="269"/>
                  </a:lnTo>
                  <a:lnTo>
                    <a:pt x="116" y="256"/>
                  </a:lnTo>
                  <a:lnTo>
                    <a:pt x="120" y="247"/>
                  </a:lnTo>
                  <a:lnTo>
                    <a:pt x="126" y="226"/>
                  </a:lnTo>
                  <a:lnTo>
                    <a:pt x="133" y="201"/>
                  </a:lnTo>
                  <a:lnTo>
                    <a:pt x="137" y="178"/>
                  </a:lnTo>
                  <a:lnTo>
                    <a:pt x="139" y="163"/>
                  </a:lnTo>
                  <a:lnTo>
                    <a:pt x="139" y="161"/>
                  </a:lnTo>
                  <a:lnTo>
                    <a:pt x="141" y="161"/>
                  </a:lnTo>
                  <a:lnTo>
                    <a:pt x="145" y="163"/>
                  </a:lnTo>
                  <a:lnTo>
                    <a:pt x="153" y="163"/>
                  </a:lnTo>
                  <a:lnTo>
                    <a:pt x="163" y="160"/>
                  </a:lnTo>
                  <a:lnTo>
                    <a:pt x="173" y="156"/>
                  </a:lnTo>
                  <a:lnTo>
                    <a:pt x="175" y="153"/>
                  </a:lnTo>
                  <a:lnTo>
                    <a:pt x="178" y="152"/>
                  </a:lnTo>
                  <a:lnTo>
                    <a:pt x="179" y="149"/>
                  </a:lnTo>
                  <a:lnTo>
                    <a:pt x="182" y="146"/>
                  </a:lnTo>
                  <a:lnTo>
                    <a:pt x="185" y="143"/>
                  </a:lnTo>
                  <a:lnTo>
                    <a:pt x="186" y="139"/>
                  </a:lnTo>
                  <a:lnTo>
                    <a:pt x="188" y="135"/>
                  </a:lnTo>
                  <a:lnTo>
                    <a:pt x="188" y="132"/>
                  </a:lnTo>
                  <a:lnTo>
                    <a:pt x="189" y="127"/>
                  </a:lnTo>
                  <a:lnTo>
                    <a:pt x="189" y="123"/>
                  </a:lnTo>
                  <a:lnTo>
                    <a:pt x="189" y="117"/>
                  </a:lnTo>
                  <a:lnTo>
                    <a:pt x="188" y="113"/>
                  </a:lnTo>
                  <a:lnTo>
                    <a:pt x="185" y="102"/>
                  </a:lnTo>
                  <a:lnTo>
                    <a:pt x="181" y="94"/>
                  </a:lnTo>
                  <a:lnTo>
                    <a:pt x="178" y="87"/>
                  </a:lnTo>
                  <a:lnTo>
                    <a:pt x="175" y="83"/>
                  </a:lnTo>
                  <a:lnTo>
                    <a:pt x="175" y="81"/>
                  </a:lnTo>
                  <a:lnTo>
                    <a:pt x="177" y="47"/>
                  </a:lnTo>
                  <a:close/>
                </a:path>
              </a:pathLst>
            </a:custGeom>
            <a:solidFill>
              <a:srgbClr val="F2BFB2"/>
            </a:solidFill>
            <a:ln w="9525">
              <a:noFill/>
              <a:round/>
              <a:headEnd/>
              <a:tailEnd/>
            </a:ln>
          </p:spPr>
          <p:txBody>
            <a:bodyPr/>
            <a:lstStyle/>
            <a:p>
              <a:endParaRPr lang="fa-IR"/>
            </a:p>
          </p:txBody>
        </p:sp>
        <p:sp>
          <p:nvSpPr>
            <p:cNvPr id="129147" name="Freeform 130"/>
            <p:cNvSpPr>
              <a:spLocks/>
            </p:cNvSpPr>
            <p:nvPr/>
          </p:nvSpPr>
          <p:spPr bwMode="auto">
            <a:xfrm>
              <a:off x="969" y="2898"/>
              <a:ext cx="374" cy="438"/>
            </a:xfrm>
            <a:custGeom>
              <a:avLst/>
              <a:gdLst>
                <a:gd name="T0" fmla="*/ 5 w 748"/>
                <a:gd name="T1" fmla="*/ 2 h 877"/>
                <a:gd name="T2" fmla="*/ 5 w 748"/>
                <a:gd name="T3" fmla="*/ 2 h 877"/>
                <a:gd name="T4" fmla="*/ 5 w 748"/>
                <a:gd name="T5" fmla="*/ 2 h 877"/>
                <a:gd name="T6" fmla="*/ 5 w 748"/>
                <a:gd name="T7" fmla="*/ 2 h 877"/>
                <a:gd name="T8" fmla="*/ 6 w 748"/>
                <a:gd name="T9" fmla="*/ 3 h 877"/>
                <a:gd name="T10" fmla="*/ 6 w 748"/>
                <a:gd name="T11" fmla="*/ 3 h 877"/>
                <a:gd name="T12" fmla="*/ 6 w 748"/>
                <a:gd name="T13" fmla="*/ 2 h 877"/>
                <a:gd name="T14" fmla="*/ 6 w 748"/>
                <a:gd name="T15" fmla="*/ 2 h 877"/>
                <a:gd name="T16" fmla="*/ 5 w 748"/>
                <a:gd name="T17" fmla="*/ 1 h 877"/>
                <a:gd name="T18" fmla="*/ 5 w 748"/>
                <a:gd name="T19" fmla="*/ 0 h 877"/>
                <a:gd name="T20" fmla="*/ 5 w 748"/>
                <a:gd name="T21" fmla="*/ 0 h 877"/>
                <a:gd name="T22" fmla="*/ 3 w 748"/>
                <a:gd name="T23" fmla="*/ 0 h 877"/>
                <a:gd name="T24" fmla="*/ 3 w 748"/>
                <a:gd name="T25" fmla="*/ 0 h 877"/>
                <a:gd name="T26" fmla="*/ 3 w 748"/>
                <a:gd name="T27" fmla="*/ 0 h 877"/>
                <a:gd name="T28" fmla="*/ 3 w 748"/>
                <a:gd name="T29" fmla="*/ 0 h 877"/>
                <a:gd name="T30" fmla="*/ 3 w 748"/>
                <a:gd name="T31" fmla="*/ 0 h 877"/>
                <a:gd name="T32" fmla="*/ 3 w 748"/>
                <a:gd name="T33" fmla="*/ 1 h 877"/>
                <a:gd name="T34" fmla="*/ 3 w 748"/>
                <a:gd name="T35" fmla="*/ 1 h 877"/>
                <a:gd name="T36" fmla="*/ 1 w 748"/>
                <a:gd name="T37" fmla="*/ 1 h 877"/>
                <a:gd name="T38" fmla="*/ 1 w 748"/>
                <a:gd name="T39" fmla="*/ 1 h 877"/>
                <a:gd name="T40" fmla="*/ 1 w 748"/>
                <a:gd name="T41" fmla="*/ 1 h 877"/>
                <a:gd name="T42" fmla="*/ 1 w 748"/>
                <a:gd name="T43" fmla="*/ 2 h 877"/>
                <a:gd name="T44" fmla="*/ 1 w 748"/>
                <a:gd name="T45" fmla="*/ 2 h 877"/>
                <a:gd name="T46" fmla="*/ 1 w 748"/>
                <a:gd name="T47" fmla="*/ 2 h 877"/>
                <a:gd name="T48" fmla="*/ 1 w 748"/>
                <a:gd name="T49" fmla="*/ 2 h 877"/>
                <a:gd name="T50" fmla="*/ 1 w 748"/>
                <a:gd name="T51" fmla="*/ 3 h 877"/>
                <a:gd name="T52" fmla="*/ 1 w 748"/>
                <a:gd name="T53" fmla="*/ 4 h 877"/>
                <a:gd name="T54" fmla="*/ 1 w 748"/>
                <a:gd name="T55" fmla="*/ 4 h 877"/>
                <a:gd name="T56" fmla="*/ 1 w 748"/>
                <a:gd name="T57" fmla="*/ 5 h 877"/>
                <a:gd name="T58" fmla="*/ 1 w 748"/>
                <a:gd name="T59" fmla="*/ 5 h 877"/>
                <a:gd name="T60" fmla="*/ 1 w 748"/>
                <a:gd name="T61" fmla="*/ 5 h 877"/>
                <a:gd name="T62" fmla="*/ 1 w 748"/>
                <a:gd name="T63" fmla="*/ 5 h 877"/>
                <a:gd name="T64" fmla="*/ 1 w 748"/>
                <a:gd name="T65" fmla="*/ 5 h 877"/>
                <a:gd name="T66" fmla="*/ 1 w 748"/>
                <a:gd name="T67" fmla="*/ 5 h 877"/>
                <a:gd name="T68" fmla="*/ 1 w 748"/>
                <a:gd name="T69" fmla="*/ 6 h 877"/>
                <a:gd name="T70" fmla="*/ 1 w 748"/>
                <a:gd name="T71" fmla="*/ 6 h 877"/>
                <a:gd name="T72" fmla="*/ 1 w 748"/>
                <a:gd name="T73" fmla="*/ 5 h 877"/>
                <a:gd name="T74" fmla="*/ 1 w 748"/>
                <a:gd name="T75" fmla="*/ 5 h 877"/>
                <a:gd name="T76" fmla="*/ 1 w 748"/>
                <a:gd name="T77" fmla="*/ 6 h 877"/>
                <a:gd name="T78" fmla="*/ 1 w 748"/>
                <a:gd name="T79" fmla="*/ 6 h 877"/>
                <a:gd name="T80" fmla="*/ 1 w 748"/>
                <a:gd name="T81" fmla="*/ 6 h 877"/>
                <a:gd name="T82" fmla="*/ 1 w 748"/>
                <a:gd name="T83" fmla="*/ 5 h 877"/>
                <a:gd name="T84" fmla="*/ 1 w 748"/>
                <a:gd name="T85" fmla="*/ 5 h 877"/>
                <a:gd name="T86" fmla="*/ 1 w 748"/>
                <a:gd name="T87" fmla="*/ 5 h 877"/>
                <a:gd name="T88" fmla="*/ 1 w 748"/>
                <a:gd name="T89" fmla="*/ 5 h 877"/>
                <a:gd name="T90" fmla="*/ 3 w 748"/>
                <a:gd name="T91" fmla="*/ 5 h 877"/>
                <a:gd name="T92" fmla="*/ 3 w 748"/>
                <a:gd name="T93" fmla="*/ 4 h 877"/>
                <a:gd name="T94" fmla="*/ 3 w 748"/>
                <a:gd name="T95" fmla="*/ 3 h 877"/>
                <a:gd name="T96" fmla="*/ 3 w 748"/>
                <a:gd name="T97" fmla="*/ 3 h 877"/>
                <a:gd name="T98" fmla="*/ 3 w 748"/>
                <a:gd name="T99" fmla="*/ 3 h 877"/>
                <a:gd name="T100" fmla="*/ 3 w 748"/>
                <a:gd name="T101" fmla="*/ 3 h 877"/>
                <a:gd name="T102" fmla="*/ 5 w 748"/>
                <a:gd name="T103" fmla="*/ 2 h 8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48"/>
                <a:gd name="T157" fmla="*/ 0 h 877"/>
                <a:gd name="T158" fmla="*/ 748 w 748"/>
                <a:gd name="T159" fmla="*/ 877 h 87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48" h="877">
                  <a:moveTo>
                    <a:pt x="513" y="382"/>
                  </a:moveTo>
                  <a:lnTo>
                    <a:pt x="519" y="375"/>
                  </a:lnTo>
                  <a:lnTo>
                    <a:pt x="525" y="367"/>
                  </a:lnTo>
                  <a:lnTo>
                    <a:pt x="532" y="360"/>
                  </a:lnTo>
                  <a:lnTo>
                    <a:pt x="537" y="353"/>
                  </a:lnTo>
                  <a:lnTo>
                    <a:pt x="547" y="340"/>
                  </a:lnTo>
                  <a:lnTo>
                    <a:pt x="557" y="328"/>
                  </a:lnTo>
                  <a:lnTo>
                    <a:pt x="565" y="318"/>
                  </a:lnTo>
                  <a:lnTo>
                    <a:pt x="573" y="309"/>
                  </a:lnTo>
                  <a:lnTo>
                    <a:pt x="583" y="299"/>
                  </a:lnTo>
                  <a:lnTo>
                    <a:pt x="588" y="291"/>
                  </a:lnTo>
                  <a:lnTo>
                    <a:pt x="593" y="285"/>
                  </a:lnTo>
                  <a:lnTo>
                    <a:pt x="594" y="284"/>
                  </a:lnTo>
                  <a:lnTo>
                    <a:pt x="635" y="404"/>
                  </a:lnTo>
                  <a:lnTo>
                    <a:pt x="652" y="449"/>
                  </a:lnTo>
                  <a:lnTo>
                    <a:pt x="748" y="498"/>
                  </a:lnTo>
                  <a:lnTo>
                    <a:pt x="740" y="478"/>
                  </a:lnTo>
                  <a:lnTo>
                    <a:pt x="732" y="458"/>
                  </a:lnTo>
                  <a:lnTo>
                    <a:pt x="723" y="434"/>
                  </a:lnTo>
                  <a:lnTo>
                    <a:pt x="712" y="408"/>
                  </a:lnTo>
                  <a:lnTo>
                    <a:pt x="701" y="380"/>
                  </a:lnTo>
                  <a:lnTo>
                    <a:pt x="690" y="350"/>
                  </a:lnTo>
                  <a:lnTo>
                    <a:pt x="678" y="318"/>
                  </a:lnTo>
                  <a:lnTo>
                    <a:pt x="664" y="284"/>
                  </a:lnTo>
                  <a:lnTo>
                    <a:pt x="649" y="243"/>
                  </a:lnTo>
                  <a:lnTo>
                    <a:pt x="634" y="204"/>
                  </a:lnTo>
                  <a:lnTo>
                    <a:pt x="621" y="168"/>
                  </a:lnTo>
                  <a:lnTo>
                    <a:pt x="609" y="132"/>
                  </a:lnTo>
                  <a:lnTo>
                    <a:pt x="599" y="99"/>
                  </a:lnTo>
                  <a:lnTo>
                    <a:pt x="590" y="69"/>
                  </a:lnTo>
                  <a:lnTo>
                    <a:pt x="581" y="40"/>
                  </a:lnTo>
                  <a:lnTo>
                    <a:pt x="573" y="12"/>
                  </a:lnTo>
                  <a:lnTo>
                    <a:pt x="558" y="0"/>
                  </a:lnTo>
                  <a:lnTo>
                    <a:pt x="537" y="1"/>
                  </a:lnTo>
                  <a:lnTo>
                    <a:pt x="511" y="14"/>
                  </a:lnTo>
                  <a:lnTo>
                    <a:pt x="484" y="32"/>
                  </a:lnTo>
                  <a:lnTo>
                    <a:pt x="455" y="52"/>
                  </a:lnTo>
                  <a:lnTo>
                    <a:pt x="429" y="72"/>
                  </a:lnTo>
                  <a:lnTo>
                    <a:pt x="407" y="87"/>
                  </a:lnTo>
                  <a:lnTo>
                    <a:pt x="391" y="92"/>
                  </a:lnTo>
                  <a:lnTo>
                    <a:pt x="387" y="92"/>
                  </a:lnTo>
                  <a:lnTo>
                    <a:pt x="383" y="91"/>
                  </a:lnTo>
                  <a:lnTo>
                    <a:pt x="379" y="89"/>
                  </a:lnTo>
                  <a:lnTo>
                    <a:pt x="376" y="87"/>
                  </a:lnTo>
                  <a:lnTo>
                    <a:pt x="367" y="96"/>
                  </a:lnTo>
                  <a:lnTo>
                    <a:pt x="358" y="105"/>
                  </a:lnTo>
                  <a:lnTo>
                    <a:pt x="349" y="114"/>
                  </a:lnTo>
                  <a:lnTo>
                    <a:pt x="340" y="124"/>
                  </a:lnTo>
                  <a:lnTo>
                    <a:pt x="329" y="135"/>
                  </a:lnTo>
                  <a:lnTo>
                    <a:pt x="318" y="145"/>
                  </a:lnTo>
                  <a:lnTo>
                    <a:pt x="309" y="156"/>
                  </a:lnTo>
                  <a:lnTo>
                    <a:pt x="299" y="167"/>
                  </a:lnTo>
                  <a:lnTo>
                    <a:pt x="288" y="178"/>
                  </a:lnTo>
                  <a:lnTo>
                    <a:pt x="278" y="189"/>
                  </a:lnTo>
                  <a:lnTo>
                    <a:pt x="270" y="200"/>
                  </a:lnTo>
                  <a:lnTo>
                    <a:pt x="260" y="211"/>
                  </a:lnTo>
                  <a:lnTo>
                    <a:pt x="255" y="218"/>
                  </a:lnTo>
                  <a:lnTo>
                    <a:pt x="249" y="225"/>
                  </a:lnTo>
                  <a:lnTo>
                    <a:pt x="244" y="233"/>
                  </a:lnTo>
                  <a:lnTo>
                    <a:pt x="238" y="240"/>
                  </a:lnTo>
                  <a:lnTo>
                    <a:pt x="237" y="240"/>
                  </a:lnTo>
                  <a:lnTo>
                    <a:pt x="237" y="241"/>
                  </a:lnTo>
                  <a:lnTo>
                    <a:pt x="236" y="243"/>
                  </a:lnTo>
                  <a:lnTo>
                    <a:pt x="229" y="252"/>
                  </a:lnTo>
                  <a:lnTo>
                    <a:pt x="222" y="262"/>
                  </a:lnTo>
                  <a:lnTo>
                    <a:pt x="215" y="273"/>
                  </a:lnTo>
                  <a:lnTo>
                    <a:pt x="207" y="287"/>
                  </a:lnTo>
                  <a:lnTo>
                    <a:pt x="198" y="300"/>
                  </a:lnTo>
                  <a:lnTo>
                    <a:pt x="190" y="314"/>
                  </a:lnTo>
                  <a:lnTo>
                    <a:pt x="182" y="331"/>
                  </a:lnTo>
                  <a:lnTo>
                    <a:pt x="172" y="347"/>
                  </a:lnTo>
                  <a:lnTo>
                    <a:pt x="170" y="353"/>
                  </a:lnTo>
                  <a:lnTo>
                    <a:pt x="165" y="360"/>
                  </a:lnTo>
                  <a:lnTo>
                    <a:pt x="163" y="365"/>
                  </a:lnTo>
                  <a:lnTo>
                    <a:pt x="158" y="372"/>
                  </a:lnTo>
                  <a:lnTo>
                    <a:pt x="143" y="401"/>
                  </a:lnTo>
                  <a:lnTo>
                    <a:pt x="128" y="431"/>
                  </a:lnTo>
                  <a:lnTo>
                    <a:pt x="112" y="462"/>
                  </a:lnTo>
                  <a:lnTo>
                    <a:pt x="95" y="493"/>
                  </a:lnTo>
                  <a:lnTo>
                    <a:pt x="79" y="527"/>
                  </a:lnTo>
                  <a:lnTo>
                    <a:pt x="62" y="560"/>
                  </a:lnTo>
                  <a:lnTo>
                    <a:pt x="46" y="594"/>
                  </a:lnTo>
                  <a:lnTo>
                    <a:pt x="29" y="627"/>
                  </a:lnTo>
                  <a:lnTo>
                    <a:pt x="23" y="640"/>
                  </a:lnTo>
                  <a:lnTo>
                    <a:pt x="18" y="652"/>
                  </a:lnTo>
                  <a:lnTo>
                    <a:pt x="11" y="664"/>
                  </a:lnTo>
                  <a:lnTo>
                    <a:pt x="6" y="677"/>
                  </a:lnTo>
                  <a:lnTo>
                    <a:pt x="14" y="681"/>
                  </a:lnTo>
                  <a:lnTo>
                    <a:pt x="21" y="685"/>
                  </a:lnTo>
                  <a:lnTo>
                    <a:pt x="29" y="689"/>
                  </a:lnTo>
                  <a:lnTo>
                    <a:pt x="36" y="692"/>
                  </a:lnTo>
                  <a:lnTo>
                    <a:pt x="41" y="696"/>
                  </a:lnTo>
                  <a:lnTo>
                    <a:pt x="47" y="699"/>
                  </a:lnTo>
                  <a:lnTo>
                    <a:pt x="52" y="702"/>
                  </a:lnTo>
                  <a:lnTo>
                    <a:pt x="55" y="704"/>
                  </a:lnTo>
                  <a:lnTo>
                    <a:pt x="61" y="715"/>
                  </a:lnTo>
                  <a:lnTo>
                    <a:pt x="62" y="727"/>
                  </a:lnTo>
                  <a:lnTo>
                    <a:pt x="61" y="736"/>
                  </a:lnTo>
                  <a:lnTo>
                    <a:pt x="59" y="740"/>
                  </a:lnTo>
                  <a:lnTo>
                    <a:pt x="65" y="746"/>
                  </a:lnTo>
                  <a:lnTo>
                    <a:pt x="77" y="758"/>
                  </a:lnTo>
                  <a:lnTo>
                    <a:pt x="85" y="775"/>
                  </a:lnTo>
                  <a:lnTo>
                    <a:pt x="81" y="790"/>
                  </a:lnTo>
                  <a:lnTo>
                    <a:pt x="73" y="793"/>
                  </a:lnTo>
                  <a:lnTo>
                    <a:pt x="62" y="791"/>
                  </a:lnTo>
                  <a:lnTo>
                    <a:pt x="48" y="784"/>
                  </a:lnTo>
                  <a:lnTo>
                    <a:pt x="34" y="775"/>
                  </a:lnTo>
                  <a:lnTo>
                    <a:pt x="22" y="765"/>
                  </a:lnTo>
                  <a:lnTo>
                    <a:pt x="11" y="757"/>
                  </a:lnTo>
                  <a:lnTo>
                    <a:pt x="3" y="750"/>
                  </a:lnTo>
                  <a:lnTo>
                    <a:pt x="0" y="747"/>
                  </a:lnTo>
                  <a:lnTo>
                    <a:pt x="4" y="751"/>
                  </a:lnTo>
                  <a:lnTo>
                    <a:pt x="14" y="762"/>
                  </a:lnTo>
                  <a:lnTo>
                    <a:pt x="29" y="779"/>
                  </a:lnTo>
                  <a:lnTo>
                    <a:pt x="46" y="800"/>
                  </a:lnTo>
                  <a:lnTo>
                    <a:pt x="63" y="822"/>
                  </a:lnTo>
                  <a:lnTo>
                    <a:pt x="79" y="842"/>
                  </a:lnTo>
                  <a:lnTo>
                    <a:pt x="90" y="862"/>
                  </a:lnTo>
                  <a:lnTo>
                    <a:pt x="95" y="877"/>
                  </a:lnTo>
                  <a:lnTo>
                    <a:pt x="112" y="858"/>
                  </a:lnTo>
                  <a:lnTo>
                    <a:pt x="128" y="838"/>
                  </a:lnTo>
                  <a:lnTo>
                    <a:pt x="146" y="818"/>
                  </a:lnTo>
                  <a:lnTo>
                    <a:pt x="163" y="797"/>
                  </a:lnTo>
                  <a:lnTo>
                    <a:pt x="179" y="778"/>
                  </a:lnTo>
                  <a:lnTo>
                    <a:pt x="197" y="757"/>
                  </a:lnTo>
                  <a:lnTo>
                    <a:pt x="214" y="738"/>
                  </a:lnTo>
                  <a:lnTo>
                    <a:pt x="230" y="718"/>
                  </a:lnTo>
                  <a:lnTo>
                    <a:pt x="232" y="717"/>
                  </a:lnTo>
                  <a:lnTo>
                    <a:pt x="236" y="711"/>
                  </a:lnTo>
                  <a:lnTo>
                    <a:pt x="240" y="706"/>
                  </a:lnTo>
                  <a:lnTo>
                    <a:pt x="244" y="702"/>
                  </a:lnTo>
                  <a:lnTo>
                    <a:pt x="249" y="696"/>
                  </a:lnTo>
                  <a:lnTo>
                    <a:pt x="269" y="674"/>
                  </a:lnTo>
                  <a:lnTo>
                    <a:pt x="288" y="651"/>
                  </a:lnTo>
                  <a:lnTo>
                    <a:pt x="309" y="626"/>
                  </a:lnTo>
                  <a:lnTo>
                    <a:pt x="331" y="601"/>
                  </a:lnTo>
                  <a:lnTo>
                    <a:pt x="351" y="575"/>
                  </a:lnTo>
                  <a:lnTo>
                    <a:pt x="375" y="549"/>
                  </a:lnTo>
                  <a:lnTo>
                    <a:pt x="397" y="521"/>
                  </a:lnTo>
                  <a:lnTo>
                    <a:pt x="419" y="495"/>
                  </a:lnTo>
                  <a:lnTo>
                    <a:pt x="424" y="489"/>
                  </a:lnTo>
                  <a:lnTo>
                    <a:pt x="429" y="484"/>
                  </a:lnTo>
                  <a:lnTo>
                    <a:pt x="433" y="480"/>
                  </a:lnTo>
                  <a:lnTo>
                    <a:pt x="438" y="474"/>
                  </a:lnTo>
                  <a:lnTo>
                    <a:pt x="448" y="462"/>
                  </a:lnTo>
                  <a:lnTo>
                    <a:pt x="459" y="449"/>
                  </a:lnTo>
                  <a:lnTo>
                    <a:pt x="469" y="438"/>
                  </a:lnTo>
                  <a:lnTo>
                    <a:pt x="478" y="426"/>
                  </a:lnTo>
                  <a:lnTo>
                    <a:pt x="486" y="415"/>
                  </a:lnTo>
                  <a:lnTo>
                    <a:pt x="496" y="404"/>
                  </a:lnTo>
                  <a:lnTo>
                    <a:pt x="504" y="393"/>
                  </a:lnTo>
                  <a:lnTo>
                    <a:pt x="513" y="382"/>
                  </a:lnTo>
                  <a:close/>
                </a:path>
              </a:pathLst>
            </a:custGeom>
            <a:solidFill>
              <a:srgbClr val="00003A"/>
            </a:solidFill>
            <a:ln w="9525">
              <a:noFill/>
              <a:round/>
              <a:headEnd/>
              <a:tailEnd/>
            </a:ln>
          </p:spPr>
          <p:txBody>
            <a:bodyPr/>
            <a:lstStyle/>
            <a:p>
              <a:endParaRPr lang="fa-IR"/>
            </a:p>
          </p:txBody>
        </p:sp>
        <p:sp>
          <p:nvSpPr>
            <p:cNvPr id="129148" name="Freeform 131"/>
            <p:cNvSpPr>
              <a:spLocks/>
            </p:cNvSpPr>
            <p:nvPr/>
          </p:nvSpPr>
          <p:spPr bwMode="auto">
            <a:xfrm>
              <a:off x="900" y="3298"/>
              <a:ext cx="112" cy="121"/>
            </a:xfrm>
            <a:custGeom>
              <a:avLst/>
              <a:gdLst>
                <a:gd name="T0" fmla="*/ 0 w 225"/>
                <a:gd name="T1" fmla="*/ 1 h 242"/>
                <a:gd name="T2" fmla="*/ 0 w 225"/>
                <a:gd name="T3" fmla="*/ 1 h 242"/>
                <a:gd name="T4" fmla="*/ 0 w 225"/>
                <a:gd name="T5" fmla="*/ 1 h 242"/>
                <a:gd name="T6" fmla="*/ 1 w 225"/>
                <a:gd name="T7" fmla="*/ 1 h 242"/>
                <a:gd name="T8" fmla="*/ 1 w 225"/>
                <a:gd name="T9" fmla="*/ 1 h 242"/>
                <a:gd name="T10" fmla="*/ 1 w 225"/>
                <a:gd name="T11" fmla="*/ 1 h 242"/>
                <a:gd name="T12" fmla="*/ 1 w 225"/>
                <a:gd name="T13" fmla="*/ 1 h 242"/>
                <a:gd name="T14" fmla="*/ 1 w 225"/>
                <a:gd name="T15" fmla="*/ 1 h 242"/>
                <a:gd name="T16" fmla="*/ 0 w 225"/>
                <a:gd name="T17" fmla="*/ 1 h 242"/>
                <a:gd name="T18" fmla="*/ 0 w 225"/>
                <a:gd name="T19" fmla="*/ 1 h 242"/>
                <a:gd name="T20" fmla="*/ 0 w 225"/>
                <a:gd name="T21" fmla="*/ 1 h 242"/>
                <a:gd name="T22" fmla="*/ 0 w 225"/>
                <a:gd name="T23" fmla="*/ 1 h 242"/>
                <a:gd name="T24" fmla="*/ 0 w 225"/>
                <a:gd name="T25" fmla="*/ 1 h 242"/>
                <a:gd name="T26" fmla="*/ 0 w 225"/>
                <a:gd name="T27" fmla="*/ 1 h 242"/>
                <a:gd name="T28" fmla="*/ 0 w 225"/>
                <a:gd name="T29" fmla="*/ 1 h 242"/>
                <a:gd name="T30" fmla="*/ 0 w 225"/>
                <a:gd name="T31" fmla="*/ 1 h 242"/>
                <a:gd name="T32" fmla="*/ 0 w 225"/>
                <a:gd name="T33" fmla="*/ 2 h 242"/>
                <a:gd name="T34" fmla="*/ 0 w 225"/>
                <a:gd name="T35" fmla="*/ 2 h 242"/>
                <a:gd name="T36" fmla="*/ 0 w 225"/>
                <a:gd name="T37" fmla="*/ 2 h 242"/>
                <a:gd name="T38" fmla="*/ 0 w 225"/>
                <a:gd name="T39" fmla="*/ 2 h 242"/>
                <a:gd name="T40" fmla="*/ 0 w 225"/>
                <a:gd name="T41" fmla="*/ 2 h 242"/>
                <a:gd name="T42" fmla="*/ 0 w 225"/>
                <a:gd name="T43" fmla="*/ 2 h 242"/>
                <a:gd name="T44" fmla="*/ 0 w 225"/>
                <a:gd name="T45" fmla="*/ 2 h 242"/>
                <a:gd name="T46" fmla="*/ 0 w 225"/>
                <a:gd name="T47" fmla="*/ 2 h 242"/>
                <a:gd name="T48" fmla="*/ 1 w 225"/>
                <a:gd name="T49" fmla="*/ 2 h 242"/>
                <a:gd name="T50" fmla="*/ 1 w 225"/>
                <a:gd name="T51" fmla="*/ 2 h 242"/>
                <a:gd name="T52" fmla="*/ 1 w 225"/>
                <a:gd name="T53" fmla="*/ 2 h 242"/>
                <a:gd name="T54" fmla="*/ 1 w 225"/>
                <a:gd name="T55" fmla="*/ 2 h 242"/>
                <a:gd name="T56" fmla="*/ 1 w 225"/>
                <a:gd name="T57" fmla="*/ 2 h 242"/>
                <a:gd name="T58" fmla="*/ 1 w 225"/>
                <a:gd name="T59" fmla="*/ 1 h 242"/>
                <a:gd name="T60" fmla="*/ 1 w 225"/>
                <a:gd name="T61" fmla="*/ 1 h 242"/>
                <a:gd name="T62" fmla="*/ 1 w 225"/>
                <a:gd name="T63" fmla="*/ 1 h 242"/>
                <a:gd name="T64" fmla="*/ 1 w 225"/>
                <a:gd name="T65" fmla="*/ 1 h 242"/>
                <a:gd name="T66" fmla="*/ 1 w 225"/>
                <a:gd name="T67" fmla="*/ 1 h 242"/>
                <a:gd name="T68" fmla="*/ 1 w 225"/>
                <a:gd name="T69" fmla="*/ 1 h 242"/>
                <a:gd name="T70" fmla="*/ 1 w 225"/>
                <a:gd name="T71" fmla="*/ 1 h 242"/>
                <a:gd name="T72" fmla="*/ 0 w 225"/>
                <a:gd name="T73" fmla="*/ 1 h 242"/>
                <a:gd name="T74" fmla="*/ 0 w 225"/>
                <a:gd name="T75" fmla="*/ 0 h 2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5"/>
                <a:gd name="T115" fmla="*/ 0 h 242"/>
                <a:gd name="T116" fmla="*/ 225 w 225"/>
                <a:gd name="T117" fmla="*/ 242 h 2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5" h="242">
                  <a:moveTo>
                    <a:pt x="109" y="0"/>
                  </a:moveTo>
                  <a:lnTo>
                    <a:pt x="109" y="1"/>
                  </a:lnTo>
                  <a:lnTo>
                    <a:pt x="110" y="2"/>
                  </a:lnTo>
                  <a:lnTo>
                    <a:pt x="112" y="6"/>
                  </a:lnTo>
                  <a:lnTo>
                    <a:pt x="115" y="11"/>
                  </a:lnTo>
                  <a:lnTo>
                    <a:pt x="120" y="16"/>
                  </a:lnTo>
                  <a:lnTo>
                    <a:pt x="130" y="27"/>
                  </a:lnTo>
                  <a:lnTo>
                    <a:pt x="142" y="42"/>
                  </a:lnTo>
                  <a:lnTo>
                    <a:pt x="156" y="60"/>
                  </a:lnTo>
                  <a:lnTo>
                    <a:pt x="170" y="78"/>
                  </a:lnTo>
                  <a:lnTo>
                    <a:pt x="181" y="95"/>
                  </a:lnTo>
                  <a:lnTo>
                    <a:pt x="188" y="107"/>
                  </a:lnTo>
                  <a:lnTo>
                    <a:pt x="188" y="115"/>
                  </a:lnTo>
                  <a:lnTo>
                    <a:pt x="179" y="117"/>
                  </a:lnTo>
                  <a:lnTo>
                    <a:pt x="166" y="110"/>
                  </a:lnTo>
                  <a:lnTo>
                    <a:pt x="146" y="98"/>
                  </a:lnTo>
                  <a:lnTo>
                    <a:pt x="124" y="82"/>
                  </a:lnTo>
                  <a:lnTo>
                    <a:pt x="104" y="67"/>
                  </a:lnTo>
                  <a:lnTo>
                    <a:pt x="86" y="53"/>
                  </a:lnTo>
                  <a:lnTo>
                    <a:pt x="73" y="44"/>
                  </a:lnTo>
                  <a:lnTo>
                    <a:pt x="69" y="40"/>
                  </a:lnTo>
                  <a:lnTo>
                    <a:pt x="68" y="40"/>
                  </a:lnTo>
                  <a:lnTo>
                    <a:pt x="66" y="38"/>
                  </a:lnTo>
                  <a:lnTo>
                    <a:pt x="65" y="41"/>
                  </a:lnTo>
                  <a:lnTo>
                    <a:pt x="65" y="44"/>
                  </a:lnTo>
                  <a:lnTo>
                    <a:pt x="64" y="45"/>
                  </a:lnTo>
                  <a:lnTo>
                    <a:pt x="62" y="48"/>
                  </a:lnTo>
                  <a:lnTo>
                    <a:pt x="54" y="66"/>
                  </a:lnTo>
                  <a:lnTo>
                    <a:pt x="47" y="82"/>
                  </a:lnTo>
                  <a:lnTo>
                    <a:pt x="39" y="99"/>
                  </a:lnTo>
                  <a:lnTo>
                    <a:pt x="32" y="114"/>
                  </a:lnTo>
                  <a:lnTo>
                    <a:pt x="20" y="143"/>
                  </a:lnTo>
                  <a:lnTo>
                    <a:pt x="9" y="165"/>
                  </a:lnTo>
                  <a:lnTo>
                    <a:pt x="3" y="180"/>
                  </a:lnTo>
                  <a:lnTo>
                    <a:pt x="0" y="184"/>
                  </a:lnTo>
                  <a:lnTo>
                    <a:pt x="9" y="190"/>
                  </a:lnTo>
                  <a:lnTo>
                    <a:pt x="71" y="227"/>
                  </a:lnTo>
                  <a:lnTo>
                    <a:pt x="95" y="242"/>
                  </a:lnTo>
                  <a:lnTo>
                    <a:pt x="95" y="241"/>
                  </a:lnTo>
                  <a:lnTo>
                    <a:pt x="98" y="240"/>
                  </a:lnTo>
                  <a:lnTo>
                    <a:pt x="99" y="237"/>
                  </a:lnTo>
                  <a:lnTo>
                    <a:pt x="104" y="233"/>
                  </a:lnTo>
                  <a:lnTo>
                    <a:pt x="108" y="227"/>
                  </a:lnTo>
                  <a:lnTo>
                    <a:pt x="112" y="222"/>
                  </a:lnTo>
                  <a:lnTo>
                    <a:pt x="117" y="215"/>
                  </a:lnTo>
                  <a:lnTo>
                    <a:pt x="124" y="208"/>
                  </a:lnTo>
                  <a:lnTo>
                    <a:pt x="131" y="200"/>
                  </a:lnTo>
                  <a:lnTo>
                    <a:pt x="138" y="191"/>
                  </a:lnTo>
                  <a:lnTo>
                    <a:pt x="146" y="182"/>
                  </a:lnTo>
                  <a:lnTo>
                    <a:pt x="155" y="172"/>
                  </a:lnTo>
                  <a:lnTo>
                    <a:pt x="159" y="165"/>
                  </a:lnTo>
                  <a:lnTo>
                    <a:pt x="164" y="160"/>
                  </a:lnTo>
                  <a:lnTo>
                    <a:pt x="170" y="153"/>
                  </a:lnTo>
                  <a:lnTo>
                    <a:pt x="175" y="146"/>
                  </a:lnTo>
                  <a:lnTo>
                    <a:pt x="181" y="139"/>
                  </a:lnTo>
                  <a:lnTo>
                    <a:pt x="186" y="132"/>
                  </a:lnTo>
                  <a:lnTo>
                    <a:pt x="193" y="125"/>
                  </a:lnTo>
                  <a:lnTo>
                    <a:pt x="199" y="118"/>
                  </a:lnTo>
                  <a:lnTo>
                    <a:pt x="203" y="113"/>
                  </a:lnTo>
                  <a:lnTo>
                    <a:pt x="208" y="107"/>
                  </a:lnTo>
                  <a:lnTo>
                    <a:pt x="212" y="102"/>
                  </a:lnTo>
                  <a:lnTo>
                    <a:pt x="218" y="96"/>
                  </a:lnTo>
                  <a:lnTo>
                    <a:pt x="219" y="93"/>
                  </a:lnTo>
                  <a:lnTo>
                    <a:pt x="221" y="92"/>
                  </a:lnTo>
                  <a:lnTo>
                    <a:pt x="223" y="89"/>
                  </a:lnTo>
                  <a:lnTo>
                    <a:pt x="225" y="86"/>
                  </a:lnTo>
                  <a:lnTo>
                    <a:pt x="211" y="82"/>
                  </a:lnTo>
                  <a:lnTo>
                    <a:pt x="195" y="71"/>
                  </a:lnTo>
                  <a:lnTo>
                    <a:pt x="175" y="58"/>
                  </a:lnTo>
                  <a:lnTo>
                    <a:pt x="156" y="42"/>
                  </a:lnTo>
                  <a:lnTo>
                    <a:pt x="138" y="26"/>
                  </a:lnTo>
                  <a:lnTo>
                    <a:pt x="123" y="13"/>
                  </a:lnTo>
                  <a:lnTo>
                    <a:pt x="113" y="4"/>
                  </a:lnTo>
                  <a:lnTo>
                    <a:pt x="109" y="0"/>
                  </a:lnTo>
                  <a:close/>
                </a:path>
              </a:pathLst>
            </a:custGeom>
            <a:solidFill>
              <a:srgbClr val="00003A"/>
            </a:solidFill>
            <a:ln w="9525">
              <a:noFill/>
              <a:round/>
              <a:headEnd/>
              <a:tailEnd/>
            </a:ln>
          </p:spPr>
          <p:txBody>
            <a:bodyPr/>
            <a:lstStyle/>
            <a:p>
              <a:endParaRPr lang="fa-IR"/>
            </a:p>
          </p:txBody>
        </p:sp>
        <p:sp>
          <p:nvSpPr>
            <p:cNvPr id="129149" name="Freeform 132"/>
            <p:cNvSpPr>
              <a:spLocks/>
            </p:cNvSpPr>
            <p:nvPr/>
          </p:nvSpPr>
          <p:spPr bwMode="auto">
            <a:xfrm>
              <a:off x="1371" y="2766"/>
              <a:ext cx="368" cy="602"/>
            </a:xfrm>
            <a:custGeom>
              <a:avLst/>
              <a:gdLst>
                <a:gd name="T0" fmla="*/ 6 w 735"/>
                <a:gd name="T1" fmla="*/ 6 h 1204"/>
                <a:gd name="T2" fmla="*/ 6 w 735"/>
                <a:gd name="T3" fmla="*/ 6 h 1204"/>
                <a:gd name="T4" fmla="*/ 6 w 735"/>
                <a:gd name="T5" fmla="*/ 6 h 1204"/>
                <a:gd name="T6" fmla="*/ 6 w 735"/>
                <a:gd name="T7" fmla="*/ 5 h 1204"/>
                <a:gd name="T8" fmla="*/ 6 w 735"/>
                <a:gd name="T9" fmla="*/ 5 h 1204"/>
                <a:gd name="T10" fmla="*/ 6 w 735"/>
                <a:gd name="T11" fmla="*/ 5 h 1204"/>
                <a:gd name="T12" fmla="*/ 6 w 735"/>
                <a:gd name="T13" fmla="*/ 5 h 1204"/>
                <a:gd name="T14" fmla="*/ 6 w 735"/>
                <a:gd name="T15" fmla="*/ 3 h 1204"/>
                <a:gd name="T16" fmla="*/ 6 w 735"/>
                <a:gd name="T17" fmla="*/ 3 h 1204"/>
                <a:gd name="T18" fmla="*/ 6 w 735"/>
                <a:gd name="T19" fmla="*/ 2 h 1204"/>
                <a:gd name="T20" fmla="*/ 5 w 735"/>
                <a:gd name="T21" fmla="*/ 1 h 1204"/>
                <a:gd name="T22" fmla="*/ 5 w 735"/>
                <a:gd name="T23" fmla="*/ 1 h 1204"/>
                <a:gd name="T24" fmla="*/ 5 w 735"/>
                <a:gd name="T25" fmla="*/ 1 h 1204"/>
                <a:gd name="T26" fmla="*/ 5 w 735"/>
                <a:gd name="T27" fmla="*/ 1 h 1204"/>
                <a:gd name="T28" fmla="*/ 5 w 735"/>
                <a:gd name="T29" fmla="*/ 1 h 1204"/>
                <a:gd name="T30" fmla="*/ 4 w 735"/>
                <a:gd name="T31" fmla="*/ 1 h 1204"/>
                <a:gd name="T32" fmla="*/ 4 w 735"/>
                <a:gd name="T33" fmla="*/ 1 h 1204"/>
                <a:gd name="T34" fmla="*/ 4 w 735"/>
                <a:gd name="T35" fmla="*/ 1 h 1204"/>
                <a:gd name="T36" fmla="*/ 4 w 735"/>
                <a:gd name="T37" fmla="*/ 1 h 1204"/>
                <a:gd name="T38" fmla="*/ 4 w 735"/>
                <a:gd name="T39" fmla="*/ 1 h 1204"/>
                <a:gd name="T40" fmla="*/ 4 w 735"/>
                <a:gd name="T41" fmla="*/ 1 h 1204"/>
                <a:gd name="T42" fmla="*/ 3 w 735"/>
                <a:gd name="T43" fmla="*/ 1 h 1204"/>
                <a:gd name="T44" fmla="*/ 3 w 735"/>
                <a:gd name="T45" fmla="*/ 1 h 1204"/>
                <a:gd name="T46" fmla="*/ 3 w 735"/>
                <a:gd name="T47" fmla="*/ 0 h 1204"/>
                <a:gd name="T48" fmla="*/ 3 w 735"/>
                <a:gd name="T49" fmla="*/ 0 h 1204"/>
                <a:gd name="T50" fmla="*/ 3 w 735"/>
                <a:gd name="T51" fmla="*/ 0 h 1204"/>
                <a:gd name="T52" fmla="*/ 2 w 735"/>
                <a:gd name="T53" fmla="*/ 1 h 1204"/>
                <a:gd name="T54" fmla="*/ 2 w 735"/>
                <a:gd name="T55" fmla="*/ 1 h 1204"/>
                <a:gd name="T56" fmla="*/ 2 w 735"/>
                <a:gd name="T57" fmla="*/ 1 h 1204"/>
                <a:gd name="T58" fmla="*/ 2 w 735"/>
                <a:gd name="T59" fmla="*/ 1 h 1204"/>
                <a:gd name="T60" fmla="*/ 1 w 735"/>
                <a:gd name="T61" fmla="*/ 1 h 1204"/>
                <a:gd name="T62" fmla="*/ 1 w 735"/>
                <a:gd name="T63" fmla="*/ 1 h 1204"/>
                <a:gd name="T64" fmla="*/ 1 w 735"/>
                <a:gd name="T65" fmla="*/ 1 h 1204"/>
                <a:gd name="T66" fmla="*/ 1 w 735"/>
                <a:gd name="T67" fmla="*/ 2 h 1204"/>
                <a:gd name="T68" fmla="*/ 1 w 735"/>
                <a:gd name="T69" fmla="*/ 3 h 1204"/>
                <a:gd name="T70" fmla="*/ 1 w 735"/>
                <a:gd name="T71" fmla="*/ 5 h 1204"/>
                <a:gd name="T72" fmla="*/ 2 w 735"/>
                <a:gd name="T73" fmla="*/ 6 h 1204"/>
                <a:gd name="T74" fmla="*/ 3 w 735"/>
                <a:gd name="T75" fmla="*/ 7 h 1204"/>
                <a:gd name="T76" fmla="*/ 2 w 735"/>
                <a:gd name="T77" fmla="*/ 9 h 1204"/>
                <a:gd name="T78" fmla="*/ 1 w 735"/>
                <a:gd name="T79" fmla="*/ 9 h 1204"/>
                <a:gd name="T80" fmla="*/ 2 w 735"/>
                <a:gd name="T81" fmla="*/ 9 h 1204"/>
                <a:gd name="T82" fmla="*/ 2 w 735"/>
                <a:gd name="T83" fmla="*/ 9 h 1204"/>
                <a:gd name="T84" fmla="*/ 2 w 735"/>
                <a:gd name="T85" fmla="*/ 9 h 1204"/>
                <a:gd name="T86" fmla="*/ 2 w 735"/>
                <a:gd name="T87" fmla="*/ 9 h 1204"/>
                <a:gd name="T88" fmla="*/ 3 w 735"/>
                <a:gd name="T89" fmla="*/ 9 h 1204"/>
                <a:gd name="T90" fmla="*/ 3 w 735"/>
                <a:gd name="T91" fmla="*/ 9 h 1204"/>
                <a:gd name="T92" fmla="*/ 5 w 735"/>
                <a:gd name="T93" fmla="*/ 9 h 1204"/>
                <a:gd name="T94" fmla="*/ 5 w 735"/>
                <a:gd name="T95" fmla="*/ 9 h 1204"/>
                <a:gd name="T96" fmla="*/ 5 w 735"/>
                <a:gd name="T97" fmla="*/ 9 h 1204"/>
                <a:gd name="T98" fmla="*/ 5 w 735"/>
                <a:gd name="T99" fmla="*/ 9 h 1204"/>
                <a:gd name="T100" fmla="*/ 5 w 735"/>
                <a:gd name="T101" fmla="*/ 9 h 1204"/>
                <a:gd name="T102" fmla="*/ 5 w 735"/>
                <a:gd name="T103" fmla="*/ 8 h 1204"/>
                <a:gd name="T104" fmla="*/ 5 w 735"/>
                <a:gd name="T105" fmla="*/ 7 h 1204"/>
                <a:gd name="T106" fmla="*/ 5 w 735"/>
                <a:gd name="T107" fmla="*/ 7 h 1204"/>
                <a:gd name="T108" fmla="*/ 5 w 735"/>
                <a:gd name="T109" fmla="*/ 7 h 1204"/>
                <a:gd name="T110" fmla="*/ 5 w 735"/>
                <a:gd name="T111" fmla="*/ 7 h 1204"/>
                <a:gd name="T112" fmla="*/ 6 w 735"/>
                <a:gd name="T113" fmla="*/ 6 h 12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5"/>
                <a:gd name="T172" fmla="*/ 0 h 1204"/>
                <a:gd name="T173" fmla="*/ 735 w 735"/>
                <a:gd name="T174" fmla="*/ 1204 h 12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5" h="1204">
                  <a:moveTo>
                    <a:pt x="643" y="894"/>
                  </a:moveTo>
                  <a:lnTo>
                    <a:pt x="654" y="875"/>
                  </a:lnTo>
                  <a:lnTo>
                    <a:pt x="665" y="854"/>
                  </a:lnTo>
                  <a:lnTo>
                    <a:pt x="676" y="833"/>
                  </a:lnTo>
                  <a:lnTo>
                    <a:pt x="686" y="811"/>
                  </a:lnTo>
                  <a:lnTo>
                    <a:pt x="696" y="789"/>
                  </a:lnTo>
                  <a:lnTo>
                    <a:pt x="704" y="766"/>
                  </a:lnTo>
                  <a:lnTo>
                    <a:pt x="712" y="744"/>
                  </a:lnTo>
                  <a:lnTo>
                    <a:pt x="719" y="720"/>
                  </a:lnTo>
                  <a:lnTo>
                    <a:pt x="723" y="702"/>
                  </a:lnTo>
                  <a:lnTo>
                    <a:pt x="727" y="684"/>
                  </a:lnTo>
                  <a:lnTo>
                    <a:pt x="730" y="668"/>
                  </a:lnTo>
                  <a:lnTo>
                    <a:pt x="733" y="650"/>
                  </a:lnTo>
                  <a:lnTo>
                    <a:pt x="735" y="602"/>
                  </a:lnTo>
                  <a:lnTo>
                    <a:pt x="734" y="553"/>
                  </a:lnTo>
                  <a:lnTo>
                    <a:pt x="729" y="504"/>
                  </a:lnTo>
                  <a:lnTo>
                    <a:pt x="720" y="454"/>
                  </a:lnTo>
                  <a:lnTo>
                    <a:pt x="707" y="406"/>
                  </a:lnTo>
                  <a:lnTo>
                    <a:pt x="690" y="358"/>
                  </a:lnTo>
                  <a:lnTo>
                    <a:pt x="672" y="311"/>
                  </a:lnTo>
                  <a:lnTo>
                    <a:pt x="650" y="267"/>
                  </a:lnTo>
                  <a:lnTo>
                    <a:pt x="636" y="239"/>
                  </a:lnTo>
                  <a:lnTo>
                    <a:pt x="621" y="213"/>
                  </a:lnTo>
                  <a:lnTo>
                    <a:pt x="605" y="188"/>
                  </a:lnTo>
                  <a:lnTo>
                    <a:pt x="589" y="165"/>
                  </a:lnTo>
                  <a:lnTo>
                    <a:pt x="573" y="142"/>
                  </a:lnTo>
                  <a:lnTo>
                    <a:pt x="555" y="122"/>
                  </a:lnTo>
                  <a:lnTo>
                    <a:pt x="538" y="102"/>
                  </a:lnTo>
                  <a:lnTo>
                    <a:pt x="521" y="85"/>
                  </a:lnTo>
                  <a:lnTo>
                    <a:pt x="516" y="80"/>
                  </a:lnTo>
                  <a:lnTo>
                    <a:pt x="512" y="76"/>
                  </a:lnTo>
                  <a:lnTo>
                    <a:pt x="508" y="72"/>
                  </a:lnTo>
                  <a:lnTo>
                    <a:pt x="504" y="69"/>
                  </a:lnTo>
                  <a:lnTo>
                    <a:pt x="493" y="61"/>
                  </a:lnTo>
                  <a:lnTo>
                    <a:pt x="481" y="53"/>
                  </a:lnTo>
                  <a:lnTo>
                    <a:pt x="468" y="45"/>
                  </a:lnTo>
                  <a:lnTo>
                    <a:pt x="457" y="38"/>
                  </a:lnTo>
                  <a:lnTo>
                    <a:pt x="445" y="32"/>
                  </a:lnTo>
                  <a:lnTo>
                    <a:pt x="432" y="27"/>
                  </a:lnTo>
                  <a:lnTo>
                    <a:pt x="419" y="21"/>
                  </a:lnTo>
                  <a:lnTo>
                    <a:pt x="406" y="17"/>
                  </a:lnTo>
                  <a:lnTo>
                    <a:pt x="392" y="13"/>
                  </a:lnTo>
                  <a:lnTo>
                    <a:pt x="380" y="10"/>
                  </a:lnTo>
                  <a:lnTo>
                    <a:pt x="366" y="7"/>
                  </a:lnTo>
                  <a:lnTo>
                    <a:pt x="352" y="5"/>
                  </a:lnTo>
                  <a:lnTo>
                    <a:pt x="339" y="3"/>
                  </a:lnTo>
                  <a:lnTo>
                    <a:pt x="326" y="2"/>
                  </a:lnTo>
                  <a:lnTo>
                    <a:pt x="312" y="0"/>
                  </a:lnTo>
                  <a:lnTo>
                    <a:pt x="300" y="0"/>
                  </a:lnTo>
                  <a:lnTo>
                    <a:pt x="285" y="0"/>
                  </a:lnTo>
                  <a:lnTo>
                    <a:pt x="271" y="0"/>
                  </a:lnTo>
                  <a:lnTo>
                    <a:pt x="257" y="0"/>
                  </a:lnTo>
                  <a:lnTo>
                    <a:pt x="244" y="0"/>
                  </a:lnTo>
                  <a:lnTo>
                    <a:pt x="231" y="2"/>
                  </a:lnTo>
                  <a:lnTo>
                    <a:pt x="219" y="3"/>
                  </a:lnTo>
                  <a:lnTo>
                    <a:pt x="208" y="5"/>
                  </a:lnTo>
                  <a:lnTo>
                    <a:pt x="198" y="6"/>
                  </a:lnTo>
                  <a:lnTo>
                    <a:pt x="184" y="7"/>
                  </a:lnTo>
                  <a:lnTo>
                    <a:pt x="173" y="10"/>
                  </a:lnTo>
                  <a:lnTo>
                    <a:pt x="168" y="11"/>
                  </a:lnTo>
                  <a:lnTo>
                    <a:pt x="165" y="11"/>
                  </a:lnTo>
                  <a:lnTo>
                    <a:pt x="99" y="27"/>
                  </a:lnTo>
                  <a:lnTo>
                    <a:pt x="8" y="47"/>
                  </a:lnTo>
                  <a:lnTo>
                    <a:pt x="7" y="87"/>
                  </a:lnTo>
                  <a:lnTo>
                    <a:pt x="4" y="136"/>
                  </a:lnTo>
                  <a:lnTo>
                    <a:pt x="2" y="191"/>
                  </a:lnTo>
                  <a:lnTo>
                    <a:pt x="0" y="254"/>
                  </a:lnTo>
                  <a:lnTo>
                    <a:pt x="2" y="327"/>
                  </a:lnTo>
                  <a:lnTo>
                    <a:pt x="15" y="409"/>
                  </a:lnTo>
                  <a:lnTo>
                    <a:pt x="34" y="495"/>
                  </a:lnTo>
                  <a:lnTo>
                    <a:pt x="59" y="581"/>
                  </a:lnTo>
                  <a:lnTo>
                    <a:pt x="85" y="666"/>
                  </a:lnTo>
                  <a:lnTo>
                    <a:pt x="113" y="745"/>
                  </a:lnTo>
                  <a:lnTo>
                    <a:pt x="139" y="814"/>
                  </a:lnTo>
                  <a:lnTo>
                    <a:pt x="162" y="872"/>
                  </a:lnTo>
                  <a:lnTo>
                    <a:pt x="317" y="951"/>
                  </a:lnTo>
                  <a:lnTo>
                    <a:pt x="241" y="1026"/>
                  </a:lnTo>
                  <a:lnTo>
                    <a:pt x="219" y="1048"/>
                  </a:lnTo>
                  <a:lnTo>
                    <a:pt x="115" y="1152"/>
                  </a:lnTo>
                  <a:lnTo>
                    <a:pt x="140" y="1160"/>
                  </a:lnTo>
                  <a:lnTo>
                    <a:pt x="144" y="1163"/>
                  </a:lnTo>
                  <a:lnTo>
                    <a:pt x="144" y="1162"/>
                  </a:lnTo>
                  <a:lnTo>
                    <a:pt x="222" y="1190"/>
                  </a:lnTo>
                  <a:lnTo>
                    <a:pt x="222" y="1192"/>
                  </a:lnTo>
                  <a:lnTo>
                    <a:pt x="255" y="1204"/>
                  </a:lnTo>
                  <a:lnTo>
                    <a:pt x="282" y="1177"/>
                  </a:lnTo>
                  <a:lnTo>
                    <a:pt x="350" y="1110"/>
                  </a:lnTo>
                  <a:lnTo>
                    <a:pt x="372" y="1088"/>
                  </a:lnTo>
                  <a:lnTo>
                    <a:pt x="446" y="1017"/>
                  </a:lnTo>
                  <a:lnTo>
                    <a:pt x="523" y="1055"/>
                  </a:lnTo>
                  <a:lnTo>
                    <a:pt x="525" y="1053"/>
                  </a:lnTo>
                  <a:lnTo>
                    <a:pt x="529" y="1048"/>
                  </a:lnTo>
                  <a:lnTo>
                    <a:pt x="536" y="1040"/>
                  </a:lnTo>
                  <a:lnTo>
                    <a:pt x="545" y="1031"/>
                  </a:lnTo>
                  <a:lnTo>
                    <a:pt x="548" y="1028"/>
                  </a:lnTo>
                  <a:lnTo>
                    <a:pt x="552" y="1024"/>
                  </a:lnTo>
                  <a:lnTo>
                    <a:pt x="555" y="1019"/>
                  </a:lnTo>
                  <a:lnTo>
                    <a:pt x="558" y="1015"/>
                  </a:lnTo>
                  <a:lnTo>
                    <a:pt x="567" y="1004"/>
                  </a:lnTo>
                  <a:lnTo>
                    <a:pt x="577" y="992"/>
                  </a:lnTo>
                  <a:lnTo>
                    <a:pt x="587" y="978"/>
                  </a:lnTo>
                  <a:lnTo>
                    <a:pt x="598" y="963"/>
                  </a:lnTo>
                  <a:lnTo>
                    <a:pt x="609" y="948"/>
                  </a:lnTo>
                  <a:lnTo>
                    <a:pt x="620" y="930"/>
                  </a:lnTo>
                  <a:lnTo>
                    <a:pt x="632" y="913"/>
                  </a:lnTo>
                  <a:lnTo>
                    <a:pt x="643" y="894"/>
                  </a:lnTo>
                  <a:close/>
                </a:path>
              </a:pathLst>
            </a:custGeom>
            <a:solidFill>
              <a:srgbClr val="00003A"/>
            </a:solidFill>
            <a:ln w="9525">
              <a:noFill/>
              <a:round/>
              <a:headEnd/>
              <a:tailEnd/>
            </a:ln>
          </p:spPr>
          <p:txBody>
            <a:bodyPr/>
            <a:lstStyle/>
            <a:p>
              <a:endParaRPr lang="fa-IR"/>
            </a:p>
          </p:txBody>
        </p:sp>
        <p:sp>
          <p:nvSpPr>
            <p:cNvPr id="129150" name="Freeform 133"/>
            <p:cNvSpPr>
              <a:spLocks/>
            </p:cNvSpPr>
            <p:nvPr/>
          </p:nvSpPr>
          <p:spPr bwMode="auto">
            <a:xfrm>
              <a:off x="1255" y="2790"/>
              <a:ext cx="197" cy="412"/>
            </a:xfrm>
            <a:custGeom>
              <a:avLst/>
              <a:gdLst>
                <a:gd name="T0" fmla="*/ 1 w 394"/>
                <a:gd name="T1" fmla="*/ 2 h 825"/>
                <a:gd name="T2" fmla="*/ 1 w 394"/>
                <a:gd name="T3" fmla="*/ 2 h 825"/>
                <a:gd name="T4" fmla="*/ 1 w 394"/>
                <a:gd name="T5" fmla="*/ 2 h 825"/>
                <a:gd name="T6" fmla="*/ 1 w 394"/>
                <a:gd name="T7" fmla="*/ 2 h 825"/>
                <a:gd name="T8" fmla="*/ 1 w 394"/>
                <a:gd name="T9" fmla="*/ 1 h 825"/>
                <a:gd name="T10" fmla="*/ 1 w 394"/>
                <a:gd name="T11" fmla="*/ 1 h 825"/>
                <a:gd name="T12" fmla="*/ 0 w 394"/>
                <a:gd name="T13" fmla="*/ 1 h 825"/>
                <a:gd name="T14" fmla="*/ 1 w 394"/>
                <a:gd name="T15" fmla="*/ 2 h 825"/>
                <a:gd name="T16" fmla="*/ 1 w 394"/>
                <a:gd name="T17" fmla="*/ 2 h 825"/>
                <a:gd name="T18" fmla="*/ 1 w 394"/>
                <a:gd name="T19" fmla="*/ 3 h 825"/>
                <a:gd name="T20" fmla="*/ 1 w 394"/>
                <a:gd name="T21" fmla="*/ 3 h 825"/>
                <a:gd name="T22" fmla="*/ 1 w 394"/>
                <a:gd name="T23" fmla="*/ 4 h 825"/>
                <a:gd name="T24" fmla="*/ 2 w 394"/>
                <a:gd name="T25" fmla="*/ 4 h 825"/>
                <a:gd name="T26" fmla="*/ 2 w 394"/>
                <a:gd name="T27" fmla="*/ 5 h 825"/>
                <a:gd name="T28" fmla="*/ 2 w 394"/>
                <a:gd name="T29" fmla="*/ 5 h 825"/>
                <a:gd name="T30" fmla="*/ 2 w 394"/>
                <a:gd name="T31" fmla="*/ 5 h 825"/>
                <a:gd name="T32" fmla="*/ 2 w 394"/>
                <a:gd name="T33" fmla="*/ 5 h 825"/>
                <a:gd name="T34" fmla="*/ 2 w 394"/>
                <a:gd name="T35" fmla="*/ 4 h 825"/>
                <a:gd name="T36" fmla="*/ 1 w 394"/>
                <a:gd name="T37" fmla="*/ 4 h 825"/>
                <a:gd name="T38" fmla="*/ 1 w 394"/>
                <a:gd name="T39" fmla="*/ 3 h 825"/>
                <a:gd name="T40" fmla="*/ 1 w 394"/>
                <a:gd name="T41" fmla="*/ 2 h 825"/>
                <a:gd name="T42" fmla="*/ 1 w 394"/>
                <a:gd name="T43" fmla="*/ 2 h 825"/>
                <a:gd name="T44" fmla="*/ 1 w 394"/>
                <a:gd name="T45" fmla="*/ 2 h 825"/>
                <a:gd name="T46" fmla="*/ 1 w 394"/>
                <a:gd name="T47" fmla="*/ 2 h 825"/>
                <a:gd name="T48" fmla="*/ 2 w 394"/>
                <a:gd name="T49" fmla="*/ 3 h 825"/>
                <a:gd name="T50" fmla="*/ 2 w 394"/>
                <a:gd name="T51" fmla="*/ 3 h 825"/>
                <a:gd name="T52" fmla="*/ 2 w 394"/>
                <a:gd name="T53" fmla="*/ 4 h 825"/>
                <a:gd name="T54" fmla="*/ 2 w 394"/>
                <a:gd name="T55" fmla="*/ 5 h 825"/>
                <a:gd name="T56" fmla="*/ 3 w 394"/>
                <a:gd name="T57" fmla="*/ 5 h 825"/>
                <a:gd name="T58" fmla="*/ 3 w 394"/>
                <a:gd name="T59" fmla="*/ 5 h 825"/>
                <a:gd name="T60" fmla="*/ 3 w 394"/>
                <a:gd name="T61" fmla="*/ 6 h 825"/>
                <a:gd name="T62" fmla="*/ 3 w 394"/>
                <a:gd name="T63" fmla="*/ 5 h 825"/>
                <a:gd name="T64" fmla="*/ 3 w 394"/>
                <a:gd name="T65" fmla="*/ 4 h 825"/>
                <a:gd name="T66" fmla="*/ 2 w 394"/>
                <a:gd name="T67" fmla="*/ 2 h 825"/>
                <a:gd name="T68" fmla="*/ 2 w 394"/>
                <a:gd name="T69" fmla="*/ 1 h 825"/>
                <a:gd name="T70" fmla="*/ 2 w 394"/>
                <a:gd name="T71" fmla="*/ 0 h 825"/>
                <a:gd name="T72" fmla="*/ 2 w 394"/>
                <a:gd name="T73" fmla="*/ 0 h 825"/>
                <a:gd name="T74" fmla="*/ 2 w 394"/>
                <a:gd name="T75" fmla="*/ 0 h 8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4"/>
                <a:gd name="T115" fmla="*/ 0 h 825"/>
                <a:gd name="T116" fmla="*/ 394 w 394"/>
                <a:gd name="T117" fmla="*/ 825 h 8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4" h="825">
                  <a:moveTo>
                    <a:pt x="149" y="214"/>
                  </a:moveTo>
                  <a:lnTo>
                    <a:pt x="47" y="335"/>
                  </a:lnTo>
                  <a:lnTo>
                    <a:pt x="46" y="334"/>
                  </a:lnTo>
                  <a:lnTo>
                    <a:pt x="44" y="329"/>
                  </a:lnTo>
                  <a:lnTo>
                    <a:pt x="40" y="320"/>
                  </a:lnTo>
                  <a:lnTo>
                    <a:pt x="35" y="308"/>
                  </a:lnTo>
                  <a:lnTo>
                    <a:pt x="28" y="294"/>
                  </a:lnTo>
                  <a:lnTo>
                    <a:pt x="20" y="276"/>
                  </a:lnTo>
                  <a:lnTo>
                    <a:pt x="11" y="255"/>
                  </a:lnTo>
                  <a:lnTo>
                    <a:pt x="2" y="233"/>
                  </a:lnTo>
                  <a:lnTo>
                    <a:pt x="2" y="232"/>
                  </a:lnTo>
                  <a:lnTo>
                    <a:pt x="2" y="231"/>
                  </a:lnTo>
                  <a:lnTo>
                    <a:pt x="0" y="231"/>
                  </a:lnTo>
                  <a:lnTo>
                    <a:pt x="0" y="229"/>
                  </a:lnTo>
                  <a:lnTo>
                    <a:pt x="8" y="257"/>
                  </a:lnTo>
                  <a:lnTo>
                    <a:pt x="17" y="286"/>
                  </a:lnTo>
                  <a:lnTo>
                    <a:pt x="26" y="316"/>
                  </a:lnTo>
                  <a:lnTo>
                    <a:pt x="36" y="349"/>
                  </a:lnTo>
                  <a:lnTo>
                    <a:pt x="48" y="385"/>
                  </a:lnTo>
                  <a:lnTo>
                    <a:pt x="61" y="421"/>
                  </a:lnTo>
                  <a:lnTo>
                    <a:pt x="76" y="460"/>
                  </a:lnTo>
                  <a:lnTo>
                    <a:pt x="91" y="501"/>
                  </a:lnTo>
                  <a:lnTo>
                    <a:pt x="105" y="535"/>
                  </a:lnTo>
                  <a:lnTo>
                    <a:pt x="117" y="567"/>
                  </a:lnTo>
                  <a:lnTo>
                    <a:pt x="128" y="597"/>
                  </a:lnTo>
                  <a:lnTo>
                    <a:pt x="139" y="625"/>
                  </a:lnTo>
                  <a:lnTo>
                    <a:pt x="150" y="651"/>
                  </a:lnTo>
                  <a:lnTo>
                    <a:pt x="159" y="675"/>
                  </a:lnTo>
                  <a:lnTo>
                    <a:pt x="167" y="695"/>
                  </a:lnTo>
                  <a:lnTo>
                    <a:pt x="175" y="715"/>
                  </a:lnTo>
                  <a:lnTo>
                    <a:pt x="201" y="727"/>
                  </a:lnTo>
                  <a:lnTo>
                    <a:pt x="197" y="717"/>
                  </a:lnTo>
                  <a:lnTo>
                    <a:pt x="192" y="704"/>
                  </a:lnTo>
                  <a:lnTo>
                    <a:pt x="183" y="683"/>
                  </a:lnTo>
                  <a:lnTo>
                    <a:pt x="174" y="655"/>
                  </a:lnTo>
                  <a:lnTo>
                    <a:pt x="160" y="618"/>
                  </a:lnTo>
                  <a:lnTo>
                    <a:pt x="145" y="571"/>
                  </a:lnTo>
                  <a:lnTo>
                    <a:pt x="128" y="520"/>
                  </a:lnTo>
                  <a:lnTo>
                    <a:pt x="110" y="469"/>
                  </a:lnTo>
                  <a:lnTo>
                    <a:pt x="95" y="422"/>
                  </a:lnTo>
                  <a:lnTo>
                    <a:pt x="83" y="382"/>
                  </a:lnTo>
                  <a:lnTo>
                    <a:pt x="73" y="356"/>
                  </a:lnTo>
                  <a:lnTo>
                    <a:pt x="71" y="346"/>
                  </a:lnTo>
                  <a:lnTo>
                    <a:pt x="90" y="335"/>
                  </a:lnTo>
                  <a:lnTo>
                    <a:pt x="93" y="338"/>
                  </a:lnTo>
                  <a:lnTo>
                    <a:pt x="98" y="348"/>
                  </a:lnTo>
                  <a:lnTo>
                    <a:pt x="106" y="363"/>
                  </a:lnTo>
                  <a:lnTo>
                    <a:pt x="117" y="382"/>
                  </a:lnTo>
                  <a:lnTo>
                    <a:pt x="131" y="407"/>
                  </a:lnTo>
                  <a:lnTo>
                    <a:pt x="144" y="435"/>
                  </a:lnTo>
                  <a:lnTo>
                    <a:pt x="157" y="465"/>
                  </a:lnTo>
                  <a:lnTo>
                    <a:pt x="170" y="498"/>
                  </a:lnTo>
                  <a:lnTo>
                    <a:pt x="183" y="535"/>
                  </a:lnTo>
                  <a:lnTo>
                    <a:pt x="200" y="578"/>
                  </a:lnTo>
                  <a:lnTo>
                    <a:pt x="218" y="622"/>
                  </a:lnTo>
                  <a:lnTo>
                    <a:pt x="236" y="666"/>
                  </a:lnTo>
                  <a:lnTo>
                    <a:pt x="251" y="705"/>
                  </a:lnTo>
                  <a:lnTo>
                    <a:pt x="265" y="737"/>
                  </a:lnTo>
                  <a:lnTo>
                    <a:pt x="274" y="757"/>
                  </a:lnTo>
                  <a:lnTo>
                    <a:pt x="277" y="766"/>
                  </a:lnTo>
                  <a:lnTo>
                    <a:pt x="272" y="763"/>
                  </a:lnTo>
                  <a:lnTo>
                    <a:pt x="394" y="825"/>
                  </a:lnTo>
                  <a:lnTo>
                    <a:pt x="371" y="767"/>
                  </a:lnTo>
                  <a:lnTo>
                    <a:pt x="345" y="698"/>
                  </a:lnTo>
                  <a:lnTo>
                    <a:pt x="317" y="619"/>
                  </a:lnTo>
                  <a:lnTo>
                    <a:pt x="291" y="534"/>
                  </a:lnTo>
                  <a:lnTo>
                    <a:pt x="266" y="448"/>
                  </a:lnTo>
                  <a:lnTo>
                    <a:pt x="247" y="362"/>
                  </a:lnTo>
                  <a:lnTo>
                    <a:pt x="234" y="280"/>
                  </a:lnTo>
                  <a:lnTo>
                    <a:pt x="232" y="207"/>
                  </a:lnTo>
                  <a:lnTo>
                    <a:pt x="234" y="144"/>
                  </a:lnTo>
                  <a:lnTo>
                    <a:pt x="236" y="89"/>
                  </a:lnTo>
                  <a:lnTo>
                    <a:pt x="239" y="40"/>
                  </a:lnTo>
                  <a:lnTo>
                    <a:pt x="240" y="0"/>
                  </a:lnTo>
                  <a:lnTo>
                    <a:pt x="230" y="3"/>
                  </a:lnTo>
                  <a:lnTo>
                    <a:pt x="137" y="24"/>
                  </a:lnTo>
                  <a:lnTo>
                    <a:pt x="149" y="214"/>
                  </a:lnTo>
                  <a:close/>
                </a:path>
              </a:pathLst>
            </a:custGeom>
            <a:solidFill>
              <a:srgbClr val="E0E8DD"/>
            </a:solidFill>
            <a:ln w="9525">
              <a:noFill/>
              <a:round/>
              <a:headEnd/>
              <a:tailEnd/>
            </a:ln>
          </p:spPr>
          <p:txBody>
            <a:bodyPr/>
            <a:lstStyle/>
            <a:p>
              <a:endParaRPr lang="fa-IR"/>
            </a:p>
          </p:txBody>
        </p:sp>
        <p:sp>
          <p:nvSpPr>
            <p:cNvPr id="129151" name="Freeform 134"/>
            <p:cNvSpPr>
              <a:spLocks/>
            </p:cNvSpPr>
            <p:nvPr/>
          </p:nvSpPr>
          <p:spPr bwMode="auto">
            <a:xfrm>
              <a:off x="995" y="2546"/>
              <a:ext cx="36" cy="22"/>
            </a:xfrm>
            <a:custGeom>
              <a:avLst/>
              <a:gdLst>
                <a:gd name="T0" fmla="*/ 0 w 73"/>
                <a:gd name="T1" fmla="*/ 0 h 42"/>
                <a:gd name="T2" fmla="*/ 0 w 73"/>
                <a:gd name="T3" fmla="*/ 1 h 42"/>
                <a:gd name="T4" fmla="*/ 0 w 73"/>
                <a:gd name="T5" fmla="*/ 1 h 42"/>
                <a:gd name="T6" fmla="*/ 0 w 73"/>
                <a:gd name="T7" fmla="*/ 1 h 42"/>
                <a:gd name="T8" fmla="*/ 0 w 73"/>
                <a:gd name="T9" fmla="*/ 1 h 42"/>
                <a:gd name="T10" fmla="*/ 0 w 73"/>
                <a:gd name="T11" fmla="*/ 1 h 42"/>
                <a:gd name="T12" fmla="*/ 0 w 73"/>
                <a:gd name="T13" fmla="*/ 1 h 42"/>
                <a:gd name="T14" fmla="*/ 0 w 73"/>
                <a:gd name="T15" fmla="*/ 1 h 42"/>
                <a:gd name="T16" fmla="*/ 0 w 73"/>
                <a:gd name="T17" fmla="*/ 1 h 42"/>
                <a:gd name="T18" fmla="*/ 0 w 73"/>
                <a:gd name="T19" fmla="*/ 1 h 42"/>
                <a:gd name="T20" fmla="*/ 0 w 73"/>
                <a:gd name="T21" fmla="*/ 1 h 42"/>
                <a:gd name="T22" fmla="*/ 0 w 73"/>
                <a:gd name="T23" fmla="*/ 1 h 42"/>
                <a:gd name="T24" fmla="*/ 0 w 73"/>
                <a:gd name="T25" fmla="*/ 1 h 42"/>
                <a:gd name="T26" fmla="*/ 0 w 73"/>
                <a:gd name="T27" fmla="*/ 0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
                <a:gd name="T43" fmla="*/ 0 h 42"/>
                <a:gd name="T44" fmla="*/ 73 w 73"/>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 h="42">
                  <a:moveTo>
                    <a:pt x="73" y="0"/>
                  </a:moveTo>
                  <a:lnTo>
                    <a:pt x="71" y="1"/>
                  </a:lnTo>
                  <a:lnTo>
                    <a:pt x="68" y="2"/>
                  </a:lnTo>
                  <a:lnTo>
                    <a:pt x="64" y="4"/>
                  </a:lnTo>
                  <a:lnTo>
                    <a:pt x="61" y="5"/>
                  </a:lnTo>
                  <a:lnTo>
                    <a:pt x="53" y="9"/>
                  </a:lnTo>
                  <a:lnTo>
                    <a:pt x="44" y="13"/>
                  </a:lnTo>
                  <a:lnTo>
                    <a:pt x="36" y="17"/>
                  </a:lnTo>
                  <a:lnTo>
                    <a:pt x="29" y="23"/>
                  </a:lnTo>
                  <a:lnTo>
                    <a:pt x="21" y="27"/>
                  </a:lnTo>
                  <a:lnTo>
                    <a:pt x="14" y="33"/>
                  </a:lnTo>
                  <a:lnTo>
                    <a:pt x="7" y="37"/>
                  </a:lnTo>
                  <a:lnTo>
                    <a:pt x="0" y="42"/>
                  </a:lnTo>
                  <a:lnTo>
                    <a:pt x="73" y="0"/>
                  </a:lnTo>
                  <a:close/>
                </a:path>
              </a:pathLst>
            </a:custGeom>
            <a:solidFill>
              <a:srgbClr val="F2BFB2"/>
            </a:solidFill>
            <a:ln w="9525">
              <a:noFill/>
              <a:round/>
              <a:headEnd/>
              <a:tailEnd/>
            </a:ln>
          </p:spPr>
          <p:txBody>
            <a:bodyPr/>
            <a:lstStyle/>
            <a:p>
              <a:endParaRPr lang="fa-IR"/>
            </a:p>
          </p:txBody>
        </p:sp>
        <p:sp>
          <p:nvSpPr>
            <p:cNvPr id="129152" name="Freeform 135"/>
            <p:cNvSpPr>
              <a:spLocks/>
            </p:cNvSpPr>
            <p:nvPr/>
          </p:nvSpPr>
          <p:spPr bwMode="auto">
            <a:xfrm>
              <a:off x="945" y="2599"/>
              <a:ext cx="385" cy="358"/>
            </a:xfrm>
            <a:custGeom>
              <a:avLst/>
              <a:gdLst>
                <a:gd name="T0" fmla="*/ 5 w 769"/>
                <a:gd name="T1" fmla="*/ 1 h 717"/>
                <a:gd name="T2" fmla="*/ 5 w 769"/>
                <a:gd name="T3" fmla="*/ 1 h 717"/>
                <a:gd name="T4" fmla="*/ 4 w 769"/>
                <a:gd name="T5" fmla="*/ 1 h 717"/>
                <a:gd name="T6" fmla="*/ 4 w 769"/>
                <a:gd name="T7" fmla="*/ 1 h 717"/>
                <a:gd name="T8" fmla="*/ 4 w 769"/>
                <a:gd name="T9" fmla="*/ 1 h 717"/>
                <a:gd name="T10" fmla="*/ 4 w 769"/>
                <a:gd name="T11" fmla="*/ 2 h 717"/>
                <a:gd name="T12" fmla="*/ 4 w 769"/>
                <a:gd name="T13" fmla="*/ 1 h 717"/>
                <a:gd name="T14" fmla="*/ 4 w 769"/>
                <a:gd name="T15" fmla="*/ 1 h 717"/>
                <a:gd name="T16" fmla="*/ 3 w 769"/>
                <a:gd name="T17" fmla="*/ 0 h 717"/>
                <a:gd name="T18" fmla="*/ 3 w 769"/>
                <a:gd name="T19" fmla="*/ 0 h 717"/>
                <a:gd name="T20" fmla="*/ 2 w 769"/>
                <a:gd name="T21" fmla="*/ 0 h 717"/>
                <a:gd name="T22" fmla="*/ 2 w 769"/>
                <a:gd name="T23" fmla="*/ 0 h 717"/>
                <a:gd name="T24" fmla="*/ 2 w 769"/>
                <a:gd name="T25" fmla="*/ 0 h 717"/>
                <a:gd name="T26" fmla="*/ 1 w 769"/>
                <a:gd name="T27" fmla="*/ 0 h 717"/>
                <a:gd name="T28" fmla="*/ 1 w 769"/>
                <a:gd name="T29" fmla="*/ 1 h 717"/>
                <a:gd name="T30" fmla="*/ 1 w 769"/>
                <a:gd name="T31" fmla="*/ 1 h 717"/>
                <a:gd name="T32" fmla="*/ 0 w 769"/>
                <a:gd name="T33" fmla="*/ 1 h 717"/>
                <a:gd name="T34" fmla="*/ 1 w 769"/>
                <a:gd name="T35" fmla="*/ 1 h 717"/>
                <a:gd name="T36" fmla="*/ 1 w 769"/>
                <a:gd name="T37" fmla="*/ 2 h 717"/>
                <a:gd name="T38" fmla="*/ 1 w 769"/>
                <a:gd name="T39" fmla="*/ 3 h 717"/>
                <a:gd name="T40" fmla="*/ 2 w 769"/>
                <a:gd name="T41" fmla="*/ 3 h 717"/>
                <a:gd name="T42" fmla="*/ 2 w 769"/>
                <a:gd name="T43" fmla="*/ 4 h 717"/>
                <a:gd name="T44" fmla="*/ 2 w 769"/>
                <a:gd name="T45" fmla="*/ 4 h 717"/>
                <a:gd name="T46" fmla="*/ 3 w 769"/>
                <a:gd name="T47" fmla="*/ 3 h 717"/>
                <a:gd name="T48" fmla="*/ 3 w 769"/>
                <a:gd name="T49" fmla="*/ 4 h 717"/>
                <a:gd name="T50" fmla="*/ 4 w 769"/>
                <a:gd name="T51" fmla="*/ 4 h 717"/>
                <a:gd name="T52" fmla="*/ 4 w 769"/>
                <a:gd name="T53" fmla="*/ 3 h 717"/>
                <a:gd name="T54" fmla="*/ 4 w 769"/>
                <a:gd name="T55" fmla="*/ 4 h 717"/>
                <a:gd name="T56" fmla="*/ 4 w 769"/>
                <a:gd name="T57" fmla="*/ 4 h 717"/>
                <a:gd name="T58" fmla="*/ 4 w 769"/>
                <a:gd name="T59" fmla="*/ 4 h 717"/>
                <a:gd name="T60" fmla="*/ 4 w 769"/>
                <a:gd name="T61" fmla="*/ 4 h 717"/>
                <a:gd name="T62" fmla="*/ 4 w 769"/>
                <a:gd name="T63" fmla="*/ 4 h 717"/>
                <a:gd name="T64" fmla="*/ 4 w 769"/>
                <a:gd name="T65" fmla="*/ 4 h 717"/>
                <a:gd name="T66" fmla="*/ 4 w 769"/>
                <a:gd name="T67" fmla="*/ 5 h 717"/>
                <a:gd name="T68" fmla="*/ 4 w 769"/>
                <a:gd name="T69" fmla="*/ 5 h 717"/>
                <a:gd name="T70" fmla="*/ 4 w 769"/>
                <a:gd name="T71" fmla="*/ 5 h 717"/>
                <a:gd name="T72" fmla="*/ 4 w 769"/>
                <a:gd name="T73" fmla="*/ 5 h 717"/>
                <a:gd name="T74" fmla="*/ 5 w 769"/>
                <a:gd name="T75" fmla="*/ 4 h 717"/>
                <a:gd name="T76" fmla="*/ 5 w 769"/>
                <a:gd name="T77" fmla="*/ 4 h 717"/>
                <a:gd name="T78" fmla="*/ 5 w 769"/>
                <a:gd name="T79" fmla="*/ 4 h 717"/>
                <a:gd name="T80" fmla="*/ 5 w 769"/>
                <a:gd name="T81" fmla="*/ 4 h 717"/>
                <a:gd name="T82" fmla="*/ 6 w 769"/>
                <a:gd name="T83" fmla="*/ 5 h 717"/>
                <a:gd name="T84" fmla="*/ 6 w 769"/>
                <a:gd name="T85" fmla="*/ 5 h 717"/>
                <a:gd name="T86" fmla="*/ 6 w 769"/>
                <a:gd name="T87" fmla="*/ 3 h 717"/>
                <a:gd name="T88" fmla="*/ 6 w 769"/>
                <a:gd name="T89" fmla="*/ 3 h 717"/>
                <a:gd name="T90" fmla="*/ 6 w 769"/>
                <a:gd name="T91" fmla="*/ 2 h 717"/>
                <a:gd name="T92" fmla="*/ 6 w 769"/>
                <a:gd name="T93" fmla="*/ 2 h 717"/>
                <a:gd name="T94" fmla="*/ 6 w 769"/>
                <a:gd name="T95" fmla="*/ 1 h 7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69"/>
                <a:gd name="T145" fmla="*/ 0 h 717"/>
                <a:gd name="T146" fmla="*/ 769 w 769"/>
                <a:gd name="T147" fmla="*/ 717 h 7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69" h="717">
                  <a:moveTo>
                    <a:pt x="609" y="257"/>
                  </a:moveTo>
                  <a:lnTo>
                    <a:pt x="606" y="250"/>
                  </a:lnTo>
                  <a:lnTo>
                    <a:pt x="600" y="231"/>
                  </a:lnTo>
                  <a:lnTo>
                    <a:pt x="590" y="206"/>
                  </a:lnTo>
                  <a:lnTo>
                    <a:pt x="576" y="178"/>
                  </a:lnTo>
                  <a:lnTo>
                    <a:pt x="560" y="153"/>
                  </a:lnTo>
                  <a:lnTo>
                    <a:pt x="542" y="135"/>
                  </a:lnTo>
                  <a:lnTo>
                    <a:pt x="521" y="131"/>
                  </a:lnTo>
                  <a:lnTo>
                    <a:pt x="500" y="142"/>
                  </a:lnTo>
                  <a:lnTo>
                    <a:pt x="484" y="163"/>
                  </a:lnTo>
                  <a:lnTo>
                    <a:pt x="476" y="184"/>
                  </a:lnTo>
                  <a:lnTo>
                    <a:pt x="476" y="202"/>
                  </a:lnTo>
                  <a:lnTo>
                    <a:pt x="478" y="217"/>
                  </a:lnTo>
                  <a:lnTo>
                    <a:pt x="485" y="229"/>
                  </a:lnTo>
                  <a:lnTo>
                    <a:pt x="492" y="239"/>
                  </a:lnTo>
                  <a:lnTo>
                    <a:pt x="498" y="244"/>
                  </a:lnTo>
                  <a:lnTo>
                    <a:pt x="500" y="247"/>
                  </a:lnTo>
                  <a:lnTo>
                    <a:pt x="462" y="282"/>
                  </a:lnTo>
                  <a:lnTo>
                    <a:pt x="459" y="278"/>
                  </a:lnTo>
                  <a:lnTo>
                    <a:pt x="451" y="265"/>
                  </a:lnTo>
                  <a:lnTo>
                    <a:pt x="440" y="244"/>
                  </a:lnTo>
                  <a:lnTo>
                    <a:pt x="425" y="217"/>
                  </a:lnTo>
                  <a:lnTo>
                    <a:pt x="407" y="184"/>
                  </a:lnTo>
                  <a:lnTo>
                    <a:pt x="387" y="145"/>
                  </a:lnTo>
                  <a:lnTo>
                    <a:pt x="367" y="102"/>
                  </a:lnTo>
                  <a:lnTo>
                    <a:pt x="347" y="56"/>
                  </a:lnTo>
                  <a:lnTo>
                    <a:pt x="336" y="35"/>
                  </a:lnTo>
                  <a:lnTo>
                    <a:pt x="323" y="20"/>
                  </a:lnTo>
                  <a:lnTo>
                    <a:pt x="309" y="9"/>
                  </a:lnTo>
                  <a:lnTo>
                    <a:pt x="292" y="3"/>
                  </a:lnTo>
                  <a:lnTo>
                    <a:pt x="274" y="0"/>
                  </a:lnTo>
                  <a:lnTo>
                    <a:pt x="255" y="2"/>
                  </a:lnTo>
                  <a:lnTo>
                    <a:pt x="237" y="6"/>
                  </a:lnTo>
                  <a:lnTo>
                    <a:pt x="218" y="13"/>
                  </a:lnTo>
                  <a:lnTo>
                    <a:pt x="199" y="21"/>
                  </a:lnTo>
                  <a:lnTo>
                    <a:pt x="181" y="31"/>
                  </a:lnTo>
                  <a:lnTo>
                    <a:pt x="163" y="42"/>
                  </a:lnTo>
                  <a:lnTo>
                    <a:pt x="146" y="51"/>
                  </a:lnTo>
                  <a:lnTo>
                    <a:pt x="131" y="62"/>
                  </a:lnTo>
                  <a:lnTo>
                    <a:pt x="117" y="71"/>
                  </a:lnTo>
                  <a:lnTo>
                    <a:pt x="106" y="79"/>
                  </a:lnTo>
                  <a:lnTo>
                    <a:pt x="98" y="84"/>
                  </a:lnTo>
                  <a:lnTo>
                    <a:pt x="84" y="96"/>
                  </a:lnTo>
                  <a:lnTo>
                    <a:pt x="69" y="112"/>
                  </a:lnTo>
                  <a:lnTo>
                    <a:pt x="54" y="131"/>
                  </a:lnTo>
                  <a:lnTo>
                    <a:pt x="39" y="152"/>
                  </a:lnTo>
                  <a:lnTo>
                    <a:pt x="26" y="174"/>
                  </a:lnTo>
                  <a:lnTo>
                    <a:pt x="14" y="192"/>
                  </a:lnTo>
                  <a:lnTo>
                    <a:pt x="6" y="207"/>
                  </a:lnTo>
                  <a:lnTo>
                    <a:pt x="0" y="217"/>
                  </a:lnTo>
                  <a:lnTo>
                    <a:pt x="0" y="218"/>
                  </a:lnTo>
                  <a:lnTo>
                    <a:pt x="2" y="220"/>
                  </a:lnTo>
                  <a:lnTo>
                    <a:pt x="2" y="221"/>
                  </a:lnTo>
                  <a:lnTo>
                    <a:pt x="2" y="222"/>
                  </a:lnTo>
                  <a:lnTo>
                    <a:pt x="14" y="258"/>
                  </a:lnTo>
                  <a:lnTo>
                    <a:pt x="29" y="294"/>
                  </a:lnTo>
                  <a:lnTo>
                    <a:pt x="47" y="329"/>
                  </a:lnTo>
                  <a:lnTo>
                    <a:pt x="65" y="363"/>
                  </a:lnTo>
                  <a:lnTo>
                    <a:pt x="86" y="396"/>
                  </a:lnTo>
                  <a:lnTo>
                    <a:pt x="105" y="428"/>
                  </a:lnTo>
                  <a:lnTo>
                    <a:pt x="126" y="458"/>
                  </a:lnTo>
                  <a:lnTo>
                    <a:pt x="145" y="486"/>
                  </a:lnTo>
                  <a:lnTo>
                    <a:pt x="161" y="508"/>
                  </a:lnTo>
                  <a:lnTo>
                    <a:pt x="177" y="528"/>
                  </a:lnTo>
                  <a:lnTo>
                    <a:pt x="190" y="546"/>
                  </a:lnTo>
                  <a:lnTo>
                    <a:pt x="203" y="560"/>
                  </a:lnTo>
                  <a:lnTo>
                    <a:pt x="214" y="573"/>
                  </a:lnTo>
                  <a:lnTo>
                    <a:pt x="221" y="582"/>
                  </a:lnTo>
                  <a:lnTo>
                    <a:pt x="226" y="588"/>
                  </a:lnTo>
                  <a:lnTo>
                    <a:pt x="228" y="589"/>
                  </a:lnTo>
                  <a:lnTo>
                    <a:pt x="258" y="556"/>
                  </a:lnTo>
                  <a:lnTo>
                    <a:pt x="305" y="506"/>
                  </a:lnTo>
                  <a:lnTo>
                    <a:pt x="367" y="592"/>
                  </a:lnTo>
                  <a:lnTo>
                    <a:pt x="375" y="602"/>
                  </a:lnTo>
                  <a:lnTo>
                    <a:pt x="379" y="600"/>
                  </a:lnTo>
                  <a:lnTo>
                    <a:pt x="389" y="596"/>
                  </a:lnTo>
                  <a:lnTo>
                    <a:pt x="401" y="582"/>
                  </a:lnTo>
                  <a:lnTo>
                    <a:pt x="412" y="557"/>
                  </a:lnTo>
                  <a:lnTo>
                    <a:pt x="420" y="530"/>
                  </a:lnTo>
                  <a:lnTo>
                    <a:pt x="425" y="512"/>
                  </a:lnTo>
                  <a:lnTo>
                    <a:pt x="426" y="502"/>
                  </a:lnTo>
                  <a:lnTo>
                    <a:pt x="426" y="500"/>
                  </a:lnTo>
                  <a:lnTo>
                    <a:pt x="430" y="504"/>
                  </a:lnTo>
                  <a:lnTo>
                    <a:pt x="440" y="515"/>
                  </a:lnTo>
                  <a:lnTo>
                    <a:pt x="452" y="530"/>
                  </a:lnTo>
                  <a:lnTo>
                    <a:pt x="463" y="548"/>
                  </a:lnTo>
                  <a:lnTo>
                    <a:pt x="469" y="557"/>
                  </a:lnTo>
                  <a:lnTo>
                    <a:pt x="471" y="568"/>
                  </a:lnTo>
                  <a:lnTo>
                    <a:pt x="471" y="578"/>
                  </a:lnTo>
                  <a:lnTo>
                    <a:pt x="470" y="586"/>
                  </a:lnTo>
                  <a:lnTo>
                    <a:pt x="469" y="589"/>
                  </a:lnTo>
                  <a:lnTo>
                    <a:pt x="467" y="591"/>
                  </a:lnTo>
                  <a:lnTo>
                    <a:pt x="465" y="593"/>
                  </a:lnTo>
                  <a:lnTo>
                    <a:pt x="463" y="596"/>
                  </a:lnTo>
                  <a:lnTo>
                    <a:pt x="452" y="607"/>
                  </a:lnTo>
                  <a:lnTo>
                    <a:pt x="441" y="617"/>
                  </a:lnTo>
                  <a:lnTo>
                    <a:pt x="431" y="624"/>
                  </a:lnTo>
                  <a:lnTo>
                    <a:pt x="423" y="631"/>
                  </a:lnTo>
                  <a:lnTo>
                    <a:pt x="416" y="635"/>
                  </a:lnTo>
                  <a:lnTo>
                    <a:pt x="411" y="637"/>
                  </a:lnTo>
                  <a:lnTo>
                    <a:pt x="408" y="640"/>
                  </a:lnTo>
                  <a:lnTo>
                    <a:pt x="407" y="640"/>
                  </a:lnTo>
                  <a:lnTo>
                    <a:pt x="407" y="646"/>
                  </a:lnTo>
                  <a:lnTo>
                    <a:pt x="409" y="658"/>
                  </a:lnTo>
                  <a:lnTo>
                    <a:pt x="414" y="673"/>
                  </a:lnTo>
                  <a:lnTo>
                    <a:pt x="423" y="686"/>
                  </a:lnTo>
                  <a:lnTo>
                    <a:pt x="426" y="688"/>
                  </a:lnTo>
                  <a:lnTo>
                    <a:pt x="430" y="690"/>
                  </a:lnTo>
                  <a:lnTo>
                    <a:pt x="434" y="691"/>
                  </a:lnTo>
                  <a:lnTo>
                    <a:pt x="438" y="691"/>
                  </a:lnTo>
                  <a:lnTo>
                    <a:pt x="454" y="686"/>
                  </a:lnTo>
                  <a:lnTo>
                    <a:pt x="476" y="671"/>
                  </a:lnTo>
                  <a:lnTo>
                    <a:pt x="502" y="651"/>
                  </a:lnTo>
                  <a:lnTo>
                    <a:pt x="531" y="631"/>
                  </a:lnTo>
                  <a:lnTo>
                    <a:pt x="558" y="613"/>
                  </a:lnTo>
                  <a:lnTo>
                    <a:pt x="584" y="600"/>
                  </a:lnTo>
                  <a:lnTo>
                    <a:pt x="605" y="599"/>
                  </a:lnTo>
                  <a:lnTo>
                    <a:pt x="620" y="611"/>
                  </a:lnTo>
                  <a:lnTo>
                    <a:pt x="620" y="613"/>
                  </a:lnTo>
                  <a:lnTo>
                    <a:pt x="622" y="613"/>
                  </a:lnTo>
                  <a:lnTo>
                    <a:pt x="622" y="614"/>
                  </a:lnTo>
                  <a:lnTo>
                    <a:pt x="622" y="615"/>
                  </a:lnTo>
                  <a:lnTo>
                    <a:pt x="631" y="637"/>
                  </a:lnTo>
                  <a:lnTo>
                    <a:pt x="640" y="658"/>
                  </a:lnTo>
                  <a:lnTo>
                    <a:pt x="648" y="676"/>
                  </a:lnTo>
                  <a:lnTo>
                    <a:pt x="655" y="690"/>
                  </a:lnTo>
                  <a:lnTo>
                    <a:pt x="660" y="702"/>
                  </a:lnTo>
                  <a:lnTo>
                    <a:pt x="664" y="711"/>
                  </a:lnTo>
                  <a:lnTo>
                    <a:pt x="666" y="716"/>
                  </a:lnTo>
                  <a:lnTo>
                    <a:pt x="667" y="717"/>
                  </a:lnTo>
                  <a:lnTo>
                    <a:pt x="769" y="596"/>
                  </a:lnTo>
                  <a:lnTo>
                    <a:pt x="757" y="406"/>
                  </a:lnTo>
                  <a:lnTo>
                    <a:pt x="755" y="391"/>
                  </a:lnTo>
                  <a:lnTo>
                    <a:pt x="755" y="389"/>
                  </a:lnTo>
                  <a:lnTo>
                    <a:pt x="753" y="385"/>
                  </a:lnTo>
                  <a:lnTo>
                    <a:pt x="750" y="378"/>
                  </a:lnTo>
                  <a:lnTo>
                    <a:pt x="746" y="369"/>
                  </a:lnTo>
                  <a:lnTo>
                    <a:pt x="739" y="356"/>
                  </a:lnTo>
                  <a:lnTo>
                    <a:pt x="732" y="342"/>
                  </a:lnTo>
                  <a:lnTo>
                    <a:pt x="724" y="326"/>
                  </a:lnTo>
                  <a:lnTo>
                    <a:pt x="714" y="306"/>
                  </a:lnTo>
                  <a:lnTo>
                    <a:pt x="703" y="287"/>
                  </a:lnTo>
                  <a:lnTo>
                    <a:pt x="692" y="265"/>
                  </a:lnTo>
                  <a:lnTo>
                    <a:pt x="679" y="243"/>
                  </a:lnTo>
                  <a:lnTo>
                    <a:pt x="666" y="220"/>
                  </a:lnTo>
                  <a:lnTo>
                    <a:pt x="609" y="257"/>
                  </a:lnTo>
                  <a:close/>
                </a:path>
              </a:pathLst>
            </a:custGeom>
            <a:solidFill>
              <a:srgbClr val="F2BFB2"/>
            </a:solidFill>
            <a:ln w="9525">
              <a:noFill/>
              <a:round/>
              <a:headEnd/>
              <a:tailEnd/>
            </a:ln>
          </p:spPr>
          <p:txBody>
            <a:bodyPr/>
            <a:lstStyle/>
            <a:p>
              <a:endParaRPr lang="fa-IR"/>
            </a:p>
          </p:txBody>
        </p:sp>
        <p:sp>
          <p:nvSpPr>
            <p:cNvPr id="129153" name="Freeform 136"/>
            <p:cNvSpPr>
              <a:spLocks/>
            </p:cNvSpPr>
            <p:nvPr/>
          </p:nvSpPr>
          <p:spPr bwMode="auto">
            <a:xfrm>
              <a:off x="1031" y="2772"/>
              <a:ext cx="67" cy="50"/>
            </a:xfrm>
            <a:custGeom>
              <a:avLst/>
              <a:gdLst>
                <a:gd name="T0" fmla="*/ 0 w 135"/>
                <a:gd name="T1" fmla="*/ 1 h 99"/>
                <a:gd name="T2" fmla="*/ 0 w 135"/>
                <a:gd name="T3" fmla="*/ 1 h 99"/>
                <a:gd name="T4" fmla="*/ 0 w 135"/>
                <a:gd name="T5" fmla="*/ 1 h 99"/>
                <a:gd name="T6" fmla="*/ 0 w 135"/>
                <a:gd name="T7" fmla="*/ 1 h 99"/>
                <a:gd name="T8" fmla="*/ 0 w 135"/>
                <a:gd name="T9" fmla="*/ 1 h 99"/>
                <a:gd name="T10" fmla="*/ 0 w 135"/>
                <a:gd name="T11" fmla="*/ 1 h 99"/>
                <a:gd name="T12" fmla="*/ 0 w 135"/>
                <a:gd name="T13" fmla="*/ 1 h 99"/>
                <a:gd name="T14" fmla="*/ 0 w 135"/>
                <a:gd name="T15" fmla="*/ 1 h 99"/>
                <a:gd name="T16" fmla="*/ 0 w 135"/>
                <a:gd name="T17" fmla="*/ 1 h 99"/>
                <a:gd name="T18" fmla="*/ 0 w 135"/>
                <a:gd name="T19" fmla="*/ 1 h 99"/>
                <a:gd name="T20" fmla="*/ 0 w 135"/>
                <a:gd name="T21" fmla="*/ 1 h 99"/>
                <a:gd name="T22" fmla="*/ 0 w 135"/>
                <a:gd name="T23" fmla="*/ 1 h 99"/>
                <a:gd name="T24" fmla="*/ 0 w 135"/>
                <a:gd name="T25" fmla="*/ 1 h 99"/>
                <a:gd name="T26" fmla="*/ 0 w 135"/>
                <a:gd name="T27" fmla="*/ 1 h 99"/>
                <a:gd name="T28" fmla="*/ 0 w 135"/>
                <a:gd name="T29" fmla="*/ 1 h 99"/>
                <a:gd name="T30" fmla="*/ 0 w 135"/>
                <a:gd name="T31" fmla="*/ 1 h 99"/>
                <a:gd name="T32" fmla="*/ 0 w 135"/>
                <a:gd name="T33" fmla="*/ 1 h 99"/>
                <a:gd name="T34" fmla="*/ 0 w 135"/>
                <a:gd name="T35" fmla="*/ 1 h 99"/>
                <a:gd name="T36" fmla="*/ 0 w 135"/>
                <a:gd name="T37" fmla="*/ 0 h 99"/>
                <a:gd name="T38" fmla="*/ 0 w 135"/>
                <a:gd name="T39" fmla="*/ 0 h 99"/>
                <a:gd name="T40" fmla="*/ 0 w 135"/>
                <a:gd name="T41" fmla="*/ 1 h 99"/>
                <a:gd name="T42" fmla="*/ 1 w 135"/>
                <a:gd name="T43" fmla="*/ 1 h 99"/>
                <a:gd name="T44" fmla="*/ 1 w 135"/>
                <a:gd name="T45" fmla="*/ 1 h 99"/>
                <a:gd name="T46" fmla="*/ 1 w 135"/>
                <a:gd name="T47" fmla="*/ 1 h 99"/>
                <a:gd name="T48" fmla="*/ 1 w 135"/>
                <a:gd name="T49" fmla="*/ 1 h 99"/>
                <a:gd name="T50" fmla="*/ 1 w 135"/>
                <a:gd name="T51" fmla="*/ 1 h 99"/>
                <a:gd name="T52" fmla="*/ 1 w 135"/>
                <a:gd name="T53" fmla="*/ 1 h 99"/>
                <a:gd name="T54" fmla="*/ 1 w 135"/>
                <a:gd name="T55" fmla="*/ 1 h 99"/>
                <a:gd name="T56" fmla="*/ 0 w 135"/>
                <a:gd name="T57" fmla="*/ 1 h 99"/>
                <a:gd name="T58" fmla="*/ 0 w 135"/>
                <a:gd name="T59" fmla="*/ 1 h 99"/>
                <a:gd name="T60" fmla="*/ 0 w 135"/>
                <a:gd name="T61" fmla="*/ 1 h 99"/>
                <a:gd name="T62" fmla="*/ 0 w 135"/>
                <a:gd name="T63" fmla="*/ 1 h 99"/>
                <a:gd name="T64" fmla="*/ 0 w 135"/>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
                <a:gd name="T100" fmla="*/ 0 h 99"/>
                <a:gd name="T101" fmla="*/ 135 w 135"/>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 h="99">
                  <a:moveTo>
                    <a:pt x="90" y="91"/>
                  </a:moveTo>
                  <a:lnTo>
                    <a:pt x="76" y="95"/>
                  </a:lnTo>
                  <a:lnTo>
                    <a:pt x="62" y="98"/>
                  </a:lnTo>
                  <a:lnTo>
                    <a:pt x="48" y="99"/>
                  </a:lnTo>
                  <a:lnTo>
                    <a:pt x="36" y="99"/>
                  </a:lnTo>
                  <a:lnTo>
                    <a:pt x="25" y="99"/>
                  </a:lnTo>
                  <a:lnTo>
                    <a:pt x="17" y="98"/>
                  </a:lnTo>
                  <a:lnTo>
                    <a:pt x="10" y="98"/>
                  </a:lnTo>
                  <a:lnTo>
                    <a:pt x="8" y="98"/>
                  </a:lnTo>
                  <a:lnTo>
                    <a:pt x="7" y="96"/>
                  </a:lnTo>
                  <a:lnTo>
                    <a:pt x="4" y="89"/>
                  </a:lnTo>
                  <a:lnTo>
                    <a:pt x="0" y="81"/>
                  </a:lnTo>
                  <a:lnTo>
                    <a:pt x="0" y="70"/>
                  </a:lnTo>
                  <a:lnTo>
                    <a:pt x="1" y="58"/>
                  </a:lnTo>
                  <a:lnTo>
                    <a:pt x="10" y="44"/>
                  </a:lnTo>
                  <a:lnTo>
                    <a:pt x="25" y="29"/>
                  </a:lnTo>
                  <a:lnTo>
                    <a:pt x="50" y="15"/>
                  </a:lnTo>
                  <a:lnTo>
                    <a:pt x="76" y="5"/>
                  </a:lnTo>
                  <a:lnTo>
                    <a:pt x="95" y="0"/>
                  </a:lnTo>
                  <a:lnTo>
                    <a:pt x="110" y="0"/>
                  </a:lnTo>
                  <a:lnTo>
                    <a:pt x="121" y="3"/>
                  </a:lnTo>
                  <a:lnTo>
                    <a:pt x="128" y="8"/>
                  </a:lnTo>
                  <a:lnTo>
                    <a:pt x="132" y="12"/>
                  </a:lnTo>
                  <a:lnTo>
                    <a:pt x="135" y="16"/>
                  </a:lnTo>
                  <a:lnTo>
                    <a:pt x="135" y="18"/>
                  </a:lnTo>
                  <a:lnTo>
                    <a:pt x="135" y="21"/>
                  </a:lnTo>
                  <a:lnTo>
                    <a:pt x="134" y="27"/>
                  </a:lnTo>
                  <a:lnTo>
                    <a:pt x="131" y="38"/>
                  </a:lnTo>
                  <a:lnTo>
                    <a:pt x="127" y="49"/>
                  </a:lnTo>
                  <a:lnTo>
                    <a:pt x="120" y="63"/>
                  </a:lnTo>
                  <a:lnTo>
                    <a:pt x="113" y="74"/>
                  </a:lnTo>
                  <a:lnTo>
                    <a:pt x="102" y="84"/>
                  </a:lnTo>
                  <a:lnTo>
                    <a:pt x="90" y="91"/>
                  </a:lnTo>
                  <a:close/>
                </a:path>
              </a:pathLst>
            </a:custGeom>
            <a:solidFill>
              <a:srgbClr val="F2BFB2"/>
            </a:solidFill>
            <a:ln w="9525">
              <a:noFill/>
              <a:round/>
              <a:headEnd/>
              <a:tailEnd/>
            </a:ln>
          </p:spPr>
          <p:txBody>
            <a:bodyPr/>
            <a:lstStyle/>
            <a:p>
              <a:endParaRPr lang="fa-IR"/>
            </a:p>
          </p:txBody>
        </p:sp>
        <p:sp>
          <p:nvSpPr>
            <p:cNvPr id="129154" name="Freeform 137"/>
            <p:cNvSpPr>
              <a:spLocks/>
            </p:cNvSpPr>
            <p:nvPr/>
          </p:nvSpPr>
          <p:spPr bwMode="auto">
            <a:xfrm>
              <a:off x="880" y="2486"/>
              <a:ext cx="399" cy="253"/>
            </a:xfrm>
            <a:custGeom>
              <a:avLst/>
              <a:gdLst>
                <a:gd name="T0" fmla="*/ 2 w 798"/>
                <a:gd name="T1" fmla="*/ 3 h 508"/>
                <a:gd name="T2" fmla="*/ 2 w 798"/>
                <a:gd name="T3" fmla="*/ 3 h 508"/>
                <a:gd name="T4" fmla="*/ 2 w 798"/>
                <a:gd name="T5" fmla="*/ 2 h 508"/>
                <a:gd name="T6" fmla="*/ 2 w 798"/>
                <a:gd name="T7" fmla="*/ 2 h 508"/>
                <a:gd name="T8" fmla="*/ 2 w 798"/>
                <a:gd name="T9" fmla="*/ 2 h 508"/>
                <a:gd name="T10" fmla="*/ 3 w 798"/>
                <a:gd name="T11" fmla="*/ 2 h 508"/>
                <a:gd name="T12" fmla="*/ 3 w 798"/>
                <a:gd name="T13" fmla="*/ 2 h 508"/>
                <a:gd name="T14" fmla="*/ 3 w 798"/>
                <a:gd name="T15" fmla="*/ 1 h 508"/>
                <a:gd name="T16" fmla="*/ 3 w 798"/>
                <a:gd name="T17" fmla="*/ 1 h 508"/>
                <a:gd name="T18" fmla="*/ 3 w 798"/>
                <a:gd name="T19" fmla="*/ 1 h 508"/>
                <a:gd name="T20" fmla="*/ 3 w 798"/>
                <a:gd name="T21" fmla="*/ 1 h 508"/>
                <a:gd name="T22" fmla="*/ 3 w 798"/>
                <a:gd name="T23" fmla="*/ 2 h 508"/>
                <a:gd name="T24" fmla="*/ 3 w 798"/>
                <a:gd name="T25" fmla="*/ 2 h 508"/>
                <a:gd name="T26" fmla="*/ 5 w 798"/>
                <a:gd name="T27" fmla="*/ 3 h 508"/>
                <a:gd name="T28" fmla="*/ 5 w 798"/>
                <a:gd name="T29" fmla="*/ 3 h 508"/>
                <a:gd name="T30" fmla="*/ 5 w 798"/>
                <a:gd name="T31" fmla="*/ 3 h 508"/>
                <a:gd name="T32" fmla="*/ 5 w 798"/>
                <a:gd name="T33" fmla="*/ 3 h 508"/>
                <a:gd name="T34" fmla="*/ 5 w 798"/>
                <a:gd name="T35" fmla="*/ 3 h 508"/>
                <a:gd name="T36" fmla="*/ 5 w 798"/>
                <a:gd name="T37" fmla="*/ 3 h 508"/>
                <a:gd name="T38" fmla="*/ 5 w 798"/>
                <a:gd name="T39" fmla="*/ 3 h 508"/>
                <a:gd name="T40" fmla="*/ 5 w 798"/>
                <a:gd name="T41" fmla="*/ 2 h 508"/>
                <a:gd name="T42" fmla="*/ 6 w 798"/>
                <a:gd name="T43" fmla="*/ 2 h 508"/>
                <a:gd name="T44" fmla="*/ 6 w 798"/>
                <a:gd name="T45" fmla="*/ 3 h 508"/>
                <a:gd name="T46" fmla="*/ 6 w 798"/>
                <a:gd name="T47" fmla="*/ 3 h 508"/>
                <a:gd name="T48" fmla="*/ 6 w 798"/>
                <a:gd name="T49" fmla="*/ 3 h 508"/>
                <a:gd name="T50" fmla="*/ 6 w 798"/>
                <a:gd name="T51" fmla="*/ 3 h 508"/>
                <a:gd name="T52" fmla="*/ 6 w 798"/>
                <a:gd name="T53" fmla="*/ 3 h 508"/>
                <a:gd name="T54" fmla="*/ 6 w 798"/>
                <a:gd name="T55" fmla="*/ 3 h 508"/>
                <a:gd name="T56" fmla="*/ 6 w 798"/>
                <a:gd name="T57" fmla="*/ 2 h 508"/>
                <a:gd name="T58" fmla="*/ 6 w 798"/>
                <a:gd name="T59" fmla="*/ 2 h 508"/>
                <a:gd name="T60" fmla="*/ 6 w 798"/>
                <a:gd name="T61" fmla="*/ 1 h 508"/>
                <a:gd name="T62" fmla="*/ 6 w 798"/>
                <a:gd name="T63" fmla="*/ 1 h 508"/>
                <a:gd name="T64" fmla="*/ 5 w 798"/>
                <a:gd name="T65" fmla="*/ 1 h 508"/>
                <a:gd name="T66" fmla="*/ 5 w 798"/>
                <a:gd name="T67" fmla="*/ 0 h 508"/>
                <a:gd name="T68" fmla="*/ 5 w 798"/>
                <a:gd name="T69" fmla="*/ 0 h 508"/>
                <a:gd name="T70" fmla="*/ 5 w 798"/>
                <a:gd name="T71" fmla="*/ 0 h 508"/>
                <a:gd name="T72" fmla="*/ 5 w 798"/>
                <a:gd name="T73" fmla="*/ 0 h 508"/>
                <a:gd name="T74" fmla="*/ 5 w 798"/>
                <a:gd name="T75" fmla="*/ 0 h 508"/>
                <a:gd name="T76" fmla="*/ 5 w 798"/>
                <a:gd name="T77" fmla="*/ 0 h 508"/>
                <a:gd name="T78" fmla="*/ 3 w 798"/>
                <a:gd name="T79" fmla="*/ 0 h 508"/>
                <a:gd name="T80" fmla="*/ 3 w 798"/>
                <a:gd name="T81" fmla="*/ 0 h 508"/>
                <a:gd name="T82" fmla="*/ 2 w 798"/>
                <a:gd name="T83" fmla="*/ 1 h 508"/>
                <a:gd name="T84" fmla="*/ 1 w 798"/>
                <a:gd name="T85" fmla="*/ 1 h 508"/>
                <a:gd name="T86" fmla="*/ 0 w 798"/>
                <a:gd name="T87" fmla="*/ 2 h 508"/>
                <a:gd name="T88" fmla="*/ 1 w 798"/>
                <a:gd name="T89" fmla="*/ 3 h 508"/>
                <a:gd name="T90" fmla="*/ 2 w 798"/>
                <a:gd name="T91" fmla="*/ 3 h 508"/>
                <a:gd name="T92" fmla="*/ 2 w 798"/>
                <a:gd name="T93" fmla="*/ 3 h 5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8"/>
                <a:gd name="T142" fmla="*/ 0 h 508"/>
                <a:gd name="T143" fmla="*/ 798 w 798"/>
                <a:gd name="T144" fmla="*/ 508 h 5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8" h="508">
                  <a:moveTo>
                    <a:pt x="131" y="443"/>
                  </a:moveTo>
                  <a:lnTo>
                    <a:pt x="137" y="433"/>
                  </a:lnTo>
                  <a:lnTo>
                    <a:pt x="145" y="418"/>
                  </a:lnTo>
                  <a:lnTo>
                    <a:pt x="157" y="400"/>
                  </a:lnTo>
                  <a:lnTo>
                    <a:pt x="170" y="378"/>
                  </a:lnTo>
                  <a:lnTo>
                    <a:pt x="185" y="357"/>
                  </a:lnTo>
                  <a:lnTo>
                    <a:pt x="200" y="338"/>
                  </a:lnTo>
                  <a:lnTo>
                    <a:pt x="215" y="322"/>
                  </a:lnTo>
                  <a:lnTo>
                    <a:pt x="229" y="310"/>
                  </a:lnTo>
                  <a:lnTo>
                    <a:pt x="237" y="305"/>
                  </a:lnTo>
                  <a:lnTo>
                    <a:pt x="248" y="297"/>
                  </a:lnTo>
                  <a:lnTo>
                    <a:pt x="262" y="288"/>
                  </a:lnTo>
                  <a:lnTo>
                    <a:pt x="277" y="277"/>
                  </a:lnTo>
                  <a:lnTo>
                    <a:pt x="294" y="268"/>
                  </a:lnTo>
                  <a:lnTo>
                    <a:pt x="312" y="257"/>
                  </a:lnTo>
                  <a:lnTo>
                    <a:pt x="330" y="247"/>
                  </a:lnTo>
                  <a:lnTo>
                    <a:pt x="349" y="239"/>
                  </a:lnTo>
                  <a:lnTo>
                    <a:pt x="368" y="232"/>
                  </a:lnTo>
                  <a:lnTo>
                    <a:pt x="386" y="228"/>
                  </a:lnTo>
                  <a:lnTo>
                    <a:pt x="405" y="226"/>
                  </a:lnTo>
                  <a:lnTo>
                    <a:pt x="423" y="229"/>
                  </a:lnTo>
                  <a:lnTo>
                    <a:pt x="440" y="235"/>
                  </a:lnTo>
                  <a:lnTo>
                    <a:pt x="454" y="246"/>
                  </a:lnTo>
                  <a:lnTo>
                    <a:pt x="467" y="261"/>
                  </a:lnTo>
                  <a:lnTo>
                    <a:pt x="478" y="282"/>
                  </a:lnTo>
                  <a:lnTo>
                    <a:pt x="498" y="328"/>
                  </a:lnTo>
                  <a:lnTo>
                    <a:pt x="518" y="371"/>
                  </a:lnTo>
                  <a:lnTo>
                    <a:pt x="538" y="410"/>
                  </a:lnTo>
                  <a:lnTo>
                    <a:pt x="556" y="443"/>
                  </a:lnTo>
                  <a:lnTo>
                    <a:pt x="571" y="470"/>
                  </a:lnTo>
                  <a:lnTo>
                    <a:pt x="582" y="491"/>
                  </a:lnTo>
                  <a:lnTo>
                    <a:pt x="590" y="504"/>
                  </a:lnTo>
                  <a:lnTo>
                    <a:pt x="593" y="508"/>
                  </a:lnTo>
                  <a:lnTo>
                    <a:pt x="631" y="473"/>
                  </a:lnTo>
                  <a:lnTo>
                    <a:pt x="629" y="470"/>
                  </a:lnTo>
                  <a:lnTo>
                    <a:pt x="623" y="465"/>
                  </a:lnTo>
                  <a:lnTo>
                    <a:pt x="616" y="455"/>
                  </a:lnTo>
                  <a:lnTo>
                    <a:pt x="609" y="443"/>
                  </a:lnTo>
                  <a:lnTo>
                    <a:pt x="607" y="428"/>
                  </a:lnTo>
                  <a:lnTo>
                    <a:pt x="607" y="410"/>
                  </a:lnTo>
                  <a:lnTo>
                    <a:pt x="615" y="389"/>
                  </a:lnTo>
                  <a:lnTo>
                    <a:pt x="631" y="368"/>
                  </a:lnTo>
                  <a:lnTo>
                    <a:pt x="652" y="357"/>
                  </a:lnTo>
                  <a:lnTo>
                    <a:pt x="673" y="361"/>
                  </a:lnTo>
                  <a:lnTo>
                    <a:pt x="691" y="379"/>
                  </a:lnTo>
                  <a:lnTo>
                    <a:pt x="707" y="404"/>
                  </a:lnTo>
                  <a:lnTo>
                    <a:pt x="721" y="432"/>
                  </a:lnTo>
                  <a:lnTo>
                    <a:pt x="731" y="457"/>
                  </a:lnTo>
                  <a:lnTo>
                    <a:pt x="737" y="476"/>
                  </a:lnTo>
                  <a:lnTo>
                    <a:pt x="740" y="483"/>
                  </a:lnTo>
                  <a:lnTo>
                    <a:pt x="797" y="446"/>
                  </a:lnTo>
                  <a:lnTo>
                    <a:pt x="798" y="444"/>
                  </a:lnTo>
                  <a:lnTo>
                    <a:pt x="797" y="441"/>
                  </a:lnTo>
                  <a:lnTo>
                    <a:pt x="793" y="433"/>
                  </a:lnTo>
                  <a:lnTo>
                    <a:pt x="787" y="421"/>
                  </a:lnTo>
                  <a:lnTo>
                    <a:pt x="779" y="404"/>
                  </a:lnTo>
                  <a:lnTo>
                    <a:pt x="768" y="385"/>
                  </a:lnTo>
                  <a:lnTo>
                    <a:pt x="757" y="363"/>
                  </a:lnTo>
                  <a:lnTo>
                    <a:pt x="743" y="337"/>
                  </a:lnTo>
                  <a:lnTo>
                    <a:pt x="729" y="310"/>
                  </a:lnTo>
                  <a:lnTo>
                    <a:pt x="713" y="280"/>
                  </a:lnTo>
                  <a:lnTo>
                    <a:pt x="696" y="248"/>
                  </a:lnTo>
                  <a:lnTo>
                    <a:pt x="680" y="218"/>
                  </a:lnTo>
                  <a:lnTo>
                    <a:pt x="662" y="188"/>
                  </a:lnTo>
                  <a:lnTo>
                    <a:pt x="645" y="160"/>
                  </a:lnTo>
                  <a:lnTo>
                    <a:pt x="630" y="137"/>
                  </a:lnTo>
                  <a:lnTo>
                    <a:pt x="616" y="116"/>
                  </a:lnTo>
                  <a:lnTo>
                    <a:pt x="602" y="99"/>
                  </a:lnTo>
                  <a:lnTo>
                    <a:pt x="601" y="97"/>
                  </a:lnTo>
                  <a:lnTo>
                    <a:pt x="598" y="95"/>
                  </a:lnTo>
                  <a:lnTo>
                    <a:pt x="597" y="93"/>
                  </a:lnTo>
                  <a:lnTo>
                    <a:pt x="594" y="91"/>
                  </a:lnTo>
                  <a:lnTo>
                    <a:pt x="575" y="71"/>
                  </a:lnTo>
                  <a:lnTo>
                    <a:pt x="557" y="51"/>
                  </a:lnTo>
                  <a:lnTo>
                    <a:pt x="542" y="36"/>
                  </a:lnTo>
                  <a:lnTo>
                    <a:pt x="529" y="22"/>
                  </a:lnTo>
                  <a:lnTo>
                    <a:pt x="520" y="13"/>
                  </a:lnTo>
                  <a:lnTo>
                    <a:pt x="513" y="6"/>
                  </a:lnTo>
                  <a:lnTo>
                    <a:pt x="509" y="2"/>
                  </a:lnTo>
                  <a:lnTo>
                    <a:pt x="507" y="0"/>
                  </a:lnTo>
                  <a:lnTo>
                    <a:pt x="480" y="15"/>
                  </a:lnTo>
                  <a:lnTo>
                    <a:pt x="385" y="72"/>
                  </a:lnTo>
                  <a:lnTo>
                    <a:pt x="303" y="122"/>
                  </a:lnTo>
                  <a:lnTo>
                    <a:pt x="232" y="155"/>
                  </a:lnTo>
                  <a:lnTo>
                    <a:pt x="196" y="185"/>
                  </a:lnTo>
                  <a:lnTo>
                    <a:pt x="101" y="242"/>
                  </a:lnTo>
                  <a:lnTo>
                    <a:pt x="6" y="298"/>
                  </a:lnTo>
                  <a:lnTo>
                    <a:pt x="0" y="301"/>
                  </a:lnTo>
                  <a:lnTo>
                    <a:pt x="9" y="310"/>
                  </a:lnTo>
                  <a:lnTo>
                    <a:pt x="128" y="444"/>
                  </a:lnTo>
                  <a:lnTo>
                    <a:pt x="130" y="444"/>
                  </a:lnTo>
                  <a:lnTo>
                    <a:pt x="131" y="443"/>
                  </a:lnTo>
                  <a:close/>
                </a:path>
              </a:pathLst>
            </a:custGeom>
            <a:solidFill>
              <a:srgbClr val="994C00"/>
            </a:solidFill>
            <a:ln w="9525">
              <a:noFill/>
              <a:round/>
              <a:headEnd/>
              <a:tailEnd/>
            </a:ln>
          </p:spPr>
          <p:txBody>
            <a:bodyPr/>
            <a:lstStyle/>
            <a:p>
              <a:endParaRPr lang="fa-IR"/>
            </a:p>
          </p:txBody>
        </p:sp>
        <p:sp>
          <p:nvSpPr>
            <p:cNvPr id="129155" name="Freeform 138"/>
            <p:cNvSpPr>
              <a:spLocks/>
            </p:cNvSpPr>
            <p:nvPr/>
          </p:nvSpPr>
          <p:spPr bwMode="auto">
            <a:xfrm>
              <a:off x="1031" y="2772"/>
              <a:ext cx="67" cy="50"/>
            </a:xfrm>
            <a:custGeom>
              <a:avLst/>
              <a:gdLst>
                <a:gd name="T0" fmla="*/ 0 w 135"/>
                <a:gd name="T1" fmla="*/ 1 h 99"/>
                <a:gd name="T2" fmla="*/ 0 w 135"/>
                <a:gd name="T3" fmla="*/ 1 h 99"/>
                <a:gd name="T4" fmla="*/ 0 w 135"/>
                <a:gd name="T5" fmla="*/ 1 h 99"/>
                <a:gd name="T6" fmla="*/ 0 w 135"/>
                <a:gd name="T7" fmla="*/ 1 h 99"/>
                <a:gd name="T8" fmla="*/ 0 w 135"/>
                <a:gd name="T9" fmla="*/ 1 h 99"/>
                <a:gd name="T10" fmla="*/ 0 w 135"/>
                <a:gd name="T11" fmla="*/ 1 h 99"/>
                <a:gd name="T12" fmla="*/ 0 w 135"/>
                <a:gd name="T13" fmla="*/ 1 h 99"/>
                <a:gd name="T14" fmla="*/ 0 w 135"/>
                <a:gd name="T15" fmla="*/ 1 h 99"/>
                <a:gd name="T16" fmla="*/ 0 w 135"/>
                <a:gd name="T17" fmla="*/ 1 h 99"/>
                <a:gd name="T18" fmla="*/ 0 w 135"/>
                <a:gd name="T19" fmla="*/ 1 h 99"/>
                <a:gd name="T20" fmla="*/ 0 w 135"/>
                <a:gd name="T21" fmla="*/ 1 h 99"/>
                <a:gd name="T22" fmla="*/ 0 w 135"/>
                <a:gd name="T23" fmla="*/ 1 h 99"/>
                <a:gd name="T24" fmla="*/ 0 w 135"/>
                <a:gd name="T25" fmla="*/ 1 h 99"/>
                <a:gd name="T26" fmla="*/ 0 w 135"/>
                <a:gd name="T27" fmla="*/ 1 h 99"/>
                <a:gd name="T28" fmla="*/ 0 w 135"/>
                <a:gd name="T29" fmla="*/ 1 h 99"/>
                <a:gd name="T30" fmla="*/ 0 w 135"/>
                <a:gd name="T31" fmla="*/ 1 h 99"/>
                <a:gd name="T32" fmla="*/ 0 w 135"/>
                <a:gd name="T33" fmla="*/ 1 h 99"/>
                <a:gd name="T34" fmla="*/ 0 w 135"/>
                <a:gd name="T35" fmla="*/ 1 h 99"/>
                <a:gd name="T36" fmla="*/ 0 w 135"/>
                <a:gd name="T37" fmla="*/ 1 h 99"/>
                <a:gd name="T38" fmla="*/ 0 w 135"/>
                <a:gd name="T39" fmla="*/ 1 h 99"/>
                <a:gd name="T40" fmla="*/ 0 w 135"/>
                <a:gd name="T41" fmla="*/ 1 h 99"/>
                <a:gd name="T42" fmla="*/ 1 w 135"/>
                <a:gd name="T43" fmla="*/ 1 h 99"/>
                <a:gd name="T44" fmla="*/ 1 w 135"/>
                <a:gd name="T45" fmla="*/ 1 h 99"/>
                <a:gd name="T46" fmla="*/ 1 w 135"/>
                <a:gd name="T47" fmla="*/ 1 h 99"/>
                <a:gd name="T48" fmla="*/ 1 w 135"/>
                <a:gd name="T49" fmla="*/ 1 h 99"/>
                <a:gd name="T50" fmla="*/ 1 w 135"/>
                <a:gd name="T51" fmla="*/ 1 h 99"/>
                <a:gd name="T52" fmla="*/ 1 w 135"/>
                <a:gd name="T53" fmla="*/ 1 h 99"/>
                <a:gd name="T54" fmla="*/ 1 w 135"/>
                <a:gd name="T55" fmla="*/ 1 h 99"/>
                <a:gd name="T56" fmla="*/ 0 w 135"/>
                <a:gd name="T57" fmla="*/ 1 h 99"/>
                <a:gd name="T58" fmla="*/ 0 w 135"/>
                <a:gd name="T59" fmla="*/ 0 h 99"/>
                <a:gd name="T60" fmla="*/ 0 w 135"/>
                <a:gd name="T61" fmla="*/ 0 h 99"/>
                <a:gd name="T62" fmla="*/ 0 w 135"/>
                <a:gd name="T63" fmla="*/ 1 h 99"/>
                <a:gd name="T64" fmla="*/ 0 w 135"/>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
                <a:gd name="T100" fmla="*/ 0 h 99"/>
                <a:gd name="T101" fmla="*/ 135 w 135"/>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 h="99">
                  <a:moveTo>
                    <a:pt x="50" y="15"/>
                  </a:moveTo>
                  <a:lnTo>
                    <a:pt x="25" y="29"/>
                  </a:lnTo>
                  <a:lnTo>
                    <a:pt x="10" y="44"/>
                  </a:lnTo>
                  <a:lnTo>
                    <a:pt x="1" y="58"/>
                  </a:lnTo>
                  <a:lnTo>
                    <a:pt x="0" y="70"/>
                  </a:lnTo>
                  <a:lnTo>
                    <a:pt x="0" y="81"/>
                  </a:lnTo>
                  <a:lnTo>
                    <a:pt x="4" y="89"/>
                  </a:lnTo>
                  <a:lnTo>
                    <a:pt x="7" y="96"/>
                  </a:lnTo>
                  <a:lnTo>
                    <a:pt x="8" y="98"/>
                  </a:lnTo>
                  <a:lnTo>
                    <a:pt x="10" y="98"/>
                  </a:lnTo>
                  <a:lnTo>
                    <a:pt x="17" y="98"/>
                  </a:lnTo>
                  <a:lnTo>
                    <a:pt x="25" y="99"/>
                  </a:lnTo>
                  <a:lnTo>
                    <a:pt x="36" y="99"/>
                  </a:lnTo>
                  <a:lnTo>
                    <a:pt x="48" y="99"/>
                  </a:lnTo>
                  <a:lnTo>
                    <a:pt x="62" y="98"/>
                  </a:lnTo>
                  <a:lnTo>
                    <a:pt x="76" y="95"/>
                  </a:lnTo>
                  <a:lnTo>
                    <a:pt x="90" y="91"/>
                  </a:lnTo>
                  <a:lnTo>
                    <a:pt x="102" y="84"/>
                  </a:lnTo>
                  <a:lnTo>
                    <a:pt x="113" y="74"/>
                  </a:lnTo>
                  <a:lnTo>
                    <a:pt x="120" y="63"/>
                  </a:lnTo>
                  <a:lnTo>
                    <a:pt x="127" y="49"/>
                  </a:lnTo>
                  <a:lnTo>
                    <a:pt x="131" y="38"/>
                  </a:lnTo>
                  <a:lnTo>
                    <a:pt x="134" y="27"/>
                  </a:lnTo>
                  <a:lnTo>
                    <a:pt x="135" y="21"/>
                  </a:lnTo>
                  <a:lnTo>
                    <a:pt x="135" y="18"/>
                  </a:lnTo>
                  <a:lnTo>
                    <a:pt x="135" y="16"/>
                  </a:lnTo>
                  <a:lnTo>
                    <a:pt x="132" y="12"/>
                  </a:lnTo>
                  <a:lnTo>
                    <a:pt x="128" y="8"/>
                  </a:lnTo>
                  <a:lnTo>
                    <a:pt x="121" y="3"/>
                  </a:lnTo>
                  <a:lnTo>
                    <a:pt x="110" y="0"/>
                  </a:lnTo>
                  <a:lnTo>
                    <a:pt x="95" y="0"/>
                  </a:lnTo>
                  <a:lnTo>
                    <a:pt x="76" y="5"/>
                  </a:lnTo>
                  <a:lnTo>
                    <a:pt x="50" y="15"/>
                  </a:lnTo>
                  <a:close/>
                </a:path>
              </a:pathLst>
            </a:custGeom>
            <a:solidFill>
              <a:srgbClr val="FFFFFF"/>
            </a:solidFill>
            <a:ln w="9525">
              <a:noFill/>
              <a:round/>
              <a:headEnd/>
              <a:tailEnd/>
            </a:ln>
          </p:spPr>
          <p:txBody>
            <a:bodyPr/>
            <a:lstStyle/>
            <a:p>
              <a:endParaRPr lang="fa-IR"/>
            </a:p>
          </p:txBody>
        </p:sp>
        <p:sp>
          <p:nvSpPr>
            <p:cNvPr id="129156" name="Freeform 139"/>
            <p:cNvSpPr>
              <a:spLocks/>
            </p:cNvSpPr>
            <p:nvPr/>
          </p:nvSpPr>
          <p:spPr bwMode="auto">
            <a:xfrm>
              <a:off x="1050" y="2786"/>
              <a:ext cx="27" cy="26"/>
            </a:xfrm>
            <a:custGeom>
              <a:avLst/>
              <a:gdLst>
                <a:gd name="T0" fmla="*/ 0 w 55"/>
                <a:gd name="T1" fmla="*/ 0 h 54"/>
                <a:gd name="T2" fmla="*/ 0 w 55"/>
                <a:gd name="T3" fmla="*/ 0 h 54"/>
                <a:gd name="T4" fmla="*/ 0 w 55"/>
                <a:gd name="T5" fmla="*/ 0 h 54"/>
                <a:gd name="T6" fmla="*/ 0 w 55"/>
                <a:gd name="T7" fmla="*/ 0 h 54"/>
                <a:gd name="T8" fmla="*/ 0 w 55"/>
                <a:gd name="T9" fmla="*/ 0 h 54"/>
                <a:gd name="T10" fmla="*/ 0 w 55"/>
                <a:gd name="T11" fmla="*/ 0 h 54"/>
                <a:gd name="T12" fmla="*/ 0 w 55"/>
                <a:gd name="T13" fmla="*/ 0 h 54"/>
                <a:gd name="T14" fmla="*/ 0 w 55"/>
                <a:gd name="T15" fmla="*/ 0 h 54"/>
                <a:gd name="T16" fmla="*/ 0 w 55"/>
                <a:gd name="T17" fmla="*/ 0 h 54"/>
                <a:gd name="T18" fmla="*/ 0 w 55"/>
                <a:gd name="T19" fmla="*/ 0 h 54"/>
                <a:gd name="T20" fmla="*/ 0 w 55"/>
                <a:gd name="T21" fmla="*/ 0 h 54"/>
                <a:gd name="T22" fmla="*/ 0 w 55"/>
                <a:gd name="T23" fmla="*/ 0 h 54"/>
                <a:gd name="T24" fmla="*/ 0 w 55"/>
                <a:gd name="T25" fmla="*/ 0 h 54"/>
                <a:gd name="T26" fmla="*/ 0 w 55"/>
                <a:gd name="T27" fmla="*/ 0 h 54"/>
                <a:gd name="T28" fmla="*/ 0 w 55"/>
                <a:gd name="T29" fmla="*/ 0 h 54"/>
                <a:gd name="T30" fmla="*/ 0 w 55"/>
                <a:gd name="T31" fmla="*/ 0 h 54"/>
                <a:gd name="T32" fmla="*/ 0 w 55"/>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4"/>
                <a:gd name="T53" fmla="*/ 55 w 55"/>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4">
                  <a:moveTo>
                    <a:pt x="27" y="0"/>
                  </a:moveTo>
                  <a:lnTo>
                    <a:pt x="16" y="3"/>
                  </a:lnTo>
                  <a:lnTo>
                    <a:pt x="8" y="8"/>
                  </a:lnTo>
                  <a:lnTo>
                    <a:pt x="2" y="17"/>
                  </a:lnTo>
                  <a:lnTo>
                    <a:pt x="0" y="26"/>
                  </a:lnTo>
                  <a:lnTo>
                    <a:pt x="2" y="37"/>
                  </a:lnTo>
                  <a:lnTo>
                    <a:pt x="8" y="46"/>
                  </a:lnTo>
                  <a:lnTo>
                    <a:pt x="16" y="51"/>
                  </a:lnTo>
                  <a:lnTo>
                    <a:pt x="27" y="54"/>
                  </a:lnTo>
                  <a:lnTo>
                    <a:pt x="38" y="51"/>
                  </a:lnTo>
                  <a:lnTo>
                    <a:pt x="46" y="46"/>
                  </a:lnTo>
                  <a:lnTo>
                    <a:pt x="52" y="37"/>
                  </a:lnTo>
                  <a:lnTo>
                    <a:pt x="55" y="26"/>
                  </a:lnTo>
                  <a:lnTo>
                    <a:pt x="52" y="17"/>
                  </a:lnTo>
                  <a:lnTo>
                    <a:pt x="46" y="8"/>
                  </a:lnTo>
                  <a:lnTo>
                    <a:pt x="38" y="3"/>
                  </a:lnTo>
                  <a:lnTo>
                    <a:pt x="27" y="0"/>
                  </a:lnTo>
                  <a:close/>
                </a:path>
              </a:pathLst>
            </a:custGeom>
            <a:solidFill>
              <a:srgbClr val="003384"/>
            </a:solidFill>
            <a:ln w="9525">
              <a:noFill/>
              <a:round/>
              <a:headEnd/>
              <a:tailEnd/>
            </a:ln>
          </p:spPr>
          <p:txBody>
            <a:bodyPr/>
            <a:lstStyle/>
            <a:p>
              <a:endParaRPr lang="fa-IR"/>
            </a:p>
          </p:txBody>
        </p:sp>
        <p:sp>
          <p:nvSpPr>
            <p:cNvPr id="129157" name="Freeform 140"/>
            <p:cNvSpPr>
              <a:spLocks/>
            </p:cNvSpPr>
            <p:nvPr/>
          </p:nvSpPr>
          <p:spPr bwMode="auto">
            <a:xfrm>
              <a:off x="509" y="2449"/>
              <a:ext cx="246" cy="393"/>
            </a:xfrm>
            <a:custGeom>
              <a:avLst/>
              <a:gdLst>
                <a:gd name="T0" fmla="*/ 1 w 492"/>
                <a:gd name="T1" fmla="*/ 6 h 786"/>
                <a:gd name="T2" fmla="*/ 1 w 492"/>
                <a:gd name="T3" fmla="*/ 6 h 786"/>
                <a:gd name="T4" fmla="*/ 1 w 492"/>
                <a:gd name="T5" fmla="*/ 6 h 786"/>
                <a:gd name="T6" fmla="*/ 1 w 492"/>
                <a:gd name="T7" fmla="*/ 6 h 786"/>
                <a:gd name="T8" fmla="*/ 1 w 492"/>
                <a:gd name="T9" fmla="*/ 6 h 786"/>
                <a:gd name="T10" fmla="*/ 1 w 492"/>
                <a:gd name="T11" fmla="*/ 6 h 786"/>
                <a:gd name="T12" fmla="*/ 2 w 492"/>
                <a:gd name="T13" fmla="*/ 6 h 786"/>
                <a:gd name="T14" fmla="*/ 2 w 492"/>
                <a:gd name="T15" fmla="*/ 6 h 786"/>
                <a:gd name="T16" fmla="*/ 2 w 492"/>
                <a:gd name="T17" fmla="*/ 6 h 786"/>
                <a:gd name="T18" fmla="*/ 2 w 492"/>
                <a:gd name="T19" fmla="*/ 6 h 786"/>
                <a:gd name="T20" fmla="*/ 2 w 492"/>
                <a:gd name="T21" fmla="*/ 6 h 786"/>
                <a:gd name="T22" fmla="*/ 3 w 492"/>
                <a:gd name="T23" fmla="*/ 6 h 786"/>
                <a:gd name="T24" fmla="*/ 3 w 492"/>
                <a:gd name="T25" fmla="*/ 6 h 786"/>
                <a:gd name="T26" fmla="*/ 3 w 492"/>
                <a:gd name="T27" fmla="*/ 6 h 786"/>
                <a:gd name="T28" fmla="*/ 3 w 492"/>
                <a:gd name="T29" fmla="*/ 6 h 786"/>
                <a:gd name="T30" fmla="*/ 3 w 492"/>
                <a:gd name="T31" fmla="*/ 6 h 786"/>
                <a:gd name="T32" fmla="*/ 3 w 492"/>
                <a:gd name="T33" fmla="*/ 6 h 786"/>
                <a:gd name="T34" fmla="*/ 3 w 492"/>
                <a:gd name="T35" fmla="*/ 6 h 786"/>
                <a:gd name="T36" fmla="*/ 3 w 492"/>
                <a:gd name="T37" fmla="*/ 6 h 786"/>
                <a:gd name="T38" fmla="*/ 3 w 492"/>
                <a:gd name="T39" fmla="*/ 6 h 786"/>
                <a:gd name="T40" fmla="*/ 2 w 492"/>
                <a:gd name="T41" fmla="*/ 6 h 786"/>
                <a:gd name="T42" fmla="*/ 2 w 492"/>
                <a:gd name="T43" fmla="*/ 5 h 786"/>
                <a:gd name="T44" fmla="*/ 2 w 492"/>
                <a:gd name="T45" fmla="*/ 5 h 786"/>
                <a:gd name="T46" fmla="*/ 2 w 492"/>
                <a:gd name="T47" fmla="*/ 5 h 786"/>
                <a:gd name="T48" fmla="*/ 2 w 492"/>
                <a:gd name="T49" fmla="*/ 5 h 786"/>
                <a:gd name="T50" fmla="*/ 2 w 492"/>
                <a:gd name="T51" fmla="*/ 5 h 786"/>
                <a:gd name="T52" fmla="*/ 2 w 492"/>
                <a:gd name="T53" fmla="*/ 5 h 786"/>
                <a:gd name="T54" fmla="*/ 2 w 492"/>
                <a:gd name="T55" fmla="*/ 5 h 786"/>
                <a:gd name="T56" fmla="*/ 2 w 492"/>
                <a:gd name="T57" fmla="*/ 5 h 786"/>
                <a:gd name="T58" fmla="*/ 3 w 492"/>
                <a:gd name="T59" fmla="*/ 5 h 786"/>
                <a:gd name="T60" fmla="*/ 3 w 492"/>
                <a:gd name="T61" fmla="*/ 5 h 786"/>
                <a:gd name="T62" fmla="*/ 3 w 492"/>
                <a:gd name="T63" fmla="*/ 5 h 786"/>
                <a:gd name="T64" fmla="*/ 3 w 492"/>
                <a:gd name="T65" fmla="*/ 3 h 786"/>
                <a:gd name="T66" fmla="*/ 4 w 492"/>
                <a:gd name="T67" fmla="*/ 3 h 786"/>
                <a:gd name="T68" fmla="*/ 4 w 492"/>
                <a:gd name="T69" fmla="*/ 3 h 786"/>
                <a:gd name="T70" fmla="*/ 4 w 492"/>
                <a:gd name="T71" fmla="*/ 2 h 786"/>
                <a:gd name="T72" fmla="*/ 4 w 492"/>
                <a:gd name="T73" fmla="*/ 1 h 786"/>
                <a:gd name="T74" fmla="*/ 4 w 492"/>
                <a:gd name="T75" fmla="*/ 1 h 786"/>
                <a:gd name="T76" fmla="*/ 3 w 492"/>
                <a:gd name="T77" fmla="*/ 1 h 786"/>
                <a:gd name="T78" fmla="*/ 3 w 492"/>
                <a:gd name="T79" fmla="*/ 1 h 786"/>
                <a:gd name="T80" fmla="*/ 3 w 492"/>
                <a:gd name="T81" fmla="*/ 1 h 786"/>
                <a:gd name="T82" fmla="*/ 3 w 492"/>
                <a:gd name="T83" fmla="*/ 1 h 786"/>
                <a:gd name="T84" fmla="*/ 2 w 492"/>
                <a:gd name="T85" fmla="*/ 1 h 786"/>
                <a:gd name="T86" fmla="*/ 2 w 492"/>
                <a:gd name="T87" fmla="*/ 0 h 786"/>
                <a:gd name="T88" fmla="*/ 2 w 492"/>
                <a:gd name="T89" fmla="*/ 1 h 786"/>
                <a:gd name="T90" fmla="*/ 1 w 492"/>
                <a:gd name="T91" fmla="*/ 1 h 786"/>
                <a:gd name="T92" fmla="*/ 1 w 492"/>
                <a:gd name="T93" fmla="*/ 1 h 786"/>
                <a:gd name="T94" fmla="*/ 1 w 492"/>
                <a:gd name="T95" fmla="*/ 1 h 786"/>
                <a:gd name="T96" fmla="*/ 1 w 492"/>
                <a:gd name="T97" fmla="*/ 2 h 786"/>
                <a:gd name="T98" fmla="*/ 1 w 492"/>
                <a:gd name="T99" fmla="*/ 3 h 786"/>
                <a:gd name="T100" fmla="*/ 1 w 492"/>
                <a:gd name="T101" fmla="*/ 3 h 786"/>
                <a:gd name="T102" fmla="*/ 1 w 492"/>
                <a:gd name="T103" fmla="*/ 3 h 786"/>
                <a:gd name="T104" fmla="*/ 1 w 492"/>
                <a:gd name="T105" fmla="*/ 3 h 786"/>
                <a:gd name="T106" fmla="*/ 1 w 492"/>
                <a:gd name="T107" fmla="*/ 3 h 786"/>
                <a:gd name="T108" fmla="*/ 0 w 492"/>
                <a:gd name="T109" fmla="*/ 2 h 786"/>
                <a:gd name="T110" fmla="*/ 1 w 492"/>
                <a:gd name="T111" fmla="*/ 6 h 786"/>
                <a:gd name="T112" fmla="*/ 1 w 492"/>
                <a:gd name="T113" fmla="*/ 6 h 786"/>
                <a:gd name="T114" fmla="*/ 1 w 492"/>
                <a:gd name="T115" fmla="*/ 6 h 7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92"/>
                <a:gd name="T175" fmla="*/ 0 h 786"/>
                <a:gd name="T176" fmla="*/ 492 w 492"/>
                <a:gd name="T177" fmla="*/ 786 h 7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92" h="786">
                  <a:moveTo>
                    <a:pt x="72" y="783"/>
                  </a:moveTo>
                  <a:lnTo>
                    <a:pt x="72" y="770"/>
                  </a:lnTo>
                  <a:lnTo>
                    <a:pt x="70" y="753"/>
                  </a:lnTo>
                  <a:lnTo>
                    <a:pt x="70" y="736"/>
                  </a:lnTo>
                  <a:lnTo>
                    <a:pt x="69" y="719"/>
                  </a:lnTo>
                  <a:lnTo>
                    <a:pt x="69" y="713"/>
                  </a:lnTo>
                  <a:lnTo>
                    <a:pt x="70" y="708"/>
                  </a:lnTo>
                  <a:lnTo>
                    <a:pt x="72" y="703"/>
                  </a:lnTo>
                  <a:lnTo>
                    <a:pt x="74" y="699"/>
                  </a:lnTo>
                  <a:lnTo>
                    <a:pt x="81" y="694"/>
                  </a:lnTo>
                  <a:lnTo>
                    <a:pt x="91" y="691"/>
                  </a:lnTo>
                  <a:lnTo>
                    <a:pt x="103" y="688"/>
                  </a:lnTo>
                  <a:lnTo>
                    <a:pt x="116" y="688"/>
                  </a:lnTo>
                  <a:lnTo>
                    <a:pt x="131" y="690"/>
                  </a:lnTo>
                  <a:lnTo>
                    <a:pt x="146" y="691"/>
                  </a:lnTo>
                  <a:lnTo>
                    <a:pt x="161" y="692"/>
                  </a:lnTo>
                  <a:lnTo>
                    <a:pt x="178" y="695"/>
                  </a:lnTo>
                  <a:lnTo>
                    <a:pt x="193" y="698"/>
                  </a:lnTo>
                  <a:lnTo>
                    <a:pt x="207" y="701"/>
                  </a:lnTo>
                  <a:lnTo>
                    <a:pt x="220" y="703"/>
                  </a:lnTo>
                  <a:lnTo>
                    <a:pt x="234" y="706"/>
                  </a:lnTo>
                  <a:lnTo>
                    <a:pt x="245" y="708"/>
                  </a:lnTo>
                  <a:lnTo>
                    <a:pt x="255" y="709"/>
                  </a:lnTo>
                  <a:lnTo>
                    <a:pt x="263" y="708"/>
                  </a:lnTo>
                  <a:lnTo>
                    <a:pt x="269" y="706"/>
                  </a:lnTo>
                  <a:lnTo>
                    <a:pt x="273" y="703"/>
                  </a:lnTo>
                  <a:lnTo>
                    <a:pt x="276" y="701"/>
                  </a:lnTo>
                  <a:lnTo>
                    <a:pt x="278" y="698"/>
                  </a:lnTo>
                  <a:lnTo>
                    <a:pt x="280" y="695"/>
                  </a:lnTo>
                  <a:lnTo>
                    <a:pt x="282" y="680"/>
                  </a:lnTo>
                  <a:lnTo>
                    <a:pt x="281" y="663"/>
                  </a:lnTo>
                  <a:lnTo>
                    <a:pt x="277" y="651"/>
                  </a:lnTo>
                  <a:lnTo>
                    <a:pt x="276" y="647"/>
                  </a:lnTo>
                  <a:lnTo>
                    <a:pt x="274" y="647"/>
                  </a:lnTo>
                  <a:lnTo>
                    <a:pt x="273" y="647"/>
                  </a:lnTo>
                  <a:lnTo>
                    <a:pt x="269" y="647"/>
                  </a:lnTo>
                  <a:lnTo>
                    <a:pt x="265" y="647"/>
                  </a:lnTo>
                  <a:lnTo>
                    <a:pt x="258" y="645"/>
                  </a:lnTo>
                  <a:lnTo>
                    <a:pt x="249" y="644"/>
                  </a:lnTo>
                  <a:lnTo>
                    <a:pt x="240" y="641"/>
                  </a:lnTo>
                  <a:lnTo>
                    <a:pt x="229" y="640"/>
                  </a:lnTo>
                  <a:lnTo>
                    <a:pt x="216" y="636"/>
                  </a:lnTo>
                  <a:lnTo>
                    <a:pt x="204" y="632"/>
                  </a:lnTo>
                  <a:lnTo>
                    <a:pt x="192" y="623"/>
                  </a:lnTo>
                  <a:lnTo>
                    <a:pt x="185" y="610"/>
                  </a:lnTo>
                  <a:lnTo>
                    <a:pt x="183" y="592"/>
                  </a:lnTo>
                  <a:lnTo>
                    <a:pt x="185" y="574"/>
                  </a:lnTo>
                  <a:lnTo>
                    <a:pt x="187" y="557"/>
                  </a:lnTo>
                  <a:lnTo>
                    <a:pt x="192" y="542"/>
                  </a:lnTo>
                  <a:lnTo>
                    <a:pt x="196" y="532"/>
                  </a:lnTo>
                  <a:lnTo>
                    <a:pt x="197" y="528"/>
                  </a:lnTo>
                  <a:lnTo>
                    <a:pt x="198" y="531"/>
                  </a:lnTo>
                  <a:lnTo>
                    <a:pt x="204" y="539"/>
                  </a:lnTo>
                  <a:lnTo>
                    <a:pt x="215" y="553"/>
                  </a:lnTo>
                  <a:lnTo>
                    <a:pt x="233" y="575"/>
                  </a:lnTo>
                  <a:lnTo>
                    <a:pt x="243" y="585"/>
                  </a:lnTo>
                  <a:lnTo>
                    <a:pt x="251" y="590"/>
                  </a:lnTo>
                  <a:lnTo>
                    <a:pt x="259" y="596"/>
                  </a:lnTo>
                  <a:lnTo>
                    <a:pt x="266" y="599"/>
                  </a:lnTo>
                  <a:lnTo>
                    <a:pt x="274" y="600"/>
                  </a:lnTo>
                  <a:lnTo>
                    <a:pt x="281" y="600"/>
                  </a:lnTo>
                  <a:lnTo>
                    <a:pt x="285" y="599"/>
                  </a:lnTo>
                  <a:lnTo>
                    <a:pt x="287" y="599"/>
                  </a:lnTo>
                  <a:lnTo>
                    <a:pt x="309" y="481"/>
                  </a:lnTo>
                  <a:lnTo>
                    <a:pt x="353" y="487"/>
                  </a:lnTo>
                  <a:lnTo>
                    <a:pt x="457" y="499"/>
                  </a:lnTo>
                  <a:lnTo>
                    <a:pt x="492" y="503"/>
                  </a:lnTo>
                  <a:lnTo>
                    <a:pt x="492" y="465"/>
                  </a:lnTo>
                  <a:lnTo>
                    <a:pt x="488" y="366"/>
                  </a:lnTo>
                  <a:lnTo>
                    <a:pt x="477" y="232"/>
                  </a:lnTo>
                  <a:lnTo>
                    <a:pt x="456" y="88"/>
                  </a:lnTo>
                  <a:lnTo>
                    <a:pt x="448" y="83"/>
                  </a:lnTo>
                  <a:lnTo>
                    <a:pt x="434" y="73"/>
                  </a:lnTo>
                  <a:lnTo>
                    <a:pt x="415" y="61"/>
                  </a:lnTo>
                  <a:lnTo>
                    <a:pt x="394" y="48"/>
                  </a:lnTo>
                  <a:lnTo>
                    <a:pt x="371" y="36"/>
                  </a:lnTo>
                  <a:lnTo>
                    <a:pt x="349" y="25"/>
                  </a:lnTo>
                  <a:lnTo>
                    <a:pt x="328" y="17"/>
                  </a:lnTo>
                  <a:lnTo>
                    <a:pt x="310" y="13"/>
                  </a:lnTo>
                  <a:lnTo>
                    <a:pt x="300" y="11"/>
                  </a:lnTo>
                  <a:lnTo>
                    <a:pt x="287" y="10"/>
                  </a:lnTo>
                  <a:lnTo>
                    <a:pt x="270" y="7"/>
                  </a:lnTo>
                  <a:lnTo>
                    <a:pt x="252" y="4"/>
                  </a:lnTo>
                  <a:lnTo>
                    <a:pt x="233" y="2"/>
                  </a:lnTo>
                  <a:lnTo>
                    <a:pt x="212" y="0"/>
                  </a:lnTo>
                  <a:lnTo>
                    <a:pt x="192" y="0"/>
                  </a:lnTo>
                  <a:lnTo>
                    <a:pt x="171" y="0"/>
                  </a:lnTo>
                  <a:lnTo>
                    <a:pt x="152" y="3"/>
                  </a:lnTo>
                  <a:lnTo>
                    <a:pt x="132" y="7"/>
                  </a:lnTo>
                  <a:lnTo>
                    <a:pt x="116" y="14"/>
                  </a:lnTo>
                  <a:lnTo>
                    <a:pt x="101" y="24"/>
                  </a:lnTo>
                  <a:lnTo>
                    <a:pt x="88" y="36"/>
                  </a:lnTo>
                  <a:lnTo>
                    <a:pt x="79" y="51"/>
                  </a:lnTo>
                  <a:lnTo>
                    <a:pt x="74" y="72"/>
                  </a:lnTo>
                  <a:lnTo>
                    <a:pt x="73" y="95"/>
                  </a:lnTo>
                  <a:lnTo>
                    <a:pt x="76" y="193"/>
                  </a:lnTo>
                  <a:lnTo>
                    <a:pt x="74" y="273"/>
                  </a:lnTo>
                  <a:lnTo>
                    <a:pt x="70" y="328"/>
                  </a:lnTo>
                  <a:lnTo>
                    <a:pt x="68" y="348"/>
                  </a:lnTo>
                  <a:lnTo>
                    <a:pt x="19" y="335"/>
                  </a:lnTo>
                  <a:lnTo>
                    <a:pt x="21" y="332"/>
                  </a:lnTo>
                  <a:lnTo>
                    <a:pt x="22" y="327"/>
                  </a:lnTo>
                  <a:lnTo>
                    <a:pt x="23" y="317"/>
                  </a:lnTo>
                  <a:lnTo>
                    <a:pt x="25" y="306"/>
                  </a:lnTo>
                  <a:lnTo>
                    <a:pt x="25" y="292"/>
                  </a:lnTo>
                  <a:lnTo>
                    <a:pt x="21" y="279"/>
                  </a:lnTo>
                  <a:lnTo>
                    <a:pt x="12" y="266"/>
                  </a:lnTo>
                  <a:lnTo>
                    <a:pt x="0" y="254"/>
                  </a:lnTo>
                  <a:lnTo>
                    <a:pt x="0" y="771"/>
                  </a:lnTo>
                  <a:lnTo>
                    <a:pt x="52" y="786"/>
                  </a:lnTo>
                  <a:lnTo>
                    <a:pt x="54" y="786"/>
                  </a:lnTo>
                  <a:lnTo>
                    <a:pt x="58" y="785"/>
                  </a:lnTo>
                  <a:lnTo>
                    <a:pt x="63" y="785"/>
                  </a:lnTo>
                  <a:lnTo>
                    <a:pt x="72" y="783"/>
                  </a:lnTo>
                  <a:close/>
                </a:path>
              </a:pathLst>
            </a:custGeom>
            <a:solidFill>
              <a:srgbClr val="F2BFB2"/>
            </a:solidFill>
            <a:ln w="9525">
              <a:noFill/>
              <a:round/>
              <a:headEnd/>
              <a:tailEnd/>
            </a:ln>
          </p:spPr>
          <p:txBody>
            <a:bodyPr/>
            <a:lstStyle/>
            <a:p>
              <a:endParaRPr lang="fa-IR"/>
            </a:p>
          </p:txBody>
        </p:sp>
        <p:sp>
          <p:nvSpPr>
            <p:cNvPr id="129158" name="Freeform 141"/>
            <p:cNvSpPr>
              <a:spLocks/>
            </p:cNvSpPr>
            <p:nvPr/>
          </p:nvSpPr>
          <p:spPr bwMode="auto">
            <a:xfrm>
              <a:off x="632" y="2607"/>
              <a:ext cx="75" cy="43"/>
            </a:xfrm>
            <a:custGeom>
              <a:avLst/>
              <a:gdLst>
                <a:gd name="T0" fmla="*/ 1 w 150"/>
                <a:gd name="T1" fmla="*/ 0 h 87"/>
                <a:gd name="T2" fmla="*/ 1 w 150"/>
                <a:gd name="T3" fmla="*/ 0 h 87"/>
                <a:gd name="T4" fmla="*/ 1 w 150"/>
                <a:gd name="T5" fmla="*/ 0 h 87"/>
                <a:gd name="T6" fmla="*/ 1 w 150"/>
                <a:gd name="T7" fmla="*/ 0 h 87"/>
                <a:gd name="T8" fmla="*/ 1 w 150"/>
                <a:gd name="T9" fmla="*/ 0 h 87"/>
                <a:gd name="T10" fmla="*/ 1 w 150"/>
                <a:gd name="T11" fmla="*/ 0 h 87"/>
                <a:gd name="T12" fmla="*/ 1 w 150"/>
                <a:gd name="T13" fmla="*/ 0 h 87"/>
                <a:gd name="T14" fmla="*/ 1 w 150"/>
                <a:gd name="T15" fmla="*/ 0 h 87"/>
                <a:gd name="T16" fmla="*/ 1 w 150"/>
                <a:gd name="T17" fmla="*/ 0 h 87"/>
                <a:gd name="T18" fmla="*/ 1 w 150"/>
                <a:gd name="T19" fmla="*/ 0 h 87"/>
                <a:gd name="T20" fmla="*/ 1 w 150"/>
                <a:gd name="T21" fmla="*/ 0 h 87"/>
                <a:gd name="T22" fmla="*/ 1 w 150"/>
                <a:gd name="T23" fmla="*/ 0 h 87"/>
                <a:gd name="T24" fmla="*/ 1 w 150"/>
                <a:gd name="T25" fmla="*/ 0 h 87"/>
                <a:gd name="T26" fmla="*/ 1 w 150"/>
                <a:gd name="T27" fmla="*/ 0 h 87"/>
                <a:gd name="T28" fmla="*/ 1 w 150"/>
                <a:gd name="T29" fmla="*/ 0 h 87"/>
                <a:gd name="T30" fmla="*/ 1 w 150"/>
                <a:gd name="T31" fmla="*/ 0 h 87"/>
                <a:gd name="T32" fmla="*/ 1 w 150"/>
                <a:gd name="T33" fmla="*/ 0 h 87"/>
                <a:gd name="T34" fmla="*/ 1 w 150"/>
                <a:gd name="T35" fmla="*/ 0 h 87"/>
                <a:gd name="T36" fmla="*/ 1 w 150"/>
                <a:gd name="T37" fmla="*/ 0 h 87"/>
                <a:gd name="T38" fmla="*/ 1 w 150"/>
                <a:gd name="T39" fmla="*/ 0 h 87"/>
                <a:gd name="T40" fmla="*/ 1 w 150"/>
                <a:gd name="T41" fmla="*/ 0 h 87"/>
                <a:gd name="T42" fmla="*/ 1 w 150"/>
                <a:gd name="T43" fmla="*/ 0 h 87"/>
                <a:gd name="T44" fmla="*/ 1 w 150"/>
                <a:gd name="T45" fmla="*/ 0 h 87"/>
                <a:gd name="T46" fmla="*/ 1 w 150"/>
                <a:gd name="T47" fmla="*/ 0 h 87"/>
                <a:gd name="T48" fmla="*/ 0 w 150"/>
                <a:gd name="T49" fmla="*/ 0 h 87"/>
                <a:gd name="T50" fmla="*/ 0 w 150"/>
                <a:gd name="T51" fmla="*/ 0 h 87"/>
                <a:gd name="T52" fmla="*/ 0 w 150"/>
                <a:gd name="T53" fmla="*/ 0 h 87"/>
                <a:gd name="T54" fmla="*/ 1 w 150"/>
                <a:gd name="T55" fmla="*/ 0 h 87"/>
                <a:gd name="T56" fmla="*/ 1 w 150"/>
                <a:gd name="T57" fmla="*/ 0 h 87"/>
                <a:gd name="T58" fmla="*/ 1 w 150"/>
                <a:gd name="T59" fmla="*/ 0 h 87"/>
                <a:gd name="T60" fmla="*/ 1 w 150"/>
                <a:gd name="T61" fmla="*/ 0 h 87"/>
                <a:gd name="T62" fmla="*/ 1 w 150"/>
                <a:gd name="T63" fmla="*/ 0 h 87"/>
                <a:gd name="T64" fmla="*/ 1 w 150"/>
                <a:gd name="T65" fmla="*/ 0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0"/>
                <a:gd name="T100" fmla="*/ 0 h 87"/>
                <a:gd name="T101" fmla="*/ 150 w 150"/>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0" h="87">
                  <a:moveTo>
                    <a:pt x="77" y="0"/>
                  </a:moveTo>
                  <a:lnTo>
                    <a:pt x="105" y="3"/>
                  </a:lnTo>
                  <a:lnTo>
                    <a:pt x="124" y="8"/>
                  </a:lnTo>
                  <a:lnTo>
                    <a:pt x="138" y="18"/>
                  </a:lnTo>
                  <a:lnTo>
                    <a:pt x="145" y="27"/>
                  </a:lnTo>
                  <a:lnTo>
                    <a:pt x="149" y="39"/>
                  </a:lnTo>
                  <a:lnTo>
                    <a:pt x="150" y="48"/>
                  </a:lnTo>
                  <a:lnTo>
                    <a:pt x="149" y="54"/>
                  </a:lnTo>
                  <a:lnTo>
                    <a:pt x="149" y="56"/>
                  </a:lnTo>
                  <a:lnTo>
                    <a:pt x="148" y="58"/>
                  </a:lnTo>
                  <a:lnTo>
                    <a:pt x="142" y="61"/>
                  </a:lnTo>
                  <a:lnTo>
                    <a:pt x="135" y="65"/>
                  </a:lnTo>
                  <a:lnTo>
                    <a:pt x="126" y="69"/>
                  </a:lnTo>
                  <a:lnTo>
                    <a:pt x="113" y="74"/>
                  </a:lnTo>
                  <a:lnTo>
                    <a:pt x="101" y="80"/>
                  </a:lnTo>
                  <a:lnTo>
                    <a:pt x="87" y="84"/>
                  </a:lnTo>
                  <a:lnTo>
                    <a:pt x="73" y="87"/>
                  </a:lnTo>
                  <a:lnTo>
                    <a:pt x="60" y="85"/>
                  </a:lnTo>
                  <a:lnTo>
                    <a:pt x="46" y="81"/>
                  </a:lnTo>
                  <a:lnTo>
                    <a:pt x="33" y="74"/>
                  </a:lnTo>
                  <a:lnTo>
                    <a:pt x="22" y="65"/>
                  </a:lnTo>
                  <a:lnTo>
                    <a:pt x="13" y="56"/>
                  </a:lnTo>
                  <a:lnTo>
                    <a:pt x="6" y="48"/>
                  </a:lnTo>
                  <a:lnTo>
                    <a:pt x="2" y="43"/>
                  </a:lnTo>
                  <a:lnTo>
                    <a:pt x="0" y="40"/>
                  </a:lnTo>
                  <a:lnTo>
                    <a:pt x="0" y="39"/>
                  </a:lnTo>
                  <a:lnTo>
                    <a:pt x="0" y="34"/>
                  </a:lnTo>
                  <a:lnTo>
                    <a:pt x="2" y="27"/>
                  </a:lnTo>
                  <a:lnTo>
                    <a:pt x="6" y="21"/>
                  </a:lnTo>
                  <a:lnTo>
                    <a:pt x="15" y="14"/>
                  </a:lnTo>
                  <a:lnTo>
                    <a:pt x="29" y="7"/>
                  </a:lnTo>
                  <a:lnTo>
                    <a:pt x="50" y="3"/>
                  </a:lnTo>
                  <a:lnTo>
                    <a:pt x="77" y="0"/>
                  </a:lnTo>
                  <a:close/>
                </a:path>
              </a:pathLst>
            </a:custGeom>
            <a:solidFill>
              <a:srgbClr val="F2BFB2"/>
            </a:solidFill>
            <a:ln w="9525">
              <a:noFill/>
              <a:round/>
              <a:headEnd/>
              <a:tailEnd/>
            </a:ln>
          </p:spPr>
          <p:txBody>
            <a:bodyPr/>
            <a:lstStyle/>
            <a:p>
              <a:endParaRPr lang="fa-IR"/>
            </a:p>
          </p:txBody>
        </p:sp>
        <p:sp>
          <p:nvSpPr>
            <p:cNvPr id="129159" name="Freeform 142"/>
            <p:cNvSpPr>
              <a:spLocks/>
            </p:cNvSpPr>
            <p:nvPr/>
          </p:nvSpPr>
          <p:spPr bwMode="auto">
            <a:xfrm>
              <a:off x="509" y="2445"/>
              <a:ext cx="243" cy="178"/>
            </a:xfrm>
            <a:custGeom>
              <a:avLst/>
              <a:gdLst>
                <a:gd name="T0" fmla="*/ 1 w 486"/>
                <a:gd name="T1" fmla="*/ 3 h 356"/>
                <a:gd name="T2" fmla="*/ 1 w 486"/>
                <a:gd name="T3" fmla="*/ 3 h 356"/>
                <a:gd name="T4" fmla="*/ 1 w 486"/>
                <a:gd name="T5" fmla="*/ 3 h 356"/>
                <a:gd name="T6" fmla="*/ 1 w 486"/>
                <a:gd name="T7" fmla="*/ 3 h 356"/>
                <a:gd name="T8" fmla="*/ 1 w 486"/>
                <a:gd name="T9" fmla="*/ 1 h 356"/>
                <a:gd name="T10" fmla="*/ 1 w 486"/>
                <a:gd name="T11" fmla="*/ 1 h 356"/>
                <a:gd name="T12" fmla="*/ 1 w 486"/>
                <a:gd name="T13" fmla="*/ 1 h 356"/>
                <a:gd name="T14" fmla="*/ 1 w 486"/>
                <a:gd name="T15" fmla="*/ 1 h 356"/>
                <a:gd name="T16" fmla="*/ 1 w 486"/>
                <a:gd name="T17" fmla="*/ 1 h 356"/>
                <a:gd name="T18" fmla="*/ 1 w 486"/>
                <a:gd name="T19" fmla="*/ 1 h 356"/>
                <a:gd name="T20" fmla="*/ 1 w 486"/>
                <a:gd name="T21" fmla="*/ 1 h 356"/>
                <a:gd name="T22" fmla="*/ 2 w 486"/>
                <a:gd name="T23" fmla="*/ 1 h 356"/>
                <a:gd name="T24" fmla="*/ 2 w 486"/>
                <a:gd name="T25" fmla="*/ 1 h 356"/>
                <a:gd name="T26" fmla="*/ 2 w 486"/>
                <a:gd name="T27" fmla="*/ 1 h 356"/>
                <a:gd name="T28" fmla="*/ 2 w 486"/>
                <a:gd name="T29" fmla="*/ 1 h 356"/>
                <a:gd name="T30" fmla="*/ 2 w 486"/>
                <a:gd name="T31" fmla="*/ 1 h 356"/>
                <a:gd name="T32" fmla="*/ 2 w 486"/>
                <a:gd name="T33" fmla="*/ 1 h 356"/>
                <a:gd name="T34" fmla="*/ 2 w 486"/>
                <a:gd name="T35" fmla="*/ 1 h 356"/>
                <a:gd name="T36" fmla="*/ 3 w 486"/>
                <a:gd name="T37" fmla="*/ 1 h 356"/>
                <a:gd name="T38" fmla="*/ 3 w 486"/>
                <a:gd name="T39" fmla="*/ 1 h 356"/>
                <a:gd name="T40" fmla="*/ 3 w 486"/>
                <a:gd name="T41" fmla="*/ 1 h 356"/>
                <a:gd name="T42" fmla="*/ 3 w 486"/>
                <a:gd name="T43" fmla="*/ 1 h 356"/>
                <a:gd name="T44" fmla="*/ 3 w 486"/>
                <a:gd name="T45" fmla="*/ 1 h 356"/>
                <a:gd name="T46" fmla="*/ 3 w 486"/>
                <a:gd name="T47" fmla="*/ 1 h 356"/>
                <a:gd name="T48" fmla="*/ 3 w 486"/>
                <a:gd name="T49" fmla="*/ 1 h 356"/>
                <a:gd name="T50" fmla="*/ 4 w 486"/>
                <a:gd name="T51" fmla="*/ 1 h 356"/>
                <a:gd name="T52" fmla="*/ 4 w 486"/>
                <a:gd name="T53" fmla="*/ 1 h 356"/>
                <a:gd name="T54" fmla="*/ 4 w 486"/>
                <a:gd name="T55" fmla="*/ 1 h 356"/>
                <a:gd name="T56" fmla="*/ 4 w 486"/>
                <a:gd name="T57" fmla="*/ 1 h 356"/>
                <a:gd name="T58" fmla="*/ 4 w 486"/>
                <a:gd name="T59" fmla="*/ 1 h 356"/>
                <a:gd name="T60" fmla="*/ 4 w 486"/>
                <a:gd name="T61" fmla="*/ 1 h 356"/>
                <a:gd name="T62" fmla="*/ 4 w 486"/>
                <a:gd name="T63" fmla="*/ 1 h 356"/>
                <a:gd name="T64" fmla="*/ 4 w 486"/>
                <a:gd name="T65" fmla="*/ 1 h 356"/>
                <a:gd name="T66" fmla="*/ 4 w 486"/>
                <a:gd name="T67" fmla="*/ 1 h 356"/>
                <a:gd name="T68" fmla="*/ 4 w 486"/>
                <a:gd name="T69" fmla="*/ 1 h 356"/>
                <a:gd name="T70" fmla="*/ 4 w 486"/>
                <a:gd name="T71" fmla="*/ 0 h 356"/>
                <a:gd name="T72" fmla="*/ 0 w 486"/>
                <a:gd name="T73" fmla="*/ 0 h 356"/>
                <a:gd name="T74" fmla="*/ 0 w 486"/>
                <a:gd name="T75" fmla="*/ 3 h 356"/>
                <a:gd name="T76" fmla="*/ 1 w 486"/>
                <a:gd name="T77" fmla="*/ 3 h 356"/>
                <a:gd name="T78" fmla="*/ 1 w 486"/>
                <a:gd name="T79" fmla="*/ 3 h 356"/>
                <a:gd name="T80" fmla="*/ 1 w 486"/>
                <a:gd name="T81" fmla="*/ 3 h 356"/>
                <a:gd name="T82" fmla="*/ 1 w 486"/>
                <a:gd name="T83" fmla="*/ 3 h 356"/>
                <a:gd name="T84" fmla="*/ 1 w 486"/>
                <a:gd name="T85" fmla="*/ 3 h 356"/>
                <a:gd name="T86" fmla="*/ 1 w 486"/>
                <a:gd name="T87" fmla="*/ 3 h 356"/>
                <a:gd name="T88" fmla="*/ 1 w 486"/>
                <a:gd name="T89" fmla="*/ 3 h 356"/>
                <a:gd name="T90" fmla="*/ 1 w 486"/>
                <a:gd name="T91" fmla="*/ 3 h 3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6"/>
                <a:gd name="T139" fmla="*/ 0 h 356"/>
                <a:gd name="T140" fmla="*/ 486 w 486"/>
                <a:gd name="T141" fmla="*/ 356 h 3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6" h="356">
                  <a:moveTo>
                    <a:pt x="19" y="343"/>
                  </a:moveTo>
                  <a:lnTo>
                    <a:pt x="68" y="356"/>
                  </a:lnTo>
                  <a:lnTo>
                    <a:pt x="70" y="336"/>
                  </a:lnTo>
                  <a:lnTo>
                    <a:pt x="74" y="281"/>
                  </a:lnTo>
                  <a:lnTo>
                    <a:pt x="76" y="201"/>
                  </a:lnTo>
                  <a:lnTo>
                    <a:pt x="73" y="103"/>
                  </a:lnTo>
                  <a:lnTo>
                    <a:pt x="74" y="80"/>
                  </a:lnTo>
                  <a:lnTo>
                    <a:pt x="79" y="59"/>
                  </a:lnTo>
                  <a:lnTo>
                    <a:pt x="88" y="44"/>
                  </a:lnTo>
                  <a:lnTo>
                    <a:pt x="101" y="32"/>
                  </a:lnTo>
                  <a:lnTo>
                    <a:pt x="116" y="22"/>
                  </a:lnTo>
                  <a:lnTo>
                    <a:pt x="132" y="15"/>
                  </a:lnTo>
                  <a:lnTo>
                    <a:pt x="152" y="11"/>
                  </a:lnTo>
                  <a:lnTo>
                    <a:pt x="171" y="8"/>
                  </a:lnTo>
                  <a:lnTo>
                    <a:pt x="192" y="8"/>
                  </a:lnTo>
                  <a:lnTo>
                    <a:pt x="212" y="8"/>
                  </a:lnTo>
                  <a:lnTo>
                    <a:pt x="233" y="10"/>
                  </a:lnTo>
                  <a:lnTo>
                    <a:pt x="252" y="12"/>
                  </a:lnTo>
                  <a:lnTo>
                    <a:pt x="270" y="15"/>
                  </a:lnTo>
                  <a:lnTo>
                    <a:pt x="287" y="18"/>
                  </a:lnTo>
                  <a:lnTo>
                    <a:pt x="300" y="19"/>
                  </a:lnTo>
                  <a:lnTo>
                    <a:pt x="310" y="21"/>
                  </a:lnTo>
                  <a:lnTo>
                    <a:pt x="328" y="25"/>
                  </a:lnTo>
                  <a:lnTo>
                    <a:pt x="349" y="33"/>
                  </a:lnTo>
                  <a:lnTo>
                    <a:pt x="371" y="44"/>
                  </a:lnTo>
                  <a:lnTo>
                    <a:pt x="394" y="56"/>
                  </a:lnTo>
                  <a:lnTo>
                    <a:pt x="415" y="69"/>
                  </a:lnTo>
                  <a:lnTo>
                    <a:pt x="434" y="81"/>
                  </a:lnTo>
                  <a:lnTo>
                    <a:pt x="448" y="91"/>
                  </a:lnTo>
                  <a:lnTo>
                    <a:pt x="456" y="96"/>
                  </a:lnTo>
                  <a:lnTo>
                    <a:pt x="457" y="96"/>
                  </a:lnTo>
                  <a:lnTo>
                    <a:pt x="459" y="98"/>
                  </a:lnTo>
                  <a:lnTo>
                    <a:pt x="485" y="7"/>
                  </a:lnTo>
                  <a:lnTo>
                    <a:pt x="486" y="0"/>
                  </a:lnTo>
                  <a:lnTo>
                    <a:pt x="0" y="0"/>
                  </a:lnTo>
                  <a:lnTo>
                    <a:pt x="0" y="262"/>
                  </a:lnTo>
                  <a:lnTo>
                    <a:pt x="12" y="274"/>
                  </a:lnTo>
                  <a:lnTo>
                    <a:pt x="21" y="287"/>
                  </a:lnTo>
                  <a:lnTo>
                    <a:pt x="25" y="300"/>
                  </a:lnTo>
                  <a:lnTo>
                    <a:pt x="25" y="314"/>
                  </a:lnTo>
                  <a:lnTo>
                    <a:pt x="23" y="325"/>
                  </a:lnTo>
                  <a:lnTo>
                    <a:pt x="22" y="335"/>
                  </a:lnTo>
                  <a:lnTo>
                    <a:pt x="21" y="340"/>
                  </a:lnTo>
                  <a:lnTo>
                    <a:pt x="19" y="343"/>
                  </a:lnTo>
                  <a:close/>
                </a:path>
              </a:pathLst>
            </a:custGeom>
            <a:solidFill>
              <a:srgbClr val="004C00"/>
            </a:solidFill>
            <a:ln w="9525">
              <a:noFill/>
              <a:round/>
              <a:headEnd/>
              <a:tailEnd/>
            </a:ln>
          </p:spPr>
          <p:txBody>
            <a:bodyPr/>
            <a:lstStyle/>
            <a:p>
              <a:endParaRPr lang="fa-IR"/>
            </a:p>
          </p:txBody>
        </p:sp>
        <p:sp>
          <p:nvSpPr>
            <p:cNvPr id="129160" name="Freeform 143"/>
            <p:cNvSpPr>
              <a:spLocks/>
            </p:cNvSpPr>
            <p:nvPr/>
          </p:nvSpPr>
          <p:spPr bwMode="auto">
            <a:xfrm>
              <a:off x="632" y="2607"/>
              <a:ext cx="75" cy="43"/>
            </a:xfrm>
            <a:custGeom>
              <a:avLst/>
              <a:gdLst>
                <a:gd name="T0" fmla="*/ 1 w 150"/>
                <a:gd name="T1" fmla="*/ 0 h 87"/>
                <a:gd name="T2" fmla="*/ 1 w 150"/>
                <a:gd name="T3" fmla="*/ 0 h 87"/>
                <a:gd name="T4" fmla="*/ 1 w 150"/>
                <a:gd name="T5" fmla="*/ 0 h 87"/>
                <a:gd name="T6" fmla="*/ 1 w 150"/>
                <a:gd name="T7" fmla="*/ 0 h 87"/>
                <a:gd name="T8" fmla="*/ 1 w 150"/>
                <a:gd name="T9" fmla="*/ 0 h 87"/>
                <a:gd name="T10" fmla="*/ 1 w 150"/>
                <a:gd name="T11" fmla="*/ 0 h 87"/>
                <a:gd name="T12" fmla="*/ 1 w 150"/>
                <a:gd name="T13" fmla="*/ 0 h 87"/>
                <a:gd name="T14" fmla="*/ 1 w 150"/>
                <a:gd name="T15" fmla="*/ 0 h 87"/>
                <a:gd name="T16" fmla="*/ 1 w 150"/>
                <a:gd name="T17" fmla="*/ 0 h 87"/>
                <a:gd name="T18" fmla="*/ 1 w 150"/>
                <a:gd name="T19" fmla="*/ 0 h 87"/>
                <a:gd name="T20" fmla="*/ 1 w 150"/>
                <a:gd name="T21" fmla="*/ 0 h 87"/>
                <a:gd name="T22" fmla="*/ 1 w 150"/>
                <a:gd name="T23" fmla="*/ 0 h 87"/>
                <a:gd name="T24" fmla="*/ 1 w 150"/>
                <a:gd name="T25" fmla="*/ 0 h 87"/>
                <a:gd name="T26" fmla="*/ 1 w 150"/>
                <a:gd name="T27" fmla="*/ 0 h 87"/>
                <a:gd name="T28" fmla="*/ 1 w 150"/>
                <a:gd name="T29" fmla="*/ 0 h 87"/>
                <a:gd name="T30" fmla="*/ 1 w 150"/>
                <a:gd name="T31" fmla="*/ 0 h 87"/>
                <a:gd name="T32" fmla="*/ 1 w 150"/>
                <a:gd name="T33" fmla="*/ 0 h 87"/>
                <a:gd name="T34" fmla="*/ 1 w 150"/>
                <a:gd name="T35" fmla="*/ 0 h 87"/>
                <a:gd name="T36" fmla="*/ 1 w 150"/>
                <a:gd name="T37" fmla="*/ 0 h 87"/>
                <a:gd name="T38" fmla="*/ 1 w 150"/>
                <a:gd name="T39" fmla="*/ 0 h 87"/>
                <a:gd name="T40" fmla="*/ 1 w 150"/>
                <a:gd name="T41" fmla="*/ 0 h 87"/>
                <a:gd name="T42" fmla="*/ 1 w 150"/>
                <a:gd name="T43" fmla="*/ 0 h 87"/>
                <a:gd name="T44" fmla="*/ 0 w 150"/>
                <a:gd name="T45" fmla="*/ 0 h 87"/>
                <a:gd name="T46" fmla="*/ 0 w 150"/>
                <a:gd name="T47" fmla="*/ 0 h 87"/>
                <a:gd name="T48" fmla="*/ 0 w 150"/>
                <a:gd name="T49" fmla="*/ 0 h 87"/>
                <a:gd name="T50" fmla="*/ 1 w 150"/>
                <a:gd name="T51" fmla="*/ 0 h 87"/>
                <a:gd name="T52" fmla="*/ 1 w 150"/>
                <a:gd name="T53" fmla="*/ 0 h 87"/>
                <a:gd name="T54" fmla="*/ 1 w 150"/>
                <a:gd name="T55" fmla="*/ 0 h 87"/>
                <a:gd name="T56" fmla="*/ 1 w 150"/>
                <a:gd name="T57" fmla="*/ 0 h 87"/>
                <a:gd name="T58" fmla="*/ 1 w 150"/>
                <a:gd name="T59" fmla="*/ 0 h 87"/>
                <a:gd name="T60" fmla="*/ 1 w 150"/>
                <a:gd name="T61" fmla="*/ 0 h 87"/>
                <a:gd name="T62" fmla="*/ 1 w 150"/>
                <a:gd name="T63" fmla="*/ 0 h 87"/>
                <a:gd name="T64" fmla="*/ 1 w 150"/>
                <a:gd name="T65" fmla="*/ 0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0"/>
                <a:gd name="T100" fmla="*/ 0 h 87"/>
                <a:gd name="T101" fmla="*/ 150 w 150"/>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0" h="87">
                  <a:moveTo>
                    <a:pt x="73" y="87"/>
                  </a:moveTo>
                  <a:lnTo>
                    <a:pt x="87" y="84"/>
                  </a:lnTo>
                  <a:lnTo>
                    <a:pt x="101" y="80"/>
                  </a:lnTo>
                  <a:lnTo>
                    <a:pt x="113" y="74"/>
                  </a:lnTo>
                  <a:lnTo>
                    <a:pt x="126" y="69"/>
                  </a:lnTo>
                  <a:lnTo>
                    <a:pt x="135" y="65"/>
                  </a:lnTo>
                  <a:lnTo>
                    <a:pt x="142" y="61"/>
                  </a:lnTo>
                  <a:lnTo>
                    <a:pt x="148" y="58"/>
                  </a:lnTo>
                  <a:lnTo>
                    <a:pt x="149" y="56"/>
                  </a:lnTo>
                  <a:lnTo>
                    <a:pt x="149" y="54"/>
                  </a:lnTo>
                  <a:lnTo>
                    <a:pt x="150" y="48"/>
                  </a:lnTo>
                  <a:lnTo>
                    <a:pt x="149" y="39"/>
                  </a:lnTo>
                  <a:lnTo>
                    <a:pt x="145" y="27"/>
                  </a:lnTo>
                  <a:lnTo>
                    <a:pt x="138" y="18"/>
                  </a:lnTo>
                  <a:lnTo>
                    <a:pt x="124" y="8"/>
                  </a:lnTo>
                  <a:lnTo>
                    <a:pt x="105" y="3"/>
                  </a:lnTo>
                  <a:lnTo>
                    <a:pt x="77" y="0"/>
                  </a:lnTo>
                  <a:lnTo>
                    <a:pt x="50" y="3"/>
                  </a:lnTo>
                  <a:lnTo>
                    <a:pt x="29" y="7"/>
                  </a:lnTo>
                  <a:lnTo>
                    <a:pt x="15" y="14"/>
                  </a:lnTo>
                  <a:lnTo>
                    <a:pt x="6" y="21"/>
                  </a:lnTo>
                  <a:lnTo>
                    <a:pt x="2" y="27"/>
                  </a:lnTo>
                  <a:lnTo>
                    <a:pt x="0" y="34"/>
                  </a:lnTo>
                  <a:lnTo>
                    <a:pt x="0" y="39"/>
                  </a:lnTo>
                  <a:lnTo>
                    <a:pt x="0" y="40"/>
                  </a:lnTo>
                  <a:lnTo>
                    <a:pt x="2" y="43"/>
                  </a:lnTo>
                  <a:lnTo>
                    <a:pt x="6" y="48"/>
                  </a:lnTo>
                  <a:lnTo>
                    <a:pt x="13" y="56"/>
                  </a:lnTo>
                  <a:lnTo>
                    <a:pt x="22" y="65"/>
                  </a:lnTo>
                  <a:lnTo>
                    <a:pt x="33" y="74"/>
                  </a:lnTo>
                  <a:lnTo>
                    <a:pt x="46" y="81"/>
                  </a:lnTo>
                  <a:lnTo>
                    <a:pt x="60" y="85"/>
                  </a:lnTo>
                  <a:lnTo>
                    <a:pt x="73" y="87"/>
                  </a:lnTo>
                  <a:close/>
                </a:path>
              </a:pathLst>
            </a:custGeom>
            <a:solidFill>
              <a:srgbClr val="FFFFFF"/>
            </a:solidFill>
            <a:ln w="9525">
              <a:noFill/>
              <a:round/>
              <a:headEnd/>
              <a:tailEnd/>
            </a:ln>
          </p:spPr>
          <p:txBody>
            <a:bodyPr/>
            <a:lstStyle/>
            <a:p>
              <a:endParaRPr lang="fa-IR"/>
            </a:p>
          </p:txBody>
        </p:sp>
        <p:sp>
          <p:nvSpPr>
            <p:cNvPr id="129161" name="Freeform 144"/>
            <p:cNvSpPr>
              <a:spLocks/>
            </p:cNvSpPr>
            <p:nvPr/>
          </p:nvSpPr>
          <p:spPr bwMode="auto">
            <a:xfrm>
              <a:off x="1290" y="2957"/>
              <a:ext cx="104" cy="215"/>
            </a:xfrm>
            <a:custGeom>
              <a:avLst/>
              <a:gdLst>
                <a:gd name="T0" fmla="*/ 2 w 206"/>
                <a:gd name="T1" fmla="*/ 3 h 431"/>
                <a:gd name="T2" fmla="*/ 2 w 206"/>
                <a:gd name="T3" fmla="*/ 3 h 431"/>
                <a:gd name="T4" fmla="*/ 2 w 206"/>
                <a:gd name="T5" fmla="*/ 3 h 431"/>
                <a:gd name="T6" fmla="*/ 2 w 206"/>
                <a:gd name="T7" fmla="*/ 2 h 431"/>
                <a:gd name="T8" fmla="*/ 2 w 206"/>
                <a:gd name="T9" fmla="*/ 2 h 431"/>
                <a:gd name="T10" fmla="*/ 2 w 206"/>
                <a:gd name="T11" fmla="*/ 2 h 431"/>
                <a:gd name="T12" fmla="*/ 2 w 206"/>
                <a:gd name="T13" fmla="*/ 1 h 431"/>
                <a:gd name="T14" fmla="*/ 1 w 206"/>
                <a:gd name="T15" fmla="*/ 1 h 431"/>
                <a:gd name="T16" fmla="*/ 1 w 206"/>
                <a:gd name="T17" fmla="*/ 1 h 431"/>
                <a:gd name="T18" fmla="*/ 1 w 206"/>
                <a:gd name="T19" fmla="*/ 1 h 431"/>
                <a:gd name="T20" fmla="*/ 1 w 206"/>
                <a:gd name="T21" fmla="*/ 0 h 431"/>
                <a:gd name="T22" fmla="*/ 1 w 206"/>
                <a:gd name="T23" fmla="*/ 0 h 431"/>
                <a:gd name="T24" fmla="*/ 1 w 206"/>
                <a:gd name="T25" fmla="*/ 0 h 431"/>
                <a:gd name="T26" fmla="*/ 1 w 206"/>
                <a:gd name="T27" fmla="*/ 0 h 431"/>
                <a:gd name="T28" fmla="*/ 1 w 206"/>
                <a:gd name="T29" fmla="*/ 0 h 431"/>
                <a:gd name="T30" fmla="*/ 1 w 206"/>
                <a:gd name="T31" fmla="*/ 0 h 431"/>
                <a:gd name="T32" fmla="*/ 1 w 206"/>
                <a:gd name="T33" fmla="*/ 0 h 431"/>
                <a:gd name="T34" fmla="*/ 0 w 206"/>
                <a:gd name="T35" fmla="*/ 0 h 431"/>
                <a:gd name="T36" fmla="*/ 1 w 206"/>
                <a:gd name="T37" fmla="*/ 0 h 431"/>
                <a:gd name="T38" fmla="*/ 1 w 206"/>
                <a:gd name="T39" fmla="*/ 0 h 431"/>
                <a:gd name="T40" fmla="*/ 1 w 206"/>
                <a:gd name="T41" fmla="*/ 0 h 431"/>
                <a:gd name="T42" fmla="*/ 1 w 206"/>
                <a:gd name="T43" fmla="*/ 1 h 431"/>
                <a:gd name="T44" fmla="*/ 1 w 206"/>
                <a:gd name="T45" fmla="*/ 1 h 431"/>
                <a:gd name="T46" fmla="*/ 1 w 206"/>
                <a:gd name="T47" fmla="*/ 1 h 431"/>
                <a:gd name="T48" fmla="*/ 1 w 206"/>
                <a:gd name="T49" fmla="*/ 2 h 431"/>
                <a:gd name="T50" fmla="*/ 1 w 206"/>
                <a:gd name="T51" fmla="*/ 2 h 431"/>
                <a:gd name="T52" fmla="*/ 1 w 206"/>
                <a:gd name="T53" fmla="*/ 2 h 431"/>
                <a:gd name="T54" fmla="*/ 1 w 206"/>
                <a:gd name="T55" fmla="*/ 2 h 431"/>
                <a:gd name="T56" fmla="*/ 1 w 206"/>
                <a:gd name="T57" fmla="*/ 2 h 431"/>
                <a:gd name="T58" fmla="*/ 2 w 206"/>
                <a:gd name="T59" fmla="*/ 3 h 431"/>
                <a:gd name="T60" fmla="*/ 2 w 206"/>
                <a:gd name="T61" fmla="*/ 3 h 431"/>
                <a:gd name="T62" fmla="*/ 2 w 206"/>
                <a:gd name="T63" fmla="*/ 3 h 431"/>
                <a:gd name="T64" fmla="*/ 2 w 206"/>
                <a:gd name="T65" fmla="*/ 3 h 431"/>
                <a:gd name="T66" fmla="*/ 2 w 206"/>
                <a:gd name="T67" fmla="*/ 3 h 431"/>
                <a:gd name="T68" fmla="*/ 2 w 206"/>
                <a:gd name="T69" fmla="*/ 3 h 431"/>
                <a:gd name="T70" fmla="*/ 2 w 206"/>
                <a:gd name="T71" fmla="*/ 3 h 431"/>
                <a:gd name="T72" fmla="*/ 2 w 206"/>
                <a:gd name="T73" fmla="*/ 3 h 431"/>
                <a:gd name="T74" fmla="*/ 2 w 206"/>
                <a:gd name="T75" fmla="*/ 3 h 431"/>
                <a:gd name="T76" fmla="*/ 2 w 206"/>
                <a:gd name="T77" fmla="*/ 3 h 431"/>
                <a:gd name="T78" fmla="*/ 2 w 206"/>
                <a:gd name="T79" fmla="*/ 3 h 431"/>
                <a:gd name="T80" fmla="*/ 2 w 206"/>
                <a:gd name="T81" fmla="*/ 3 h 4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6"/>
                <a:gd name="T124" fmla="*/ 0 h 431"/>
                <a:gd name="T125" fmla="*/ 206 w 206"/>
                <a:gd name="T126" fmla="*/ 431 h 4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6" h="431">
                  <a:moveTo>
                    <a:pt x="206" y="431"/>
                  </a:moveTo>
                  <a:lnTo>
                    <a:pt x="203" y="422"/>
                  </a:lnTo>
                  <a:lnTo>
                    <a:pt x="194" y="402"/>
                  </a:lnTo>
                  <a:lnTo>
                    <a:pt x="180" y="370"/>
                  </a:lnTo>
                  <a:lnTo>
                    <a:pt x="165" y="331"/>
                  </a:lnTo>
                  <a:lnTo>
                    <a:pt x="147" y="287"/>
                  </a:lnTo>
                  <a:lnTo>
                    <a:pt x="129" y="243"/>
                  </a:lnTo>
                  <a:lnTo>
                    <a:pt x="112" y="200"/>
                  </a:lnTo>
                  <a:lnTo>
                    <a:pt x="99" y="163"/>
                  </a:lnTo>
                  <a:lnTo>
                    <a:pt x="86" y="130"/>
                  </a:lnTo>
                  <a:lnTo>
                    <a:pt x="73" y="100"/>
                  </a:lnTo>
                  <a:lnTo>
                    <a:pt x="60" y="72"/>
                  </a:lnTo>
                  <a:lnTo>
                    <a:pt x="46" y="47"/>
                  </a:lnTo>
                  <a:lnTo>
                    <a:pt x="35" y="28"/>
                  </a:lnTo>
                  <a:lnTo>
                    <a:pt x="27" y="13"/>
                  </a:lnTo>
                  <a:lnTo>
                    <a:pt x="22" y="3"/>
                  </a:lnTo>
                  <a:lnTo>
                    <a:pt x="19" y="0"/>
                  </a:lnTo>
                  <a:lnTo>
                    <a:pt x="0" y="11"/>
                  </a:lnTo>
                  <a:lnTo>
                    <a:pt x="2" y="21"/>
                  </a:lnTo>
                  <a:lnTo>
                    <a:pt x="12" y="47"/>
                  </a:lnTo>
                  <a:lnTo>
                    <a:pt x="24" y="87"/>
                  </a:lnTo>
                  <a:lnTo>
                    <a:pt x="39" y="134"/>
                  </a:lnTo>
                  <a:lnTo>
                    <a:pt x="57" y="185"/>
                  </a:lnTo>
                  <a:lnTo>
                    <a:pt x="74" y="236"/>
                  </a:lnTo>
                  <a:lnTo>
                    <a:pt x="89" y="283"/>
                  </a:lnTo>
                  <a:lnTo>
                    <a:pt x="103" y="320"/>
                  </a:lnTo>
                  <a:lnTo>
                    <a:pt x="112" y="348"/>
                  </a:lnTo>
                  <a:lnTo>
                    <a:pt x="121" y="369"/>
                  </a:lnTo>
                  <a:lnTo>
                    <a:pt x="126" y="382"/>
                  </a:lnTo>
                  <a:lnTo>
                    <a:pt x="130" y="392"/>
                  </a:lnTo>
                  <a:lnTo>
                    <a:pt x="130" y="393"/>
                  </a:lnTo>
                  <a:lnTo>
                    <a:pt x="130" y="395"/>
                  </a:lnTo>
                  <a:lnTo>
                    <a:pt x="140" y="395"/>
                  </a:lnTo>
                  <a:lnTo>
                    <a:pt x="146" y="396"/>
                  </a:lnTo>
                  <a:lnTo>
                    <a:pt x="150" y="398"/>
                  </a:lnTo>
                  <a:lnTo>
                    <a:pt x="151" y="399"/>
                  </a:lnTo>
                  <a:lnTo>
                    <a:pt x="184" y="422"/>
                  </a:lnTo>
                  <a:lnTo>
                    <a:pt x="201" y="428"/>
                  </a:lnTo>
                  <a:lnTo>
                    <a:pt x="206" y="431"/>
                  </a:lnTo>
                  <a:close/>
                </a:path>
              </a:pathLst>
            </a:custGeom>
            <a:solidFill>
              <a:srgbClr val="000000"/>
            </a:solidFill>
            <a:ln w="9525">
              <a:noFill/>
              <a:round/>
              <a:headEnd/>
              <a:tailEnd/>
            </a:ln>
          </p:spPr>
          <p:txBody>
            <a:bodyPr/>
            <a:lstStyle/>
            <a:p>
              <a:endParaRPr lang="fa-IR"/>
            </a:p>
          </p:txBody>
        </p:sp>
        <p:sp>
          <p:nvSpPr>
            <p:cNvPr id="129162" name="Freeform 145"/>
            <p:cNvSpPr>
              <a:spLocks/>
            </p:cNvSpPr>
            <p:nvPr/>
          </p:nvSpPr>
          <p:spPr bwMode="auto">
            <a:xfrm>
              <a:off x="1342" y="3347"/>
              <a:ext cx="140" cy="145"/>
            </a:xfrm>
            <a:custGeom>
              <a:avLst/>
              <a:gdLst>
                <a:gd name="T0" fmla="*/ 1 w 280"/>
                <a:gd name="T1" fmla="*/ 0 h 290"/>
                <a:gd name="T2" fmla="*/ 1 w 280"/>
                <a:gd name="T3" fmla="*/ 1 h 290"/>
                <a:gd name="T4" fmla="*/ 1 w 280"/>
                <a:gd name="T5" fmla="*/ 1 h 290"/>
                <a:gd name="T6" fmla="*/ 1 w 280"/>
                <a:gd name="T7" fmla="*/ 1 h 290"/>
                <a:gd name="T8" fmla="*/ 1 w 280"/>
                <a:gd name="T9" fmla="*/ 1 h 290"/>
                <a:gd name="T10" fmla="*/ 1 w 280"/>
                <a:gd name="T11" fmla="*/ 1 h 290"/>
                <a:gd name="T12" fmla="*/ 1 w 280"/>
                <a:gd name="T13" fmla="*/ 1 h 290"/>
                <a:gd name="T14" fmla="*/ 1 w 280"/>
                <a:gd name="T15" fmla="*/ 1 h 290"/>
                <a:gd name="T16" fmla="*/ 1 w 280"/>
                <a:gd name="T17" fmla="*/ 1 h 290"/>
                <a:gd name="T18" fmla="*/ 1 w 280"/>
                <a:gd name="T19" fmla="*/ 1 h 290"/>
                <a:gd name="T20" fmla="*/ 1 w 280"/>
                <a:gd name="T21" fmla="*/ 1 h 290"/>
                <a:gd name="T22" fmla="*/ 1 w 280"/>
                <a:gd name="T23" fmla="*/ 1 h 290"/>
                <a:gd name="T24" fmla="*/ 0 w 280"/>
                <a:gd name="T25" fmla="*/ 1 h 290"/>
                <a:gd name="T26" fmla="*/ 1 w 280"/>
                <a:gd name="T27" fmla="*/ 1 h 290"/>
                <a:gd name="T28" fmla="*/ 1 w 280"/>
                <a:gd name="T29" fmla="*/ 1 h 290"/>
                <a:gd name="T30" fmla="*/ 1 w 280"/>
                <a:gd name="T31" fmla="*/ 1 h 290"/>
                <a:gd name="T32" fmla="*/ 1 w 280"/>
                <a:gd name="T33" fmla="*/ 1 h 290"/>
                <a:gd name="T34" fmla="*/ 1 w 280"/>
                <a:gd name="T35" fmla="*/ 1 h 290"/>
                <a:gd name="T36" fmla="*/ 1 w 280"/>
                <a:gd name="T37" fmla="*/ 1 h 290"/>
                <a:gd name="T38" fmla="*/ 1 w 280"/>
                <a:gd name="T39" fmla="*/ 1 h 290"/>
                <a:gd name="T40" fmla="*/ 1 w 280"/>
                <a:gd name="T41" fmla="*/ 1 h 290"/>
                <a:gd name="T42" fmla="*/ 1 w 280"/>
                <a:gd name="T43" fmla="*/ 1 h 290"/>
                <a:gd name="T44" fmla="*/ 1 w 280"/>
                <a:gd name="T45" fmla="*/ 1 h 290"/>
                <a:gd name="T46" fmla="*/ 1 w 280"/>
                <a:gd name="T47" fmla="*/ 1 h 290"/>
                <a:gd name="T48" fmla="*/ 1 w 280"/>
                <a:gd name="T49" fmla="*/ 1 h 290"/>
                <a:gd name="T50" fmla="*/ 1 w 280"/>
                <a:gd name="T51" fmla="*/ 1 h 290"/>
                <a:gd name="T52" fmla="*/ 1 w 280"/>
                <a:gd name="T53" fmla="*/ 1 h 290"/>
                <a:gd name="T54" fmla="*/ 1 w 280"/>
                <a:gd name="T55" fmla="*/ 1 h 290"/>
                <a:gd name="T56" fmla="*/ 1 w 280"/>
                <a:gd name="T57" fmla="*/ 1 h 290"/>
                <a:gd name="T58" fmla="*/ 1 w 280"/>
                <a:gd name="T59" fmla="*/ 2 h 290"/>
                <a:gd name="T60" fmla="*/ 1 w 280"/>
                <a:gd name="T61" fmla="*/ 2 h 290"/>
                <a:gd name="T62" fmla="*/ 1 w 280"/>
                <a:gd name="T63" fmla="*/ 2 h 290"/>
                <a:gd name="T64" fmla="*/ 1 w 280"/>
                <a:gd name="T65" fmla="*/ 1 h 290"/>
                <a:gd name="T66" fmla="*/ 1 w 280"/>
                <a:gd name="T67" fmla="*/ 1 h 290"/>
                <a:gd name="T68" fmla="*/ 1 w 280"/>
                <a:gd name="T69" fmla="*/ 1 h 290"/>
                <a:gd name="T70" fmla="*/ 1 w 280"/>
                <a:gd name="T71" fmla="*/ 1 h 290"/>
                <a:gd name="T72" fmla="*/ 1 w 280"/>
                <a:gd name="T73" fmla="*/ 1 h 290"/>
                <a:gd name="T74" fmla="*/ 1 w 280"/>
                <a:gd name="T75" fmla="*/ 2 h 290"/>
                <a:gd name="T76" fmla="*/ 1 w 280"/>
                <a:gd name="T77" fmla="*/ 2 h 290"/>
                <a:gd name="T78" fmla="*/ 1 w 280"/>
                <a:gd name="T79" fmla="*/ 2 h 290"/>
                <a:gd name="T80" fmla="*/ 1 w 280"/>
                <a:gd name="T81" fmla="*/ 1 h 290"/>
                <a:gd name="T82" fmla="*/ 1 w 280"/>
                <a:gd name="T83" fmla="*/ 1 h 290"/>
                <a:gd name="T84" fmla="*/ 1 w 280"/>
                <a:gd name="T85" fmla="*/ 1 h 290"/>
                <a:gd name="T86" fmla="*/ 1 w 280"/>
                <a:gd name="T87" fmla="*/ 1 h 290"/>
                <a:gd name="T88" fmla="*/ 1 w 280"/>
                <a:gd name="T89" fmla="*/ 1 h 290"/>
                <a:gd name="T90" fmla="*/ 1 w 280"/>
                <a:gd name="T91" fmla="*/ 1 h 290"/>
                <a:gd name="T92" fmla="*/ 2 w 280"/>
                <a:gd name="T93" fmla="*/ 1 h 290"/>
                <a:gd name="T94" fmla="*/ 2 w 280"/>
                <a:gd name="T95" fmla="*/ 1 h 290"/>
                <a:gd name="T96" fmla="*/ 2 w 280"/>
                <a:gd name="T97" fmla="*/ 1 h 290"/>
                <a:gd name="T98" fmla="*/ 2 w 280"/>
                <a:gd name="T99" fmla="*/ 1 h 290"/>
                <a:gd name="T100" fmla="*/ 2 w 280"/>
                <a:gd name="T101" fmla="*/ 1 h 290"/>
                <a:gd name="T102" fmla="*/ 2 w 280"/>
                <a:gd name="T103" fmla="*/ 1 h 290"/>
                <a:gd name="T104" fmla="*/ 2 w 280"/>
                <a:gd name="T105" fmla="*/ 1 h 2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0"/>
                <a:gd name="T160" fmla="*/ 0 h 290"/>
                <a:gd name="T161" fmla="*/ 280 w 280"/>
                <a:gd name="T162" fmla="*/ 290 h 2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0" h="290">
                  <a:moveTo>
                    <a:pt x="202" y="0"/>
                  </a:moveTo>
                  <a:lnTo>
                    <a:pt x="202" y="0"/>
                  </a:lnTo>
                  <a:lnTo>
                    <a:pt x="202" y="1"/>
                  </a:lnTo>
                  <a:lnTo>
                    <a:pt x="201" y="2"/>
                  </a:lnTo>
                  <a:lnTo>
                    <a:pt x="198" y="4"/>
                  </a:lnTo>
                  <a:lnTo>
                    <a:pt x="193" y="8"/>
                  </a:lnTo>
                  <a:lnTo>
                    <a:pt x="187" y="13"/>
                  </a:lnTo>
                  <a:lnTo>
                    <a:pt x="180" y="17"/>
                  </a:lnTo>
                  <a:lnTo>
                    <a:pt x="173" y="23"/>
                  </a:lnTo>
                  <a:lnTo>
                    <a:pt x="167" y="28"/>
                  </a:lnTo>
                  <a:lnTo>
                    <a:pt x="160" y="34"/>
                  </a:lnTo>
                  <a:lnTo>
                    <a:pt x="156" y="37"/>
                  </a:lnTo>
                  <a:lnTo>
                    <a:pt x="151" y="39"/>
                  </a:lnTo>
                  <a:lnTo>
                    <a:pt x="149" y="41"/>
                  </a:lnTo>
                  <a:lnTo>
                    <a:pt x="146" y="41"/>
                  </a:lnTo>
                  <a:lnTo>
                    <a:pt x="140" y="41"/>
                  </a:lnTo>
                  <a:lnTo>
                    <a:pt x="132" y="41"/>
                  </a:lnTo>
                  <a:lnTo>
                    <a:pt x="122" y="41"/>
                  </a:lnTo>
                  <a:lnTo>
                    <a:pt x="110" y="39"/>
                  </a:lnTo>
                  <a:lnTo>
                    <a:pt x="98" y="38"/>
                  </a:lnTo>
                  <a:lnTo>
                    <a:pt x="84" y="37"/>
                  </a:lnTo>
                  <a:lnTo>
                    <a:pt x="70" y="37"/>
                  </a:lnTo>
                  <a:lnTo>
                    <a:pt x="58" y="37"/>
                  </a:lnTo>
                  <a:lnTo>
                    <a:pt x="47" y="37"/>
                  </a:lnTo>
                  <a:lnTo>
                    <a:pt x="37" y="37"/>
                  </a:lnTo>
                  <a:lnTo>
                    <a:pt x="29" y="35"/>
                  </a:lnTo>
                  <a:lnTo>
                    <a:pt x="21" y="34"/>
                  </a:lnTo>
                  <a:lnTo>
                    <a:pt x="14" y="33"/>
                  </a:lnTo>
                  <a:lnTo>
                    <a:pt x="8" y="31"/>
                  </a:lnTo>
                  <a:lnTo>
                    <a:pt x="4" y="31"/>
                  </a:lnTo>
                  <a:lnTo>
                    <a:pt x="0" y="31"/>
                  </a:lnTo>
                  <a:lnTo>
                    <a:pt x="0" y="33"/>
                  </a:lnTo>
                  <a:lnTo>
                    <a:pt x="0" y="35"/>
                  </a:lnTo>
                  <a:lnTo>
                    <a:pt x="1" y="38"/>
                  </a:lnTo>
                  <a:lnTo>
                    <a:pt x="4" y="41"/>
                  </a:lnTo>
                  <a:lnTo>
                    <a:pt x="7" y="45"/>
                  </a:lnTo>
                  <a:lnTo>
                    <a:pt x="11" y="51"/>
                  </a:lnTo>
                  <a:lnTo>
                    <a:pt x="16" y="55"/>
                  </a:lnTo>
                  <a:lnTo>
                    <a:pt x="22" y="60"/>
                  </a:lnTo>
                  <a:lnTo>
                    <a:pt x="29" y="64"/>
                  </a:lnTo>
                  <a:lnTo>
                    <a:pt x="36" y="70"/>
                  </a:lnTo>
                  <a:lnTo>
                    <a:pt x="44" y="74"/>
                  </a:lnTo>
                  <a:lnTo>
                    <a:pt x="52" y="78"/>
                  </a:lnTo>
                  <a:lnTo>
                    <a:pt x="70" y="91"/>
                  </a:lnTo>
                  <a:lnTo>
                    <a:pt x="78" y="104"/>
                  </a:lnTo>
                  <a:lnTo>
                    <a:pt x="78" y="115"/>
                  </a:lnTo>
                  <a:lnTo>
                    <a:pt x="78" y="121"/>
                  </a:lnTo>
                  <a:lnTo>
                    <a:pt x="77" y="124"/>
                  </a:lnTo>
                  <a:lnTo>
                    <a:pt x="73" y="131"/>
                  </a:lnTo>
                  <a:lnTo>
                    <a:pt x="67" y="140"/>
                  </a:lnTo>
                  <a:lnTo>
                    <a:pt x="59" y="154"/>
                  </a:lnTo>
                  <a:lnTo>
                    <a:pt x="51" y="168"/>
                  </a:lnTo>
                  <a:lnTo>
                    <a:pt x="44" y="183"/>
                  </a:lnTo>
                  <a:lnTo>
                    <a:pt x="36" y="198"/>
                  </a:lnTo>
                  <a:lnTo>
                    <a:pt x="29" y="213"/>
                  </a:lnTo>
                  <a:lnTo>
                    <a:pt x="23" y="227"/>
                  </a:lnTo>
                  <a:lnTo>
                    <a:pt x="19" y="238"/>
                  </a:lnTo>
                  <a:lnTo>
                    <a:pt x="19" y="245"/>
                  </a:lnTo>
                  <a:lnTo>
                    <a:pt x="21" y="249"/>
                  </a:lnTo>
                  <a:lnTo>
                    <a:pt x="27" y="249"/>
                  </a:lnTo>
                  <a:lnTo>
                    <a:pt x="36" y="244"/>
                  </a:lnTo>
                  <a:lnTo>
                    <a:pt x="47" y="235"/>
                  </a:lnTo>
                  <a:lnTo>
                    <a:pt x="58" y="224"/>
                  </a:lnTo>
                  <a:lnTo>
                    <a:pt x="70" y="210"/>
                  </a:lnTo>
                  <a:lnTo>
                    <a:pt x="83" y="198"/>
                  </a:lnTo>
                  <a:lnTo>
                    <a:pt x="94" y="186"/>
                  </a:lnTo>
                  <a:lnTo>
                    <a:pt x="103" y="175"/>
                  </a:lnTo>
                  <a:lnTo>
                    <a:pt x="107" y="170"/>
                  </a:lnTo>
                  <a:lnTo>
                    <a:pt x="110" y="166"/>
                  </a:lnTo>
                  <a:lnTo>
                    <a:pt x="113" y="164"/>
                  </a:lnTo>
                  <a:lnTo>
                    <a:pt x="114" y="162"/>
                  </a:lnTo>
                  <a:lnTo>
                    <a:pt x="117" y="158"/>
                  </a:lnTo>
                  <a:lnTo>
                    <a:pt x="121" y="155"/>
                  </a:lnTo>
                  <a:lnTo>
                    <a:pt x="122" y="154"/>
                  </a:lnTo>
                  <a:lnTo>
                    <a:pt x="124" y="154"/>
                  </a:lnTo>
                  <a:lnTo>
                    <a:pt x="122" y="155"/>
                  </a:lnTo>
                  <a:lnTo>
                    <a:pt x="120" y="161"/>
                  </a:lnTo>
                  <a:lnTo>
                    <a:pt x="114" y="168"/>
                  </a:lnTo>
                  <a:lnTo>
                    <a:pt x="109" y="177"/>
                  </a:lnTo>
                  <a:lnTo>
                    <a:pt x="99" y="193"/>
                  </a:lnTo>
                  <a:lnTo>
                    <a:pt x="88" y="209"/>
                  </a:lnTo>
                  <a:lnTo>
                    <a:pt x="77" y="227"/>
                  </a:lnTo>
                  <a:lnTo>
                    <a:pt x="67" y="244"/>
                  </a:lnTo>
                  <a:lnTo>
                    <a:pt x="60" y="260"/>
                  </a:lnTo>
                  <a:lnTo>
                    <a:pt x="56" y="274"/>
                  </a:lnTo>
                  <a:lnTo>
                    <a:pt x="55" y="285"/>
                  </a:lnTo>
                  <a:lnTo>
                    <a:pt x="59" y="290"/>
                  </a:lnTo>
                  <a:lnTo>
                    <a:pt x="67" y="289"/>
                  </a:lnTo>
                  <a:lnTo>
                    <a:pt x="77" y="284"/>
                  </a:lnTo>
                  <a:lnTo>
                    <a:pt x="89" y="274"/>
                  </a:lnTo>
                  <a:lnTo>
                    <a:pt x="103" y="262"/>
                  </a:lnTo>
                  <a:lnTo>
                    <a:pt x="118" y="246"/>
                  </a:lnTo>
                  <a:lnTo>
                    <a:pt x="132" y="231"/>
                  </a:lnTo>
                  <a:lnTo>
                    <a:pt x="146" y="215"/>
                  </a:lnTo>
                  <a:lnTo>
                    <a:pt x="158" y="201"/>
                  </a:lnTo>
                  <a:lnTo>
                    <a:pt x="167" y="190"/>
                  </a:lnTo>
                  <a:lnTo>
                    <a:pt x="173" y="182"/>
                  </a:lnTo>
                  <a:lnTo>
                    <a:pt x="179" y="176"/>
                  </a:lnTo>
                  <a:lnTo>
                    <a:pt x="180" y="175"/>
                  </a:lnTo>
                  <a:lnTo>
                    <a:pt x="179" y="177"/>
                  </a:lnTo>
                  <a:lnTo>
                    <a:pt x="175" y="183"/>
                  </a:lnTo>
                  <a:lnTo>
                    <a:pt x="169" y="193"/>
                  </a:lnTo>
                  <a:lnTo>
                    <a:pt x="162" y="204"/>
                  </a:lnTo>
                  <a:lnTo>
                    <a:pt x="154" y="220"/>
                  </a:lnTo>
                  <a:lnTo>
                    <a:pt x="149" y="235"/>
                  </a:lnTo>
                  <a:lnTo>
                    <a:pt x="146" y="250"/>
                  </a:lnTo>
                  <a:lnTo>
                    <a:pt x="149" y="260"/>
                  </a:lnTo>
                  <a:lnTo>
                    <a:pt x="149" y="262"/>
                  </a:lnTo>
                  <a:lnTo>
                    <a:pt x="150" y="263"/>
                  </a:lnTo>
                  <a:lnTo>
                    <a:pt x="158" y="266"/>
                  </a:lnTo>
                  <a:lnTo>
                    <a:pt x="165" y="263"/>
                  </a:lnTo>
                  <a:lnTo>
                    <a:pt x="173" y="259"/>
                  </a:lnTo>
                  <a:lnTo>
                    <a:pt x="180" y="252"/>
                  </a:lnTo>
                  <a:lnTo>
                    <a:pt x="187" y="245"/>
                  </a:lnTo>
                  <a:lnTo>
                    <a:pt x="191" y="239"/>
                  </a:lnTo>
                  <a:lnTo>
                    <a:pt x="194" y="234"/>
                  </a:lnTo>
                  <a:lnTo>
                    <a:pt x="195" y="233"/>
                  </a:lnTo>
                  <a:lnTo>
                    <a:pt x="197" y="233"/>
                  </a:lnTo>
                  <a:lnTo>
                    <a:pt x="201" y="233"/>
                  </a:lnTo>
                  <a:lnTo>
                    <a:pt x="208" y="233"/>
                  </a:lnTo>
                  <a:lnTo>
                    <a:pt x="215" y="233"/>
                  </a:lnTo>
                  <a:lnTo>
                    <a:pt x="216" y="231"/>
                  </a:lnTo>
                  <a:lnTo>
                    <a:pt x="218" y="231"/>
                  </a:lnTo>
                  <a:lnTo>
                    <a:pt x="219" y="231"/>
                  </a:lnTo>
                  <a:lnTo>
                    <a:pt x="222" y="230"/>
                  </a:lnTo>
                  <a:lnTo>
                    <a:pt x="224" y="228"/>
                  </a:lnTo>
                  <a:lnTo>
                    <a:pt x="227" y="226"/>
                  </a:lnTo>
                  <a:lnTo>
                    <a:pt x="230" y="223"/>
                  </a:lnTo>
                  <a:lnTo>
                    <a:pt x="237" y="210"/>
                  </a:lnTo>
                  <a:lnTo>
                    <a:pt x="244" y="190"/>
                  </a:lnTo>
                  <a:lnTo>
                    <a:pt x="251" y="168"/>
                  </a:lnTo>
                  <a:lnTo>
                    <a:pt x="258" y="146"/>
                  </a:lnTo>
                  <a:lnTo>
                    <a:pt x="259" y="142"/>
                  </a:lnTo>
                  <a:lnTo>
                    <a:pt x="260" y="137"/>
                  </a:lnTo>
                  <a:lnTo>
                    <a:pt x="262" y="133"/>
                  </a:lnTo>
                  <a:lnTo>
                    <a:pt x="263" y="129"/>
                  </a:lnTo>
                  <a:lnTo>
                    <a:pt x="269" y="113"/>
                  </a:lnTo>
                  <a:lnTo>
                    <a:pt x="273" y="97"/>
                  </a:lnTo>
                  <a:lnTo>
                    <a:pt x="273" y="84"/>
                  </a:lnTo>
                  <a:lnTo>
                    <a:pt x="271" y="73"/>
                  </a:lnTo>
                  <a:lnTo>
                    <a:pt x="270" y="70"/>
                  </a:lnTo>
                  <a:lnTo>
                    <a:pt x="270" y="68"/>
                  </a:lnTo>
                  <a:lnTo>
                    <a:pt x="269" y="66"/>
                  </a:lnTo>
                  <a:lnTo>
                    <a:pt x="267" y="64"/>
                  </a:lnTo>
                  <a:lnTo>
                    <a:pt x="264" y="60"/>
                  </a:lnTo>
                  <a:lnTo>
                    <a:pt x="263" y="57"/>
                  </a:lnTo>
                  <a:lnTo>
                    <a:pt x="262" y="56"/>
                  </a:lnTo>
                  <a:lnTo>
                    <a:pt x="262" y="55"/>
                  </a:lnTo>
                  <a:lnTo>
                    <a:pt x="280" y="30"/>
                  </a:lnTo>
                  <a:lnTo>
                    <a:pt x="280" y="28"/>
                  </a:lnTo>
                  <a:lnTo>
                    <a:pt x="202" y="0"/>
                  </a:lnTo>
                  <a:close/>
                </a:path>
              </a:pathLst>
            </a:custGeom>
            <a:solidFill>
              <a:srgbClr val="F2BFB2"/>
            </a:solidFill>
            <a:ln w="9525">
              <a:noFill/>
              <a:round/>
              <a:headEnd/>
              <a:tailEnd/>
            </a:ln>
          </p:spPr>
          <p:txBody>
            <a:bodyPr/>
            <a:lstStyle/>
            <a:p>
              <a:endParaRPr lang="fa-IR"/>
            </a:p>
          </p:txBody>
        </p:sp>
        <p:sp>
          <p:nvSpPr>
            <p:cNvPr id="129163" name="Freeform 146"/>
            <p:cNvSpPr>
              <a:spLocks/>
            </p:cNvSpPr>
            <p:nvPr/>
          </p:nvSpPr>
          <p:spPr bwMode="auto">
            <a:xfrm>
              <a:off x="904" y="3212"/>
              <a:ext cx="1" cy="1"/>
            </a:xfrm>
            <a:custGeom>
              <a:avLst/>
              <a:gdLst>
                <a:gd name="T0" fmla="*/ 0 w 2"/>
                <a:gd name="T1" fmla="*/ 0 h 2"/>
                <a:gd name="T2" fmla="*/ 1 w 2"/>
                <a:gd name="T3" fmla="*/ 1 h 2"/>
                <a:gd name="T4" fmla="*/ 1 w 2"/>
                <a:gd name="T5" fmla="*/ 1 h 2"/>
                <a:gd name="T6" fmla="*/ 1 w 2"/>
                <a:gd name="T7" fmla="*/ 1 h 2"/>
                <a:gd name="T8" fmla="*/ 1 w 2"/>
                <a:gd name="T9" fmla="*/ 1 h 2"/>
                <a:gd name="T10" fmla="*/ 0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0"/>
                  </a:moveTo>
                  <a:lnTo>
                    <a:pt x="1" y="2"/>
                  </a:lnTo>
                  <a:lnTo>
                    <a:pt x="2" y="2"/>
                  </a:lnTo>
                  <a:lnTo>
                    <a:pt x="0" y="0"/>
                  </a:lnTo>
                  <a:close/>
                </a:path>
              </a:pathLst>
            </a:custGeom>
            <a:solidFill>
              <a:srgbClr val="F2BFB2"/>
            </a:solidFill>
            <a:ln w="9525">
              <a:noFill/>
              <a:round/>
              <a:headEnd/>
              <a:tailEnd/>
            </a:ln>
          </p:spPr>
          <p:txBody>
            <a:bodyPr/>
            <a:lstStyle/>
            <a:p>
              <a:endParaRPr lang="fa-IR"/>
            </a:p>
          </p:txBody>
        </p:sp>
        <p:sp>
          <p:nvSpPr>
            <p:cNvPr id="129164" name="Freeform 147"/>
            <p:cNvSpPr>
              <a:spLocks/>
            </p:cNvSpPr>
            <p:nvPr/>
          </p:nvSpPr>
          <p:spPr bwMode="auto">
            <a:xfrm>
              <a:off x="884" y="3216"/>
              <a:ext cx="133" cy="140"/>
            </a:xfrm>
            <a:custGeom>
              <a:avLst/>
              <a:gdLst>
                <a:gd name="T0" fmla="*/ 1 w 265"/>
                <a:gd name="T1" fmla="*/ 2 h 280"/>
                <a:gd name="T2" fmla="*/ 1 w 265"/>
                <a:gd name="T3" fmla="*/ 1 h 280"/>
                <a:gd name="T4" fmla="*/ 1 w 265"/>
                <a:gd name="T5" fmla="*/ 1 h 280"/>
                <a:gd name="T6" fmla="*/ 1 w 265"/>
                <a:gd name="T7" fmla="*/ 1 h 280"/>
                <a:gd name="T8" fmla="*/ 1 w 265"/>
                <a:gd name="T9" fmla="*/ 1 h 280"/>
                <a:gd name="T10" fmla="*/ 1 w 265"/>
                <a:gd name="T11" fmla="*/ 1 h 280"/>
                <a:gd name="T12" fmla="*/ 1 w 265"/>
                <a:gd name="T13" fmla="*/ 1 h 280"/>
                <a:gd name="T14" fmla="*/ 2 w 265"/>
                <a:gd name="T15" fmla="*/ 1 h 280"/>
                <a:gd name="T16" fmla="*/ 2 w 265"/>
                <a:gd name="T17" fmla="*/ 2 h 280"/>
                <a:gd name="T18" fmla="*/ 2 w 265"/>
                <a:gd name="T19" fmla="*/ 2 h 280"/>
                <a:gd name="T20" fmla="*/ 2 w 265"/>
                <a:gd name="T21" fmla="*/ 1 h 280"/>
                <a:gd name="T22" fmla="*/ 2 w 265"/>
                <a:gd name="T23" fmla="*/ 1 h 280"/>
                <a:gd name="T24" fmla="*/ 2 w 265"/>
                <a:gd name="T25" fmla="*/ 1 h 280"/>
                <a:gd name="T26" fmla="*/ 2 w 265"/>
                <a:gd name="T27" fmla="*/ 1 h 280"/>
                <a:gd name="T28" fmla="*/ 2 w 265"/>
                <a:gd name="T29" fmla="*/ 1 h 280"/>
                <a:gd name="T30" fmla="*/ 2 w 265"/>
                <a:gd name="T31" fmla="*/ 1 h 280"/>
                <a:gd name="T32" fmla="*/ 3 w 265"/>
                <a:gd name="T33" fmla="*/ 1 h 280"/>
                <a:gd name="T34" fmla="*/ 3 w 265"/>
                <a:gd name="T35" fmla="*/ 1 h 280"/>
                <a:gd name="T36" fmla="*/ 3 w 265"/>
                <a:gd name="T37" fmla="*/ 1 h 280"/>
                <a:gd name="T38" fmla="*/ 2 w 265"/>
                <a:gd name="T39" fmla="*/ 1 h 280"/>
                <a:gd name="T40" fmla="*/ 2 w 265"/>
                <a:gd name="T41" fmla="*/ 1 h 280"/>
                <a:gd name="T42" fmla="*/ 2 w 265"/>
                <a:gd name="T43" fmla="*/ 1 h 280"/>
                <a:gd name="T44" fmla="*/ 2 w 265"/>
                <a:gd name="T45" fmla="*/ 1 h 280"/>
                <a:gd name="T46" fmla="*/ 2 w 265"/>
                <a:gd name="T47" fmla="*/ 1 h 280"/>
                <a:gd name="T48" fmla="*/ 2 w 265"/>
                <a:gd name="T49" fmla="*/ 1 h 280"/>
                <a:gd name="T50" fmla="*/ 2 w 265"/>
                <a:gd name="T51" fmla="*/ 1 h 280"/>
                <a:gd name="T52" fmla="*/ 2 w 265"/>
                <a:gd name="T53" fmla="*/ 1 h 280"/>
                <a:gd name="T54" fmla="*/ 2 w 265"/>
                <a:gd name="T55" fmla="*/ 1 h 280"/>
                <a:gd name="T56" fmla="*/ 2 w 265"/>
                <a:gd name="T57" fmla="*/ 1 h 280"/>
                <a:gd name="T58" fmla="*/ 2 w 265"/>
                <a:gd name="T59" fmla="*/ 1 h 280"/>
                <a:gd name="T60" fmla="*/ 2 w 265"/>
                <a:gd name="T61" fmla="*/ 1 h 280"/>
                <a:gd name="T62" fmla="*/ 2 w 265"/>
                <a:gd name="T63" fmla="*/ 1 h 280"/>
                <a:gd name="T64" fmla="*/ 1 w 265"/>
                <a:gd name="T65" fmla="*/ 1 h 280"/>
                <a:gd name="T66" fmla="*/ 1 w 265"/>
                <a:gd name="T67" fmla="*/ 1 h 280"/>
                <a:gd name="T68" fmla="*/ 1 w 265"/>
                <a:gd name="T69" fmla="*/ 1 h 280"/>
                <a:gd name="T70" fmla="*/ 1 w 265"/>
                <a:gd name="T71" fmla="*/ 1 h 280"/>
                <a:gd name="T72" fmla="*/ 1 w 265"/>
                <a:gd name="T73" fmla="*/ 1 h 280"/>
                <a:gd name="T74" fmla="*/ 1 w 265"/>
                <a:gd name="T75" fmla="*/ 1 h 280"/>
                <a:gd name="T76" fmla="*/ 1 w 265"/>
                <a:gd name="T77" fmla="*/ 1 h 280"/>
                <a:gd name="T78" fmla="*/ 1 w 265"/>
                <a:gd name="T79" fmla="*/ 1 h 280"/>
                <a:gd name="T80" fmla="*/ 1 w 265"/>
                <a:gd name="T81" fmla="*/ 1 h 280"/>
                <a:gd name="T82" fmla="*/ 1 w 265"/>
                <a:gd name="T83" fmla="*/ 1 h 280"/>
                <a:gd name="T84" fmla="*/ 1 w 265"/>
                <a:gd name="T85" fmla="*/ 1 h 280"/>
                <a:gd name="T86" fmla="*/ 0 w 265"/>
                <a:gd name="T87" fmla="*/ 2 h 2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5"/>
                <a:gd name="T133" fmla="*/ 0 h 280"/>
                <a:gd name="T134" fmla="*/ 265 w 265"/>
                <a:gd name="T135" fmla="*/ 280 h 2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5" h="280">
                  <a:moveTo>
                    <a:pt x="0" y="266"/>
                  </a:moveTo>
                  <a:lnTo>
                    <a:pt x="2" y="267"/>
                  </a:lnTo>
                  <a:lnTo>
                    <a:pt x="6" y="266"/>
                  </a:lnTo>
                  <a:lnTo>
                    <a:pt x="13" y="263"/>
                  </a:lnTo>
                  <a:lnTo>
                    <a:pt x="20" y="258"/>
                  </a:lnTo>
                  <a:lnTo>
                    <a:pt x="28" y="252"/>
                  </a:lnTo>
                  <a:lnTo>
                    <a:pt x="38" y="243"/>
                  </a:lnTo>
                  <a:lnTo>
                    <a:pt x="46" y="233"/>
                  </a:lnTo>
                  <a:lnTo>
                    <a:pt x="53" y="222"/>
                  </a:lnTo>
                  <a:lnTo>
                    <a:pt x="59" y="215"/>
                  </a:lnTo>
                  <a:lnTo>
                    <a:pt x="64" y="209"/>
                  </a:lnTo>
                  <a:lnTo>
                    <a:pt x="71" y="205"/>
                  </a:lnTo>
                  <a:lnTo>
                    <a:pt x="77" y="203"/>
                  </a:lnTo>
                  <a:lnTo>
                    <a:pt x="84" y="201"/>
                  </a:lnTo>
                  <a:lnTo>
                    <a:pt x="89" y="201"/>
                  </a:lnTo>
                  <a:lnTo>
                    <a:pt x="95" y="201"/>
                  </a:lnTo>
                  <a:lnTo>
                    <a:pt x="97" y="201"/>
                  </a:lnTo>
                  <a:lnTo>
                    <a:pt x="99" y="203"/>
                  </a:lnTo>
                  <a:lnTo>
                    <a:pt x="100" y="203"/>
                  </a:lnTo>
                  <a:lnTo>
                    <a:pt x="104" y="207"/>
                  </a:lnTo>
                  <a:lnTo>
                    <a:pt x="117" y="216"/>
                  </a:lnTo>
                  <a:lnTo>
                    <a:pt x="135" y="230"/>
                  </a:lnTo>
                  <a:lnTo>
                    <a:pt x="155" y="245"/>
                  </a:lnTo>
                  <a:lnTo>
                    <a:pt x="177" y="261"/>
                  </a:lnTo>
                  <a:lnTo>
                    <a:pt x="197" y="273"/>
                  </a:lnTo>
                  <a:lnTo>
                    <a:pt x="210" y="280"/>
                  </a:lnTo>
                  <a:lnTo>
                    <a:pt x="219" y="278"/>
                  </a:lnTo>
                  <a:lnTo>
                    <a:pt x="219" y="270"/>
                  </a:lnTo>
                  <a:lnTo>
                    <a:pt x="212" y="258"/>
                  </a:lnTo>
                  <a:lnTo>
                    <a:pt x="201" y="241"/>
                  </a:lnTo>
                  <a:lnTo>
                    <a:pt x="187" y="223"/>
                  </a:lnTo>
                  <a:lnTo>
                    <a:pt x="173" y="205"/>
                  </a:lnTo>
                  <a:lnTo>
                    <a:pt x="161" y="190"/>
                  </a:lnTo>
                  <a:lnTo>
                    <a:pt x="151" y="179"/>
                  </a:lnTo>
                  <a:lnTo>
                    <a:pt x="146" y="174"/>
                  </a:lnTo>
                  <a:lnTo>
                    <a:pt x="143" y="169"/>
                  </a:lnTo>
                  <a:lnTo>
                    <a:pt x="141" y="165"/>
                  </a:lnTo>
                  <a:lnTo>
                    <a:pt x="140" y="164"/>
                  </a:lnTo>
                  <a:lnTo>
                    <a:pt x="140" y="163"/>
                  </a:lnTo>
                  <a:lnTo>
                    <a:pt x="144" y="167"/>
                  </a:lnTo>
                  <a:lnTo>
                    <a:pt x="154" y="176"/>
                  </a:lnTo>
                  <a:lnTo>
                    <a:pt x="169" y="189"/>
                  </a:lnTo>
                  <a:lnTo>
                    <a:pt x="187" y="205"/>
                  </a:lnTo>
                  <a:lnTo>
                    <a:pt x="206" y="221"/>
                  </a:lnTo>
                  <a:lnTo>
                    <a:pt x="226" y="234"/>
                  </a:lnTo>
                  <a:lnTo>
                    <a:pt x="242" y="245"/>
                  </a:lnTo>
                  <a:lnTo>
                    <a:pt x="256" y="249"/>
                  </a:lnTo>
                  <a:lnTo>
                    <a:pt x="259" y="249"/>
                  </a:lnTo>
                  <a:lnTo>
                    <a:pt x="261" y="249"/>
                  </a:lnTo>
                  <a:lnTo>
                    <a:pt x="263" y="248"/>
                  </a:lnTo>
                  <a:lnTo>
                    <a:pt x="264" y="247"/>
                  </a:lnTo>
                  <a:lnTo>
                    <a:pt x="265" y="245"/>
                  </a:lnTo>
                  <a:lnTo>
                    <a:pt x="265" y="244"/>
                  </a:lnTo>
                  <a:lnTo>
                    <a:pt x="265" y="241"/>
                  </a:lnTo>
                  <a:lnTo>
                    <a:pt x="264" y="240"/>
                  </a:lnTo>
                  <a:lnTo>
                    <a:pt x="259" y="225"/>
                  </a:lnTo>
                  <a:lnTo>
                    <a:pt x="248" y="205"/>
                  </a:lnTo>
                  <a:lnTo>
                    <a:pt x="232" y="185"/>
                  </a:lnTo>
                  <a:lnTo>
                    <a:pt x="215" y="163"/>
                  </a:lnTo>
                  <a:lnTo>
                    <a:pt x="198" y="142"/>
                  </a:lnTo>
                  <a:lnTo>
                    <a:pt x="183" y="125"/>
                  </a:lnTo>
                  <a:lnTo>
                    <a:pt x="173" y="114"/>
                  </a:lnTo>
                  <a:lnTo>
                    <a:pt x="169" y="110"/>
                  </a:lnTo>
                  <a:lnTo>
                    <a:pt x="172" y="113"/>
                  </a:lnTo>
                  <a:lnTo>
                    <a:pt x="180" y="120"/>
                  </a:lnTo>
                  <a:lnTo>
                    <a:pt x="191" y="128"/>
                  </a:lnTo>
                  <a:lnTo>
                    <a:pt x="203" y="138"/>
                  </a:lnTo>
                  <a:lnTo>
                    <a:pt x="217" y="147"/>
                  </a:lnTo>
                  <a:lnTo>
                    <a:pt x="231" y="154"/>
                  </a:lnTo>
                  <a:lnTo>
                    <a:pt x="242" y="156"/>
                  </a:lnTo>
                  <a:lnTo>
                    <a:pt x="250" y="153"/>
                  </a:lnTo>
                  <a:lnTo>
                    <a:pt x="254" y="138"/>
                  </a:lnTo>
                  <a:lnTo>
                    <a:pt x="246" y="121"/>
                  </a:lnTo>
                  <a:lnTo>
                    <a:pt x="234" y="109"/>
                  </a:lnTo>
                  <a:lnTo>
                    <a:pt x="228" y="103"/>
                  </a:lnTo>
                  <a:lnTo>
                    <a:pt x="230" y="99"/>
                  </a:lnTo>
                  <a:lnTo>
                    <a:pt x="231" y="90"/>
                  </a:lnTo>
                  <a:lnTo>
                    <a:pt x="230" y="78"/>
                  </a:lnTo>
                  <a:lnTo>
                    <a:pt x="224" y="67"/>
                  </a:lnTo>
                  <a:lnTo>
                    <a:pt x="221" y="65"/>
                  </a:lnTo>
                  <a:lnTo>
                    <a:pt x="216" y="62"/>
                  </a:lnTo>
                  <a:lnTo>
                    <a:pt x="210" y="59"/>
                  </a:lnTo>
                  <a:lnTo>
                    <a:pt x="205" y="55"/>
                  </a:lnTo>
                  <a:lnTo>
                    <a:pt x="198" y="52"/>
                  </a:lnTo>
                  <a:lnTo>
                    <a:pt x="190" y="48"/>
                  </a:lnTo>
                  <a:lnTo>
                    <a:pt x="183" y="44"/>
                  </a:lnTo>
                  <a:lnTo>
                    <a:pt x="175" y="40"/>
                  </a:lnTo>
                  <a:lnTo>
                    <a:pt x="170" y="37"/>
                  </a:lnTo>
                  <a:lnTo>
                    <a:pt x="166" y="36"/>
                  </a:lnTo>
                  <a:lnTo>
                    <a:pt x="162" y="33"/>
                  </a:lnTo>
                  <a:lnTo>
                    <a:pt x="158" y="32"/>
                  </a:lnTo>
                  <a:lnTo>
                    <a:pt x="153" y="29"/>
                  </a:lnTo>
                  <a:lnTo>
                    <a:pt x="147" y="26"/>
                  </a:lnTo>
                  <a:lnTo>
                    <a:pt x="141" y="23"/>
                  </a:lnTo>
                  <a:lnTo>
                    <a:pt x="137" y="21"/>
                  </a:lnTo>
                  <a:lnTo>
                    <a:pt x="129" y="16"/>
                  </a:lnTo>
                  <a:lnTo>
                    <a:pt x="122" y="12"/>
                  </a:lnTo>
                  <a:lnTo>
                    <a:pt x="114" y="10"/>
                  </a:lnTo>
                  <a:lnTo>
                    <a:pt x="107" y="7"/>
                  </a:lnTo>
                  <a:lnTo>
                    <a:pt x="100" y="5"/>
                  </a:lnTo>
                  <a:lnTo>
                    <a:pt x="93" y="4"/>
                  </a:lnTo>
                  <a:lnTo>
                    <a:pt x="88" y="4"/>
                  </a:lnTo>
                  <a:lnTo>
                    <a:pt x="82" y="5"/>
                  </a:lnTo>
                  <a:lnTo>
                    <a:pt x="74" y="7"/>
                  </a:lnTo>
                  <a:lnTo>
                    <a:pt x="68" y="10"/>
                  </a:lnTo>
                  <a:lnTo>
                    <a:pt x="64" y="11"/>
                  </a:lnTo>
                  <a:lnTo>
                    <a:pt x="63" y="11"/>
                  </a:lnTo>
                  <a:lnTo>
                    <a:pt x="51" y="0"/>
                  </a:lnTo>
                  <a:lnTo>
                    <a:pt x="17" y="29"/>
                  </a:lnTo>
                  <a:lnTo>
                    <a:pt x="0" y="61"/>
                  </a:lnTo>
                  <a:lnTo>
                    <a:pt x="5" y="69"/>
                  </a:lnTo>
                  <a:lnTo>
                    <a:pt x="16" y="87"/>
                  </a:lnTo>
                  <a:lnTo>
                    <a:pt x="26" y="109"/>
                  </a:lnTo>
                  <a:lnTo>
                    <a:pt x="31" y="123"/>
                  </a:lnTo>
                  <a:lnTo>
                    <a:pt x="31" y="131"/>
                  </a:lnTo>
                  <a:lnTo>
                    <a:pt x="28" y="143"/>
                  </a:lnTo>
                  <a:lnTo>
                    <a:pt x="24" y="160"/>
                  </a:lnTo>
                  <a:lnTo>
                    <a:pt x="20" y="176"/>
                  </a:lnTo>
                  <a:lnTo>
                    <a:pt x="19" y="185"/>
                  </a:lnTo>
                  <a:lnTo>
                    <a:pt x="17" y="193"/>
                  </a:lnTo>
                  <a:lnTo>
                    <a:pt x="16" y="201"/>
                  </a:lnTo>
                  <a:lnTo>
                    <a:pt x="15" y="209"/>
                  </a:lnTo>
                  <a:lnTo>
                    <a:pt x="15" y="215"/>
                  </a:lnTo>
                  <a:lnTo>
                    <a:pt x="13" y="219"/>
                  </a:lnTo>
                  <a:lnTo>
                    <a:pt x="13" y="223"/>
                  </a:lnTo>
                  <a:lnTo>
                    <a:pt x="12" y="227"/>
                  </a:lnTo>
                  <a:lnTo>
                    <a:pt x="8" y="241"/>
                  </a:lnTo>
                  <a:lnTo>
                    <a:pt x="4" y="252"/>
                  </a:lnTo>
                  <a:lnTo>
                    <a:pt x="0" y="261"/>
                  </a:lnTo>
                  <a:lnTo>
                    <a:pt x="0" y="266"/>
                  </a:lnTo>
                  <a:close/>
                </a:path>
              </a:pathLst>
            </a:custGeom>
            <a:solidFill>
              <a:srgbClr val="F2BFB2"/>
            </a:solidFill>
            <a:ln w="9525">
              <a:noFill/>
              <a:round/>
              <a:headEnd/>
              <a:tailEnd/>
            </a:ln>
          </p:spPr>
          <p:txBody>
            <a:bodyPr/>
            <a:lstStyle/>
            <a:p>
              <a:endParaRPr lang="fa-IR"/>
            </a:p>
          </p:txBody>
        </p:sp>
        <p:sp>
          <p:nvSpPr>
            <p:cNvPr id="129165" name="Freeform 148"/>
            <p:cNvSpPr>
              <a:spLocks/>
            </p:cNvSpPr>
            <p:nvPr/>
          </p:nvSpPr>
          <p:spPr bwMode="auto">
            <a:xfrm>
              <a:off x="509" y="3008"/>
              <a:ext cx="50" cy="395"/>
            </a:xfrm>
            <a:custGeom>
              <a:avLst/>
              <a:gdLst>
                <a:gd name="T0" fmla="*/ 1 w 99"/>
                <a:gd name="T1" fmla="*/ 6 h 790"/>
                <a:gd name="T2" fmla="*/ 1 w 99"/>
                <a:gd name="T3" fmla="*/ 6 h 790"/>
                <a:gd name="T4" fmla="*/ 1 w 99"/>
                <a:gd name="T5" fmla="*/ 6 h 790"/>
                <a:gd name="T6" fmla="*/ 1 w 99"/>
                <a:gd name="T7" fmla="*/ 5 h 790"/>
                <a:gd name="T8" fmla="*/ 1 w 99"/>
                <a:gd name="T9" fmla="*/ 5 h 790"/>
                <a:gd name="T10" fmla="*/ 1 w 99"/>
                <a:gd name="T11" fmla="*/ 3 h 790"/>
                <a:gd name="T12" fmla="*/ 1 w 99"/>
                <a:gd name="T13" fmla="*/ 3 h 790"/>
                <a:gd name="T14" fmla="*/ 1 w 99"/>
                <a:gd name="T15" fmla="*/ 3 h 790"/>
                <a:gd name="T16" fmla="*/ 1 w 99"/>
                <a:gd name="T17" fmla="*/ 3 h 790"/>
                <a:gd name="T18" fmla="*/ 1 w 99"/>
                <a:gd name="T19" fmla="*/ 3 h 790"/>
                <a:gd name="T20" fmla="*/ 1 w 99"/>
                <a:gd name="T21" fmla="*/ 2 h 790"/>
                <a:gd name="T22" fmla="*/ 1 w 99"/>
                <a:gd name="T23" fmla="*/ 2 h 790"/>
                <a:gd name="T24" fmla="*/ 1 w 99"/>
                <a:gd name="T25" fmla="*/ 2 h 790"/>
                <a:gd name="T26" fmla="*/ 1 w 99"/>
                <a:gd name="T27" fmla="*/ 1 h 790"/>
                <a:gd name="T28" fmla="*/ 1 w 99"/>
                <a:gd name="T29" fmla="*/ 1 h 790"/>
                <a:gd name="T30" fmla="*/ 1 w 99"/>
                <a:gd name="T31" fmla="*/ 1 h 790"/>
                <a:gd name="T32" fmla="*/ 0 w 99"/>
                <a:gd name="T33" fmla="*/ 0 h 790"/>
                <a:gd name="T34" fmla="*/ 0 w 99"/>
                <a:gd name="T35" fmla="*/ 6 h 790"/>
                <a:gd name="T36" fmla="*/ 1 w 99"/>
                <a:gd name="T37" fmla="*/ 6 h 7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790"/>
                <a:gd name="T59" fmla="*/ 99 w 99"/>
                <a:gd name="T60" fmla="*/ 790 h 7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790">
                  <a:moveTo>
                    <a:pt x="99" y="696"/>
                  </a:moveTo>
                  <a:lnTo>
                    <a:pt x="98" y="687"/>
                  </a:lnTo>
                  <a:lnTo>
                    <a:pt x="95" y="658"/>
                  </a:lnTo>
                  <a:lnTo>
                    <a:pt x="90" y="615"/>
                  </a:lnTo>
                  <a:lnTo>
                    <a:pt x="83" y="561"/>
                  </a:lnTo>
                  <a:lnTo>
                    <a:pt x="76" y="498"/>
                  </a:lnTo>
                  <a:lnTo>
                    <a:pt x="68" y="429"/>
                  </a:lnTo>
                  <a:lnTo>
                    <a:pt x="59" y="357"/>
                  </a:lnTo>
                  <a:lnTo>
                    <a:pt x="52" y="286"/>
                  </a:lnTo>
                  <a:lnTo>
                    <a:pt x="50" y="258"/>
                  </a:lnTo>
                  <a:lnTo>
                    <a:pt x="44" y="228"/>
                  </a:lnTo>
                  <a:lnTo>
                    <a:pt x="39" y="194"/>
                  </a:lnTo>
                  <a:lnTo>
                    <a:pt x="33" y="159"/>
                  </a:lnTo>
                  <a:lnTo>
                    <a:pt x="25" y="120"/>
                  </a:lnTo>
                  <a:lnTo>
                    <a:pt x="17" y="81"/>
                  </a:lnTo>
                  <a:lnTo>
                    <a:pt x="8" y="41"/>
                  </a:lnTo>
                  <a:lnTo>
                    <a:pt x="0" y="0"/>
                  </a:lnTo>
                  <a:lnTo>
                    <a:pt x="0" y="790"/>
                  </a:lnTo>
                  <a:lnTo>
                    <a:pt x="99" y="696"/>
                  </a:lnTo>
                  <a:close/>
                </a:path>
              </a:pathLst>
            </a:custGeom>
            <a:solidFill>
              <a:srgbClr val="3F353A"/>
            </a:solidFill>
            <a:ln w="9525">
              <a:noFill/>
              <a:round/>
              <a:headEnd/>
              <a:tailEnd/>
            </a:ln>
          </p:spPr>
          <p:txBody>
            <a:bodyPr/>
            <a:lstStyle/>
            <a:p>
              <a:endParaRPr lang="fa-IR"/>
            </a:p>
          </p:txBody>
        </p:sp>
        <p:sp>
          <p:nvSpPr>
            <p:cNvPr id="129166" name="Freeform 149"/>
            <p:cNvSpPr>
              <a:spLocks/>
            </p:cNvSpPr>
            <p:nvPr/>
          </p:nvSpPr>
          <p:spPr bwMode="auto">
            <a:xfrm>
              <a:off x="550" y="2841"/>
              <a:ext cx="361" cy="515"/>
            </a:xfrm>
            <a:custGeom>
              <a:avLst/>
              <a:gdLst>
                <a:gd name="T0" fmla="*/ 6 w 720"/>
                <a:gd name="T1" fmla="*/ 5 h 1030"/>
                <a:gd name="T2" fmla="*/ 6 w 720"/>
                <a:gd name="T3" fmla="*/ 5 h 1030"/>
                <a:gd name="T4" fmla="*/ 6 w 720"/>
                <a:gd name="T5" fmla="*/ 5 h 1030"/>
                <a:gd name="T6" fmla="*/ 6 w 720"/>
                <a:gd name="T7" fmla="*/ 5 h 1030"/>
                <a:gd name="T8" fmla="*/ 6 w 720"/>
                <a:gd name="T9" fmla="*/ 5 h 1030"/>
                <a:gd name="T10" fmla="*/ 5 w 720"/>
                <a:gd name="T11" fmla="*/ 5 h 1030"/>
                <a:gd name="T12" fmla="*/ 5 w 720"/>
                <a:gd name="T13" fmla="*/ 5 h 1030"/>
                <a:gd name="T14" fmla="*/ 5 w 720"/>
                <a:gd name="T15" fmla="*/ 5 h 1030"/>
                <a:gd name="T16" fmla="*/ 4 w 720"/>
                <a:gd name="T17" fmla="*/ 5 h 1030"/>
                <a:gd name="T18" fmla="*/ 4 w 720"/>
                <a:gd name="T19" fmla="*/ 4 h 1030"/>
                <a:gd name="T20" fmla="*/ 4 w 720"/>
                <a:gd name="T21" fmla="*/ 4 h 1030"/>
                <a:gd name="T22" fmla="*/ 4 w 720"/>
                <a:gd name="T23" fmla="*/ 4 h 1030"/>
                <a:gd name="T24" fmla="*/ 4 w 720"/>
                <a:gd name="T25" fmla="*/ 4 h 1030"/>
                <a:gd name="T26" fmla="*/ 4 w 720"/>
                <a:gd name="T27" fmla="*/ 4 h 1030"/>
                <a:gd name="T28" fmla="*/ 4 w 720"/>
                <a:gd name="T29" fmla="*/ 4 h 1030"/>
                <a:gd name="T30" fmla="*/ 3 w 720"/>
                <a:gd name="T31" fmla="*/ 3 h 1030"/>
                <a:gd name="T32" fmla="*/ 3 w 720"/>
                <a:gd name="T33" fmla="*/ 2 h 1030"/>
                <a:gd name="T34" fmla="*/ 2 w 720"/>
                <a:gd name="T35" fmla="*/ 1 h 1030"/>
                <a:gd name="T36" fmla="*/ 2 w 720"/>
                <a:gd name="T37" fmla="*/ 1 h 1030"/>
                <a:gd name="T38" fmla="*/ 2 w 720"/>
                <a:gd name="T39" fmla="*/ 1 h 1030"/>
                <a:gd name="T40" fmla="*/ 2 w 720"/>
                <a:gd name="T41" fmla="*/ 1 h 1030"/>
                <a:gd name="T42" fmla="*/ 2 w 720"/>
                <a:gd name="T43" fmla="*/ 1 h 1030"/>
                <a:gd name="T44" fmla="*/ 1 w 720"/>
                <a:gd name="T45" fmla="*/ 1 h 1030"/>
                <a:gd name="T46" fmla="*/ 1 w 720"/>
                <a:gd name="T47" fmla="*/ 1 h 1030"/>
                <a:gd name="T48" fmla="*/ 1 w 720"/>
                <a:gd name="T49" fmla="*/ 0 h 1030"/>
                <a:gd name="T50" fmla="*/ 1 w 720"/>
                <a:gd name="T51" fmla="*/ 0 h 1030"/>
                <a:gd name="T52" fmla="*/ 0 w 720"/>
                <a:gd name="T53" fmla="*/ 0 h 1030"/>
                <a:gd name="T54" fmla="*/ 1 w 720"/>
                <a:gd name="T55" fmla="*/ 2 h 1030"/>
                <a:gd name="T56" fmla="*/ 1 w 720"/>
                <a:gd name="T57" fmla="*/ 6 h 1030"/>
                <a:gd name="T58" fmla="*/ 2 w 720"/>
                <a:gd name="T59" fmla="*/ 6 h 1030"/>
                <a:gd name="T60" fmla="*/ 2 w 720"/>
                <a:gd name="T61" fmla="*/ 4 h 1030"/>
                <a:gd name="T62" fmla="*/ 2 w 720"/>
                <a:gd name="T63" fmla="*/ 4 h 1030"/>
                <a:gd name="T64" fmla="*/ 3 w 720"/>
                <a:gd name="T65" fmla="*/ 5 h 1030"/>
                <a:gd name="T66" fmla="*/ 3 w 720"/>
                <a:gd name="T67" fmla="*/ 5 h 1030"/>
                <a:gd name="T68" fmla="*/ 3 w 720"/>
                <a:gd name="T69" fmla="*/ 5 h 1030"/>
                <a:gd name="T70" fmla="*/ 3 w 720"/>
                <a:gd name="T71" fmla="*/ 5 h 1030"/>
                <a:gd name="T72" fmla="*/ 4 w 720"/>
                <a:gd name="T73" fmla="*/ 5 h 1030"/>
                <a:gd name="T74" fmla="*/ 4 w 720"/>
                <a:gd name="T75" fmla="*/ 5 h 1030"/>
                <a:gd name="T76" fmla="*/ 4 w 720"/>
                <a:gd name="T77" fmla="*/ 5 h 1030"/>
                <a:gd name="T78" fmla="*/ 5 w 720"/>
                <a:gd name="T79" fmla="*/ 6 h 1030"/>
                <a:gd name="T80" fmla="*/ 5 w 720"/>
                <a:gd name="T81" fmla="*/ 6 h 1030"/>
                <a:gd name="T82" fmla="*/ 5 w 720"/>
                <a:gd name="T83" fmla="*/ 6 h 1030"/>
                <a:gd name="T84" fmla="*/ 6 w 720"/>
                <a:gd name="T85" fmla="*/ 6 h 1030"/>
                <a:gd name="T86" fmla="*/ 6 w 720"/>
                <a:gd name="T87" fmla="*/ 6 h 1030"/>
                <a:gd name="T88" fmla="*/ 6 w 720"/>
                <a:gd name="T89" fmla="*/ 5 h 10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0"/>
                <a:gd name="T136" fmla="*/ 0 h 1030"/>
                <a:gd name="T137" fmla="*/ 720 w 720"/>
                <a:gd name="T138" fmla="*/ 1030 h 10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0" h="1030">
                  <a:moveTo>
                    <a:pt x="720" y="749"/>
                  </a:moveTo>
                  <a:lnTo>
                    <a:pt x="719" y="749"/>
                  </a:lnTo>
                  <a:lnTo>
                    <a:pt x="718" y="748"/>
                  </a:lnTo>
                  <a:lnTo>
                    <a:pt x="713" y="745"/>
                  </a:lnTo>
                  <a:lnTo>
                    <a:pt x="709" y="744"/>
                  </a:lnTo>
                  <a:lnTo>
                    <a:pt x="708" y="744"/>
                  </a:lnTo>
                  <a:lnTo>
                    <a:pt x="707" y="742"/>
                  </a:lnTo>
                  <a:lnTo>
                    <a:pt x="700" y="739"/>
                  </a:lnTo>
                  <a:lnTo>
                    <a:pt x="691" y="737"/>
                  </a:lnTo>
                  <a:lnTo>
                    <a:pt x="683" y="733"/>
                  </a:lnTo>
                  <a:lnTo>
                    <a:pt x="673" y="728"/>
                  </a:lnTo>
                  <a:lnTo>
                    <a:pt x="662" y="723"/>
                  </a:lnTo>
                  <a:lnTo>
                    <a:pt x="651" y="717"/>
                  </a:lnTo>
                  <a:lnTo>
                    <a:pt x="640" y="712"/>
                  </a:lnTo>
                  <a:lnTo>
                    <a:pt x="628" y="706"/>
                  </a:lnTo>
                  <a:lnTo>
                    <a:pt x="621" y="704"/>
                  </a:lnTo>
                  <a:lnTo>
                    <a:pt x="614" y="699"/>
                  </a:lnTo>
                  <a:lnTo>
                    <a:pt x="607" y="697"/>
                  </a:lnTo>
                  <a:lnTo>
                    <a:pt x="600" y="693"/>
                  </a:lnTo>
                  <a:lnTo>
                    <a:pt x="585" y="686"/>
                  </a:lnTo>
                  <a:lnTo>
                    <a:pt x="569" y="677"/>
                  </a:lnTo>
                  <a:lnTo>
                    <a:pt x="552" y="669"/>
                  </a:lnTo>
                  <a:lnTo>
                    <a:pt x="537" y="659"/>
                  </a:lnTo>
                  <a:lnTo>
                    <a:pt x="521" y="651"/>
                  </a:lnTo>
                  <a:lnTo>
                    <a:pt x="505" y="642"/>
                  </a:lnTo>
                  <a:lnTo>
                    <a:pt x="490" y="633"/>
                  </a:lnTo>
                  <a:lnTo>
                    <a:pt x="476" y="624"/>
                  </a:lnTo>
                  <a:lnTo>
                    <a:pt x="474" y="622"/>
                  </a:lnTo>
                  <a:lnTo>
                    <a:pt x="471" y="621"/>
                  </a:lnTo>
                  <a:lnTo>
                    <a:pt x="468" y="618"/>
                  </a:lnTo>
                  <a:lnTo>
                    <a:pt x="465" y="615"/>
                  </a:lnTo>
                  <a:lnTo>
                    <a:pt x="460" y="611"/>
                  </a:lnTo>
                  <a:lnTo>
                    <a:pt x="454" y="606"/>
                  </a:lnTo>
                  <a:lnTo>
                    <a:pt x="447" y="600"/>
                  </a:lnTo>
                  <a:lnTo>
                    <a:pt x="442" y="595"/>
                  </a:lnTo>
                  <a:lnTo>
                    <a:pt x="436" y="588"/>
                  </a:lnTo>
                  <a:lnTo>
                    <a:pt x="430" y="581"/>
                  </a:lnTo>
                  <a:lnTo>
                    <a:pt x="424" y="573"/>
                  </a:lnTo>
                  <a:lnTo>
                    <a:pt x="419" y="564"/>
                  </a:lnTo>
                  <a:lnTo>
                    <a:pt x="412" y="556"/>
                  </a:lnTo>
                  <a:lnTo>
                    <a:pt x="406" y="546"/>
                  </a:lnTo>
                  <a:lnTo>
                    <a:pt x="399" y="538"/>
                  </a:lnTo>
                  <a:lnTo>
                    <a:pt x="394" y="528"/>
                  </a:lnTo>
                  <a:lnTo>
                    <a:pt x="374" y="495"/>
                  </a:lnTo>
                  <a:lnTo>
                    <a:pt x="355" y="460"/>
                  </a:lnTo>
                  <a:lnTo>
                    <a:pt x="336" y="422"/>
                  </a:lnTo>
                  <a:lnTo>
                    <a:pt x="317" y="384"/>
                  </a:lnTo>
                  <a:lnTo>
                    <a:pt x="297" y="345"/>
                  </a:lnTo>
                  <a:lnTo>
                    <a:pt x="279" y="305"/>
                  </a:lnTo>
                  <a:lnTo>
                    <a:pt x="261" y="266"/>
                  </a:lnTo>
                  <a:lnTo>
                    <a:pt x="245" y="228"/>
                  </a:lnTo>
                  <a:lnTo>
                    <a:pt x="238" y="211"/>
                  </a:lnTo>
                  <a:lnTo>
                    <a:pt x="231" y="196"/>
                  </a:lnTo>
                  <a:lnTo>
                    <a:pt x="224" y="181"/>
                  </a:lnTo>
                  <a:lnTo>
                    <a:pt x="217" y="166"/>
                  </a:lnTo>
                  <a:lnTo>
                    <a:pt x="212" y="152"/>
                  </a:lnTo>
                  <a:lnTo>
                    <a:pt x="205" y="138"/>
                  </a:lnTo>
                  <a:lnTo>
                    <a:pt x="199" y="126"/>
                  </a:lnTo>
                  <a:lnTo>
                    <a:pt x="194" y="113"/>
                  </a:lnTo>
                  <a:lnTo>
                    <a:pt x="186" y="97"/>
                  </a:lnTo>
                  <a:lnTo>
                    <a:pt x="177" y="83"/>
                  </a:lnTo>
                  <a:lnTo>
                    <a:pt x="166" y="69"/>
                  </a:lnTo>
                  <a:lnTo>
                    <a:pt x="157" y="58"/>
                  </a:lnTo>
                  <a:lnTo>
                    <a:pt x="146" y="47"/>
                  </a:lnTo>
                  <a:lnTo>
                    <a:pt x="135" y="39"/>
                  </a:lnTo>
                  <a:lnTo>
                    <a:pt x="124" y="31"/>
                  </a:lnTo>
                  <a:lnTo>
                    <a:pt x="111" y="24"/>
                  </a:lnTo>
                  <a:lnTo>
                    <a:pt x="96" y="17"/>
                  </a:lnTo>
                  <a:lnTo>
                    <a:pt x="82" y="11"/>
                  </a:lnTo>
                  <a:lnTo>
                    <a:pt x="69" y="7"/>
                  </a:lnTo>
                  <a:lnTo>
                    <a:pt x="53" y="3"/>
                  </a:lnTo>
                  <a:lnTo>
                    <a:pt x="41" y="2"/>
                  </a:lnTo>
                  <a:lnTo>
                    <a:pt x="27" y="0"/>
                  </a:lnTo>
                  <a:lnTo>
                    <a:pt x="15" y="0"/>
                  </a:lnTo>
                  <a:lnTo>
                    <a:pt x="4" y="0"/>
                  </a:lnTo>
                  <a:lnTo>
                    <a:pt x="2" y="0"/>
                  </a:lnTo>
                  <a:lnTo>
                    <a:pt x="1" y="0"/>
                  </a:lnTo>
                  <a:lnTo>
                    <a:pt x="0" y="0"/>
                  </a:lnTo>
                  <a:lnTo>
                    <a:pt x="7" y="62"/>
                  </a:lnTo>
                  <a:lnTo>
                    <a:pt x="15" y="155"/>
                  </a:lnTo>
                  <a:lnTo>
                    <a:pt x="22" y="265"/>
                  </a:lnTo>
                  <a:lnTo>
                    <a:pt x="26" y="381"/>
                  </a:lnTo>
                  <a:lnTo>
                    <a:pt x="27" y="560"/>
                  </a:lnTo>
                  <a:lnTo>
                    <a:pt x="23" y="775"/>
                  </a:lnTo>
                  <a:lnTo>
                    <a:pt x="19" y="955"/>
                  </a:lnTo>
                  <a:lnTo>
                    <a:pt x="16" y="1030"/>
                  </a:lnTo>
                  <a:lnTo>
                    <a:pt x="233" y="830"/>
                  </a:lnTo>
                  <a:lnTo>
                    <a:pt x="231" y="806"/>
                  </a:lnTo>
                  <a:lnTo>
                    <a:pt x="217" y="588"/>
                  </a:lnTo>
                  <a:lnTo>
                    <a:pt x="219" y="589"/>
                  </a:lnTo>
                  <a:lnTo>
                    <a:pt x="224" y="593"/>
                  </a:lnTo>
                  <a:lnTo>
                    <a:pt x="233" y="600"/>
                  </a:lnTo>
                  <a:lnTo>
                    <a:pt x="244" y="610"/>
                  </a:lnTo>
                  <a:lnTo>
                    <a:pt x="256" y="621"/>
                  </a:lnTo>
                  <a:lnTo>
                    <a:pt x="272" y="633"/>
                  </a:lnTo>
                  <a:lnTo>
                    <a:pt x="290" y="647"/>
                  </a:lnTo>
                  <a:lnTo>
                    <a:pt x="311" y="662"/>
                  </a:lnTo>
                  <a:lnTo>
                    <a:pt x="319" y="668"/>
                  </a:lnTo>
                  <a:lnTo>
                    <a:pt x="329" y="675"/>
                  </a:lnTo>
                  <a:lnTo>
                    <a:pt x="337" y="680"/>
                  </a:lnTo>
                  <a:lnTo>
                    <a:pt x="347" y="687"/>
                  </a:lnTo>
                  <a:lnTo>
                    <a:pt x="354" y="693"/>
                  </a:lnTo>
                  <a:lnTo>
                    <a:pt x="362" y="697"/>
                  </a:lnTo>
                  <a:lnTo>
                    <a:pt x="369" y="701"/>
                  </a:lnTo>
                  <a:lnTo>
                    <a:pt x="376" y="706"/>
                  </a:lnTo>
                  <a:lnTo>
                    <a:pt x="388" y="715"/>
                  </a:lnTo>
                  <a:lnTo>
                    <a:pt x="402" y="722"/>
                  </a:lnTo>
                  <a:lnTo>
                    <a:pt x="416" y="728"/>
                  </a:lnTo>
                  <a:lnTo>
                    <a:pt x="430" y="737"/>
                  </a:lnTo>
                  <a:lnTo>
                    <a:pt x="443" y="744"/>
                  </a:lnTo>
                  <a:lnTo>
                    <a:pt x="457" y="751"/>
                  </a:lnTo>
                  <a:lnTo>
                    <a:pt x="471" y="756"/>
                  </a:lnTo>
                  <a:lnTo>
                    <a:pt x="486" y="763"/>
                  </a:lnTo>
                  <a:lnTo>
                    <a:pt x="494" y="766"/>
                  </a:lnTo>
                  <a:lnTo>
                    <a:pt x="501" y="768"/>
                  </a:lnTo>
                  <a:lnTo>
                    <a:pt x="509" y="773"/>
                  </a:lnTo>
                  <a:lnTo>
                    <a:pt x="516" y="775"/>
                  </a:lnTo>
                  <a:lnTo>
                    <a:pt x="525" y="778"/>
                  </a:lnTo>
                  <a:lnTo>
                    <a:pt x="532" y="781"/>
                  </a:lnTo>
                  <a:lnTo>
                    <a:pt x="540" y="784"/>
                  </a:lnTo>
                  <a:lnTo>
                    <a:pt x="547" y="786"/>
                  </a:lnTo>
                  <a:lnTo>
                    <a:pt x="578" y="796"/>
                  </a:lnTo>
                  <a:lnTo>
                    <a:pt x="603" y="803"/>
                  </a:lnTo>
                  <a:lnTo>
                    <a:pt x="624" y="807"/>
                  </a:lnTo>
                  <a:lnTo>
                    <a:pt x="638" y="808"/>
                  </a:lnTo>
                  <a:lnTo>
                    <a:pt x="647" y="808"/>
                  </a:lnTo>
                  <a:lnTo>
                    <a:pt x="654" y="807"/>
                  </a:lnTo>
                  <a:lnTo>
                    <a:pt x="657" y="806"/>
                  </a:lnTo>
                  <a:lnTo>
                    <a:pt x="658" y="806"/>
                  </a:lnTo>
                  <a:lnTo>
                    <a:pt x="684" y="781"/>
                  </a:lnTo>
                  <a:lnTo>
                    <a:pt x="718" y="752"/>
                  </a:lnTo>
                  <a:lnTo>
                    <a:pt x="720" y="749"/>
                  </a:lnTo>
                  <a:close/>
                </a:path>
              </a:pathLst>
            </a:custGeom>
            <a:solidFill>
              <a:srgbClr val="3F353A"/>
            </a:solidFill>
            <a:ln w="9525">
              <a:noFill/>
              <a:round/>
              <a:headEnd/>
              <a:tailEnd/>
            </a:ln>
          </p:spPr>
          <p:txBody>
            <a:bodyPr/>
            <a:lstStyle/>
            <a:p>
              <a:endParaRPr lang="fa-IR"/>
            </a:p>
          </p:txBody>
        </p:sp>
        <p:sp>
          <p:nvSpPr>
            <p:cNvPr id="129167" name="Freeform 150"/>
            <p:cNvSpPr>
              <a:spLocks/>
            </p:cNvSpPr>
            <p:nvPr/>
          </p:nvSpPr>
          <p:spPr bwMode="auto">
            <a:xfrm>
              <a:off x="559" y="3356"/>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
                <a:gd name="T32" fmla="*/ 1 w 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
                  <a:moveTo>
                    <a:pt x="0" y="0"/>
                  </a:moveTo>
                  <a:lnTo>
                    <a:pt x="0" y="0"/>
                  </a:lnTo>
                  <a:close/>
                </a:path>
              </a:pathLst>
            </a:custGeom>
            <a:solidFill>
              <a:srgbClr val="00003A"/>
            </a:solidFill>
            <a:ln w="9525">
              <a:noFill/>
              <a:round/>
              <a:headEnd/>
              <a:tailEnd/>
            </a:ln>
          </p:spPr>
          <p:txBody>
            <a:bodyPr/>
            <a:lstStyle/>
            <a:p>
              <a:endParaRPr lang="fa-IR"/>
            </a:p>
          </p:txBody>
        </p:sp>
        <p:sp>
          <p:nvSpPr>
            <p:cNvPr id="129168" name="Freeform 151"/>
            <p:cNvSpPr>
              <a:spLocks/>
            </p:cNvSpPr>
            <p:nvPr/>
          </p:nvSpPr>
          <p:spPr bwMode="auto">
            <a:xfrm>
              <a:off x="509" y="2834"/>
              <a:ext cx="55" cy="522"/>
            </a:xfrm>
            <a:custGeom>
              <a:avLst/>
              <a:gdLst>
                <a:gd name="T0" fmla="*/ 1 w 110"/>
                <a:gd name="T1" fmla="*/ 9 h 1042"/>
                <a:gd name="T2" fmla="*/ 1 w 110"/>
                <a:gd name="T3" fmla="*/ 9 h 1042"/>
                <a:gd name="T4" fmla="*/ 1 w 110"/>
                <a:gd name="T5" fmla="*/ 8 h 1042"/>
                <a:gd name="T6" fmla="*/ 1 w 110"/>
                <a:gd name="T7" fmla="*/ 7 h 1042"/>
                <a:gd name="T8" fmla="*/ 1 w 110"/>
                <a:gd name="T9" fmla="*/ 5 h 1042"/>
                <a:gd name="T10" fmla="*/ 1 w 110"/>
                <a:gd name="T11" fmla="*/ 4 h 1042"/>
                <a:gd name="T12" fmla="*/ 1 w 110"/>
                <a:gd name="T13" fmla="*/ 3 h 1042"/>
                <a:gd name="T14" fmla="*/ 1 w 110"/>
                <a:gd name="T15" fmla="*/ 2 h 1042"/>
                <a:gd name="T16" fmla="*/ 1 w 110"/>
                <a:gd name="T17" fmla="*/ 1 h 1042"/>
                <a:gd name="T18" fmla="*/ 1 w 110"/>
                <a:gd name="T19" fmla="*/ 1 h 1042"/>
                <a:gd name="T20" fmla="*/ 1 w 110"/>
                <a:gd name="T21" fmla="*/ 1 h 1042"/>
                <a:gd name="T22" fmla="*/ 1 w 110"/>
                <a:gd name="T23" fmla="*/ 1 h 1042"/>
                <a:gd name="T24" fmla="*/ 1 w 110"/>
                <a:gd name="T25" fmla="*/ 1 h 1042"/>
                <a:gd name="T26" fmla="*/ 1 w 110"/>
                <a:gd name="T27" fmla="*/ 1 h 1042"/>
                <a:gd name="T28" fmla="*/ 1 w 110"/>
                <a:gd name="T29" fmla="*/ 1 h 1042"/>
                <a:gd name="T30" fmla="*/ 1 w 110"/>
                <a:gd name="T31" fmla="*/ 1 h 1042"/>
                <a:gd name="T32" fmla="*/ 1 w 110"/>
                <a:gd name="T33" fmla="*/ 1 h 1042"/>
                <a:gd name="T34" fmla="*/ 1 w 110"/>
                <a:gd name="T35" fmla="*/ 1 h 1042"/>
                <a:gd name="T36" fmla="*/ 0 w 110"/>
                <a:gd name="T37" fmla="*/ 0 h 1042"/>
                <a:gd name="T38" fmla="*/ 0 w 110"/>
                <a:gd name="T39" fmla="*/ 3 h 1042"/>
                <a:gd name="T40" fmla="*/ 1 w 110"/>
                <a:gd name="T41" fmla="*/ 4 h 1042"/>
                <a:gd name="T42" fmla="*/ 1 w 110"/>
                <a:gd name="T43" fmla="*/ 4 h 1042"/>
                <a:gd name="T44" fmla="*/ 1 w 110"/>
                <a:gd name="T45" fmla="*/ 4 h 1042"/>
                <a:gd name="T46" fmla="*/ 1 w 110"/>
                <a:gd name="T47" fmla="*/ 4 h 1042"/>
                <a:gd name="T48" fmla="*/ 1 w 110"/>
                <a:gd name="T49" fmla="*/ 5 h 1042"/>
                <a:gd name="T50" fmla="*/ 1 w 110"/>
                <a:gd name="T51" fmla="*/ 5 h 1042"/>
                <a:gd name="T52" fmla="*/ 1 w 110"/>
                <a:gd name="T53" fmla="*/ 5 h 1042"/>
                <a:gd name="T54" fmla="*/ 1 w 110"/>
                <a:gd name="T55" fmla="*/ 5 h 1042"/>
                <a:gd name="T56" fmla="*/ 1 w 110"/>
                <a:gd name="T57" fmla="*/ 6 h 1042"/>
                <a:gd name="T58" fmla="*/ 1 w 110"/>
                <a:gd name="T59" fmla="*/ 7 h 1042"/>
                <a:gd name="T60" fmla="*/ 1 w 110"/>
                <a:gd name="T61" fmla="*/ 7 h 1042"/>
                <a:gd name="T62" fmla="*/ 1 w 110"/>
                <a:gd name="T63" fmla="*/ 8 h 1042"/>
                <a:gd name="T64" fmla="*/ 1 w 110"/>
                <a:gd name="T65" fmla="*/ 8 h 1042"/>
                <a:gd name="T66" fmla="*/ 1 w 110"/>
                <a:gd name="T67" fmla="*/ 8 h 1042"/>
                <a:gd name="T68" fmla="*/ 1 w 110"/>
                <a:gd name="T69" fmla="*/ 9 h 1042"/>
                <a:gd name="T70" fmla="*/ 1 w 110"/>
                <a:gd name="T71" fmla="*/ 9 h 10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042"/>
                <a:gd name="T110" fmla="*/ 110 w 110"/>
                <a:gd name="T111" fmla="*/ 1042 h 10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042">
                  <a:moveTo>
                    <a:pt x="99" y="1042"/>
                  </a:moveTo>
                  <a:lnTo>
                    <a:pt x="99" y="1042"/>
                  </a:lnTo>
                  <a:lnTo>
                    <a:pt x="102" y="967"/>
                  </a:lnTo>
                  <a:lnTo>
                    <a:pt x="106" y="787"/>
                  </a:lnTo>
                  <a:lnTo>
                    <a:pt x="110" y="572"/>
                  </a:lnTo>
                  <a:lnTo>
                    <a:pt x="109" y="393"/>
                  </a:lnTo>
                  <a:lnTo>
                    <a:pt x="105" y="277"/>
                  </a:lnTo>
                  <a:lnTo>
                    <a:pt x="98" y="167"/>
                  </a:lnTo>
                  <a:lnTo>
                    <a:pt x="90" y="74"/>
                  </a:lnTo>
                  <a:lnTo>
                    <a:pt x="83" y="12"/>
                  </a:lnTo>
                  <a:lnTo>
                    <a:pt x="80" y="12"/>
                  </a:lnTo>
                  <a:lnTo>
                    <a:pt x="77" y="12"/>
                  </a:lnTo>
                  <a:lnTo>
                    <a:pt x="74" y="12"/>
                  </a:lnTo>
                  <a:lnTo>
                    <a:pt x="72" y="12"/>
                  </a:lnTo>
                  <a:lnTo>
                    <a:pt x="63" y="14"/>
                  </a:lnTo>
                  <a:lnTo>
                    <a:pt x="58" y="14"/>
                  </a:lnTo>
                  <a:lnTo>
                    <a:pt x="54" y="15"/>
                  </a:lnTo>
                  <a:lnTo>
                    <a:pt x="52" y="15"/>
                  </a:lnTo>
                  <a:lnTo>
                    <a:pt x="0" y="0"/>
                  </a:lnTo>
                  <a:lnTo>
                    <a:pt x="0" y="346"/>
                  </a:lnTo>
                  <a:lnTo>
                    <a:pt x="8" y="387"/>
                  </a:lnTo>
                  <a:lnTo>
                    <a:pt x="17" y="427"/>
                  </a:lnTo>
                  <a:lnTo>
                    <a:pt x="25" y="466"/>
                  </a:lnTo>
                  <a:lnTo>
                    <a:pt x="33" y="505"/>
                  </a:lnTo>
                  <a:lnTo>
                    <a:pt x="39" y="540"/>
                  </a:lnTo>
                  <a:lnTo>
                    <a:pt x="44" y="574"/>
                  </a:lnTo>
                  <a:lnTo>
                    <a:pt x="50" y="604"/>
                  </a:lnTo>
                  <a:lnTo>
                    <a:pt x="52" y="632"/>
                  </a:lnTo>
                  <a:lnTo>
                    <a:pt x="59" y="703"/>
                  </a:lnTo>
                  <a:lnTo>
                    <a:pt x="68" y="775"/>
                  </a:lnTo>
                  <a:lnTo>
                    <a:pt x="76" y="844"/>
                  </a:lnTo>
                  <a:lnTo>
                    <a:pt x="83" y="907"/>
                  </a:lnTo>
                  <a:lnTo>
                    <a:pt x="90" y="961"/>
                  </a:lnTo>
                  <a:lnTo>
                    <a:pt x="95" y="1004"/>
                  </a:lnTo>
                  <a:lnTo>
                    <a:pt x="98" y="1033"/>
                  </a:lnTo>
                  <a:lnTo>
                    <a:pt x="99" y="1042"/>
                  </a:lnTo>
                  <a:close/>
                </a:path>
              </a:pathLst>
            </a:custGeom>
            <a:solidFill>
              <a:srgbClr val="FFFFFF"/>
            </a:solidFill>
            <a:ln w="9525">
              <a:noFill/>
              <a:round/>
              <a:headEnd/>
              <a:tailEnd/>
            </a:ln>
          </p:spPr>
          <p:txBody>
            <a:bodyPr/>
            <a:lstStyle/>
            <a:p>
              <a:endParaRPr lang="fa-IR"/>
            </a:p>
          </p:txBody>
        </p:sp>
        <p:sp>
          <p:nvSpPr>
            <p:cNvPr id="129169" name="Freeform 152"/>
            <p:cNvSpPr>
              <a:spLocks/>
            </p:cNvSpPr>
            <p:nvPr/>
          </p:nvSpPr>
          <p:spPr bwMode="auto">
            <a:xfrm>
              <a:off x="1223" y="3074"/>
              <a:ext cx="318" cy="171"/>
            </a:xfrm>
            <a:custGeom>
              <a:avLst/>
              <a:gdLst>
                <a:gd name="T0" fmla="*/ 0 w 637"/>
                <a:gd name="T1" fmla="*/ 0 h 340"/>
                <a:gd name="T2" fmla="*/ 4 w 637"/>
                <a:gd name="T3" fmla="*/ 3 h 340"/>
                <a:gd name="T4" fmla="*/ 4 w 637"/>
                <a:gd name="T5" fmla="*/ 3 h 340"/>
                <a:gd name="T6" fmla="*/ 0 w 637"/>
                <a:gd name="T7" fmla="*/ 1 h 340"/>
                <a:gd name="T8" fmla="*/ 0 w 637"/>
                <a:gd name="T9" fmla="*/ 0 h 340"/>
                <a:gd name="T10" fmla="*/ 0 60000 65536"/>
                <a:gd name="T11" fmla="*/ 0 60000 65536"/>
                <a:gd name="T12" fmla="*/ 0 60000 65536"/>
                <a:gd name="T13" fmla="*/ 0 60000 65536"/>
                <a:gd name="T14" fmla="*/ 0 60000 65536"/>
                <a:gd name="T15" fmla="*/ 0 w 637"/>
                <a:gd name="T16" fmla="*/ 0 h 340"/>
                <a:gd name="T17" fmla="*/ 637 w 637"/>
                <a:gd name="T18" fmla="*/ 340 h 340"/>
              </a:gdLst>
              <a:ahLst/>
              <a:cxnLst>
                <a:cxn ang="T10">
                  <a:pos x="T0" y="T1"/>
                </a:cxn>
                <a:cxn ang="T11">
                  <a:pos x="T2" y="T3"/>
                </a:cxn>
                <a:cxn ang="T12">
                  <a:pos x="T4" y="T5"/>
                </a:cxn>
                <a:cxn ang="T13">
                  <a:pos x="T6" y="T7"/>
                </a:cxn>
                <a:cxn ang="T14">
                  <a:pos x="T8" y="T9"/>
                </a:cxn>
              </a:cxnLst>
              <a:rect l="T15" t="T16" r="T17" b="T18"/>
              <a:pathLst>
                <a:path w="637" h="340">
                  <a:moveTo>
                    <a:pt x="29" y="0"/>
                  </a:moveTo>
                  <a:lnTo>
                    <a:pt x="637" y="309"/>
                  </a:lnTo>
                  <a:lnTo>
                    <a:pt x="608" y="340"/>
                  </a:lnTo>
                  <a:lnTo>
                    <a:pt x="0" y="36"/>
                  </a:lnTo>
                  <a:lnTo>
                    <a:pt x="29" y="0"/>
                  </a:lnTo>
                  <a:close/>
                </a:path>
              </a:pathLst>
            </a:custGeom>
            <a:solidFill>
              <a:srgbClr val="FFFFFF"/>
            </a:solidFill>
            <a:ln w="9525">
              <a:noFill/>
              <a:round/>
              <a:headEnd/>
              <a:tailEnd/>
            </a:ln>
          </p:spPr>
          <p:txBody>
            <a:bodyPr/>
            <a:lstStyle/>
            <a:p>
              <a:endParaRPr lang="fa-IR"/>
            </a:p>
          </p:txBody>
        </p:sp>
        <p:sp>
          <p:nvSpPr>
            <p:cNvPr id="129170" name="Freeform 153"/>
            <p:cNvSpPr>
              <a:spLocks/>
            </p:cNvSpPr>
            <p:nvPr/>
          </p:nvSpPr>
          <p:spPr bwMode="auto">
            <a:xfrm>
              <a:off x="1594" y="3261"/>
              <a:ext cx="297" cy="163"/>
            </a:xfrm>
            <a:custGeom>
              <a:avLst/>
              <a:gdLst>
                <a:gd name="T0" fmla="*/ 0 w 594"/>
                <a:gd name="T1" fmla="*/ 1 h 325"/>
                <a:gd name="T2" fmla="*/ 1 w 594"/>
                <a:gd name="T3" fmla="*/ 0 h 325"/>
                <a:gd name="T4" fmla="*/ 5 w 594"/>
                <a:gd name="T5" fmla="*/ 3 h 325"/>
                <a:gd name="T6" fmla="*/ 5 w 594"/>
                <a:gd name="T7" fmla="*/ 3 h 325"/>
                <a:gd name="T8" fmla="*/ 0 w 594"/>
                <a:gd name="T9" fmla="*/ 1 h 325"/>
                <a:gd name="T10" fmla="*/ 0 60000 65536"/>
                <a:gd name="T11" fmla="*/ 0 60000 65536"/>
                <a:gd name="T12" fmla="*/ 0 60000 65536"/>
                <a:gd name="T13" fmla="*/ 0 60000 65536"/>
                <a:gd name="T14" fmla="*/ 0 60000 65536"/>
                <a:gd name="T15" fmla="*/ 0 w 594"/>
                <a:gd name="T16" fmla="*/ 0 h 325"/>
                <a:gd name="T17" fmla="*/ 594 w 594"/>
                <a:gd name="T18" fmla="*/ 325 h 325"/>
              </a:gdLst>
              <a:ahLst/>
              <a:cxnLst>
                <a:cxn ang="T10">
                  <a:pos x="T0" y="T1"/>
                </a:cxn>
                <a:cxn ang="T11">
                  <a:pos x="T2" y="T3"/>
                </a:cxn>
                <a:cxn ang="T12">
                  <a:pos x="T4" y="T5"/>
                </a:cxn>
                <a:cxn ang="T13">
                  <a:pos x="T6" y="T7"/>
                </a:cxn>
                <a:cxn ang="T14">
                  <a:pos x="T8" y="T9"/>
                </a:cxn>
              </a:cxnLst>
              <a:rect l="T15" t="T16" r="T17" b="T18"/>
              <a:pathLst>
                <a:path w="594" h="325">
                  <a:moveTo>
                    <a:pt x="0" y="26"/>
                  </a:moveTo>
                  <a:lnTo>
                    <a:pt x="17" y="0"/>
                  </a:lnTo>
                  <a:lnTo>
                    <a:pt x="594" y="292"/>
                  </a:lnTo>
                  <a:lnTo>
                    <a:pt x="594" y="325"/>
                  </a:lnTo>
                  <a:lnTo>
                    <a:pt x="0" y="26"/>
                  </a:lnTo>
                  <a:close/>
                </a:path>
              </a:pathLst>
            </a:custGeom>
            <a:solidFill>
              <a:srgbClr val="FFFFFF"/>
            </a:solidFill>
            <a:ln w="9525">
              <a:noFill/>
              <a:round/>
              <a:headEnd/>
              <a:tailEnd/>
            </a:ln>
          </p:spPr>
          <p:txBody>
            <a:bodyPr/>
            <a:lstStyle/>
            <a:p>
              <a:endParaRPr lang="fa-IR"/>
            </a:p>
          </p:txBody>
        </p:sp>
        <p:sp>
          <p:nvSpPr>
            <p:cNvPr id="129171" name="Freeform 154"/>
            <p:cNvSpPr>
              <a:spLocks/>
            </p:cNvSpPr>
            <p:nvPr/>
          </p:nvSpPr>
          <p:spPr bwMode="auto">
            <a:xfrm>
              <a:off x="665" y="2620"/>
              <a:ext cx="28" cy="28"/>
            </a:xfrm>
            <a:custGeom>
              <a:avLst/>
              <a:gdLst>
                <a:gd name="T0" fmla="*/ 1 w 55"/>
                <a:gd name="T1" fmla="*/ 0 h 55"/>
                <a:gd name="T2" fmla="*/ 1 w 55"/>
                <a:gd name="T3" fmla="*/ 1 h 55"/>
                <a:gd name="T4" fmla="*/ 1 w 55"/>
                <a:gd name="T5" fmla="*/ 1 h 55"/>
                <a:gd name="T6" fmla="*/ 1 w 55"/>
                <a:gd name="T7" fmla="*/ 1 h 55"/>
                <a:gd name="T8" fmla="*/ 0 w 55"/>
                <a:gd name="T9" fmla="*/ 1 h 55"/>
                <a:gd name="T10" fmla="*/ 1 w 55"/>
                <a:gd name="T11" fmla="*/ 1 h 55"/>
                <a:gd name="T12" fmla="*/ 1 w 55"/>
                <a:gd name="T13" fmla="*/ 1 h 55"/>
                <a:gd name="T14" fmla="*/ 1 w 55"/>
                <a:gd name="T15" fmla="*/ 1 h 55"/>
                <a:gd name="T16" fmla="*/ 1 w 55"/>
                <a:gd name="T17" fmla="*/ 1 h 55"/>
                <a:gd name="T18" fmla="*/ 1 w 55"/>
                <a:gd name="T19" fmla="*/ 1 h 55"/>
                <a:gd name="T20" fmla="*/ 1 w 55"/>
                <a:gd name="T21" fmla="*/ 1 h 55"/>
                <a:gd name="T22" fmla="*/ 1 w 55"/>
                <a:gd name="T23" fmla="*/ 1 h 55"/>
                <a:gd name="T24" fmla="*/ 1 w 55"/>
                <a:gd name="T25" fmla="*/ 1 h 55"/>
                <a:gd name="T26" fmla="*/ 1 w 55"/>
                <a:gd name="T27" fmla="*/ 1 h 55"/>
                <a:gd name="T28" fmla="*/ 1 w 55"/>
                <a:gd name="T29" fmla="*/ 1 h 55"/>
                <a:gd name="T30" fmla="*/ 1 w 55"/>
                <a:gd name="T31" fmla="*/ 1 h 55"/>
                <a:gd name="T32" fmla="*/ 1 w 55"/>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5"/>
                <a:gd name="T53" fmla="*/ 55 w 55"/>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5">
                  <a:moveTo>
                    <a:pt x="27" y="0"/>
                  </a:moveTo>
                  <a:lnTo>
                    <a:pt x="16" y="3"/>
                  </a:lnTo>
                  <a:lnTo>
                    <a:pt x="8" y="8"/>
                  </a:lnTo>
                  <a:lnTo>
                    <a:pt x="3" y="17"/>
                  </a:lnTo>
                  <a:lnTo>
                    <a:pt x="0" y="28"/>
                  </a:lnTo>
                  <a:lnTo>
                    <a:pt x="3" y="39"/>
                  </a:lnTo>
                  <a:lnTo>
                    <a:pt x="8" y="47"/>
                  </a:lnTo>
                  <a:lnTo>
                    <a:pt x="16" y="53"/>
                  </a:lnTo>
                  <a:lnTo>
                    <a:pt x="27" y="55"/>
                  </a:lnTo>
                  <a:lnTo>
                    <a:pt x="38" y="53"/>
                  </a:lnTo>
                  <a:lnTo>
                    <a:pt x="47" y="47"/>
                  </a:lnTo>
                  <a:lnTo>
                    <a:pt x="52" y="39"/>
                  </a:lnTo>
                  <a:lnTo>
                    <a:pt x="55" y="28"/>
                  </a:lnTo>
                  <a:lnTo>
                    <a:pt x="52" y="17"/>
                  </a:lnTo>
                  <a:lnTo>
                    <a:pt x="47" y="8"/>
                  </a:lnTo>
                  <a:lnTo>
                    <a:pt x="38" y="3"/>
                  </a:lnTo>
                  <a:lnTo>
                    <a:pt x="27" y="0"/>
                  </a:lnTo>
                  <a:close/>
                </a:path>
              </a:pathLst>
            </a:custGeom>
            <a:solidFill>
              <a:srgbClr val="003384"/>
            </a:solidFill>
            <a:ln w="9525">
              <a:noFill/>
              <a:round/>
              <a:headEnd/>
              <a:tailEnd/>
            </a:ln>
          </p:spPr>
          <p:txBody>
            <a:bodyPr/>
            <a:lstStyle/>
            <a:p>
              <a:endParaRPr lang="fa-IR"/>
            </a:p>
          </p:txBody>
        </p:sp>
        <p:sp>
          <p:nvSpPr>
            <p:cNvPr id="129172" name="Freeform 155"/>
            <p:cNvSpPr>
              <a:spLocks/>
            </p:cNvSpPr>
            <p:nvPr/>
          </p:nvSpPr>
          <p:spPr bwMode="auto">
            <a:xfrm>
              <a:off x="509" y="3184"/>
              <a:ext cx="231" cy="243"/>
            </a:xfrm>
            <a:custGeom>
              <a:avLst/>
              <a:gdLst>
                <a:gd name="T0" fmla="*/ 4 w 462"/>
                <a:gd name="T1" fmla="*/ 0 h 485"/>
                <a:gd name="T2" fmla="*/ 0 w 462"/>
                <a:gd name="T3" fmla="*/ 4 h 485"/>
                <a:gd name="T4" fmla="*/ 0 w 462"/>
                <a:gd name="T5" fmla="*/ 4 h 485"/>
                <a:gd name="T6" fmla="*/ 4 w 462"/>
                <a:gd name="T7" fmla="*/ 1 h 485"/>
                <a:gd name="T8" fmla="*/ 4 w 462"/>
                <a:gd name="T9" fmla="*/ 1 h 485"/>
                <a:gd name="T10" fmla="*/ 4 w 462"/>
                <a:gd name="T11" fmla="*/ 0 h 485"/>
                <a:gd name="T12" fmla="*/ 0 60000 65536"/>
                <a:gd name="T13" fmla="*/ 0 60000 65536"/>
                <a:gd name="T14" fmla="*/ 0 60000 65536"/>
                <a:gd name="T15" fmla="*/ 0 60000 65536"/>
                <a:gd name="T16" fmla="*/ 0 60000 65536"/>
                <a:gd name="T17" fmla="*/ 0 60000 65536"/>
                <a:gd name="T18" fmla="*/ 0 w 462"/>
                <a:gd name="T19" fmla="*/ 0 h 485"/>
                <a:gd name="T20" fmla="*/ 462 w 462"/>
                <a:gd name="T21" fmla="*/ 485 h 485"/>
              </a:gdLst>
              <a:ahLst/>
              <a:cxnLst>
                <a:cxn ang="T12">
                  <a:pos x="T0" y="T1"/>
                </a:cxn>
                <a:cxn ang="T13">
                  <a:pos x="T2" y="T3"/>
                </a:cxn>
                <a:cxn ang="T14">
                  <a:pos x="T4" y="T5"/>
                </a:cxn>
                <a:cxn ang="T15">
                  <a:pos x="T6" y="T7"/>
                </a:cxn>
                <a:cxn ang="T16">
                  <a:pos x="T8" y="T9"/>
                </a:cxn>
                <a:cxn ang="T17">
                  <a:pos x="T10" y="T11"/>
                </a:cxn>
              </a:cxnLst>
              <a:rect l="T18" t="T19" r="T20" b="T21"/>
              <a:pathLst>
                <a:path w="462" h="485">
                  <a:moveTo>
                    <a:pt x="430" y="0"/>
                  </a:moveTo>
                  <a:lnTo>
                    <a:pt x="0" y="437"/>
                  </a:lnTo>
                  <a:lnTo>
                    <a:pt x="0" y="485"/>
                  </a:lnTo>
                  <a:lnTo>
                    <a:pt x="462" y="24"/>
                  </a:lnTo>
                  <a:lnTo>
                    <a:pt x="444" y="10"/>
                  </a:lnTo>
                  <a:lnTo>
                    <a:pt x="430" y="0"/>
                  </a:lnTo>
                  <a:close/>
                </a:path>
              </a:pathLst>
            </a:custGeom>
            <a:solidFill>
              <a:srgbClr val="FFFFFF"/>
            </a:solidFill>
            <a:ln w="9525">
              <a:noFill/>
              <a:round/>
              <a:headEnd/>
              <a:tailEnd/>
            </a:ln>
          </p:spPr>
          <p:txBody>
            <a:bodyPr/>
            <a:lstStyle/>
            <a:p>
              <a:endParaRPr lang="fa-IR"/>
            </a:p>
          </p:txBody>
        </p:sp>
      </p:grpSp>
    </p:spTree>
    <p:extLst>
      <p:ext uri="{BB962C8B-B14F-4D97-AF65-F5344CB8AC3E}">
        <p14:creationId xmlns:p14="http://schemas.microsoft.com/office/powerpoint/2010/main" val="2383711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fade">
                                      <p:cBhvr>
                                        <p:cTn id="7" dur="1000"/>
                                        <p:tgtEl>
                                          <p:spTgt spid="20482">
                                            <p:txEl>
                                              <p:pRg st="0" end="0"/>
                                            </p:txEl>
                                          </p:spTgt>
                                        </p:tgtEl>
                                      </p:cBhvr>
                                    </p:animEffect>
                                    <p:anim calcmode="lin" valueType="num">
                                      <p:cBhvr>
                                        <p:cTn id="8" dur="1000" fill="hold"/>
                                        <p:tgtEl>
                                          <p:spTgt spid="20482">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2048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048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0482">
                                            <p:txEl>
                                              <p:pRg st="1" end="1"/>
                                            </p:txEl>
                                          </p:spTgt>
                                        </p:tgtEl>
                                        <p:attrNameLst>
                                          <p:attrName>style.visibility</p:attrName>
                                        </p:attrNameLst>
                                      </p:cBhvr>
                                      <p:to>
                                        <p:strVal val="visible"/>
                                      </p:to>
                                    </p:set>
                                    <p:animEffect transition="in" filter="fade">
                                      <p:cBhvr>
                                        <p:cTn id="15" dur="1000"/>
                                        <p:tgtEl>
                                          <p:spTgt spid="20482">
                                            <p:txEl>
                                              <p:pRg st="1" end="1"/>
                                            </p:txEl>
                                          </p:spTgt>
                                        </p:tgtEl>
                                      </p:cBhvr>
                                    </p:animEffect>
                                    <p:anim calcmode="lin" valueType="num">
                                      <p:cBhvr>
                                        <p:cTn id="16" dur="1000" fill="hold"/>
                                        <p:tgtEl>
                                          <p:spTgt spid="20482">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048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048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0482">
                                            <p:txEl>
                                              <p:pRg st="2" end="2"/>
                                            </p:txEl>
                                          </p:spTgt>
                                        </p:tgtEl>
                                        <p:attrNameLst>
                                          <p:attrName>style.visibility</p:attrName>
                                        </p:attrNameLst>
                                      </p:cBhvr>
                                      <p:to>
                                        <p:strVal val="visible"/>
                                      </p:to>
                                    </p:set>
                                    <p:animEffect transition="in" filter="fade">
                                      <p:cBhvr>
                                        <p:cTn id="23" dur="1000"/>
                                        <p:tgtEl>
                                          <p:spTgt spid="20482">
                                            <p:txEl>
                                              <p:pRg st="2" end="2"/>
                                            </p:txEl>
                                          </p:spTgt>
                                        </p:tgtEl>
                                      </p:cBhvr>
                                    </p:animEffect>
                                    <p:anim calcmode="lin" valueType="num">
                                      <p:cBhvr>
                                        <p:cTn id="24" dur="1000" fill="hold"/>
                                        <p:tgtEl>
                                          <p:spTgt spid="20482">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0482">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048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0482">
                                            <p:txEl>
                                              <p:pRg st="3" end="3"/>
                                            </p:txEl>
                                          </p:spTgt>
                                        </p:tgtEl>
                                        <p:attrNameLst>
                                          <p:attrName>style.visibility</p:attrName>
                                        </p:attrNameLst>
                                      </p:cBhvr>
                                      <p:to>
                                        <p:strVal val="visible"/>
                                      </p:to>
                                    </p:set>
                                    <p:animEffect transition="in" filter="fade">
                                      <p:cBhvr>
                                        <p:cTn id="31" dur="1000"/>
                                        <p:tgtEl>
                                          <p:spTgt spid="20482">
                                            <p:txEl>
                                              <p:pRg st="3" end="3"/>
                                            </p:txEl>
                                          </p:spTgt>
                                        </p:tgtEl>
                                      </p:cBhvr>
                                    </p:animEffect>
                                    <p:anim calcmode="lin" valueType="num">
                                      <p:cBhvr>
                                        <p:cTn id="32" dur="1000" fill="hold"/>
                                        <p:tgtEl>
                                          <p:spTgt spid="20482">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0482">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048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0482">
                                            <p:txEl>
                                              <p:pRg st="4" end="4"/>
                                            </p:txEl>
                                          </p:spTgt>
                                        </p:tgtEl>
                                        <p:attrNameLst>
                                          <p:attrName>style.visibility</p:attrName>
                                        </p:attrNameLst>
                                      </p:cBhvr>
                                      <p:to>
                                        <p:strVal val="visible"/>
                                      </p:to>
                                    </p:set>
                                    <p:animEffect transition="in" filter="fade">
                                      <p:cBhvr>
                                        <p:cTn id="39" dur="1000"/>
                                        <p:tgtEl>
                                          <p:spTgt spid="20482">
                                            <p:txEl>
                                              <p:pRg st="4" end="4"/>
                                            </p:txEl>
                                          </p:spTgt>
                                        </p:tgtEl>
                                      </p:cBhvr>
                                    </p:animEffect>
                                    <p:anim calcmode="lin" valueType="num">
                                      <p:cBhvr>
                                        <p:cTn id="40" dur="1000" fill="hold"/>
                                        <p:tgtEl>
                                          <p:spTgt spid="20482">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0482">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048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0482">
                                            <p:txEl>
                                              <p:pRg st="5" end="5"/>
                                            </p:txEl>
                                          </p:spTgt>
                                        </p:tgtEl>
                                        <p:attrNameLst>
                                          <p:attrName>style.visibility</p:attrName>
                                        </p:attrNameLst>
                                      </p:cBhvr>
                                      <p:to>
                                        <p:strVal val="visible"/>
                                      </p:to>
                                    </p:set>
                                    <p:animEffect transition="in" filter="fade">
                                      <p:cBhvr>
                                        <p:cTn id="47" dur="1000"/>
                                        <p:tgtEl>
                                          <p:spTgt spid="20482">
                                            <p:txEl>
                                              <p:pRg st="5" end="5"/>
                                            </p:txEl>
                                          </p:spTgt>
                                        </p:tgtEl>
                                      </p:cBhvr>
                                    </p:animEffect>
                                    <p:anim calcmode="lin" valueType="num">
                                      <p:cBhvr>
                                        <p:cTn id="48" dur="1000" fill="hold"/>
                                        <p:tgtEl>
                                          <p:spTgt spid="20482">
                                            <p:txEl>
                                              <p:pRg st="5" end="5"/>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20482">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2048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0482">
                                            <p:txEl>
                                              <p:pRg st="6" end="6"/>
                                            </p:txEl>
                                          </p:spTgt>
                                        </p:tgtEl>
                                        <p:attrNameLst>
                                          <p:attrName>style.visibility</p:attrName>
                                        </p:attrNameLst>
                                      </p:cBhvr>
                                      <p:to>
                                        <p:strVal val="visible"/>
                                      </p:to>
                                    </p:set>
                                    <p:animEffect transition="in" filter="fade">
                                      <p:cBhvr>
                                        <p:cTn id="55" dur="1000"/>
                                        <p:tgtEl>
                                          <p:spTgt spid="20482">
                                            <p:txEl>
                                              <p:pRg st="6" end="6"/>
                                            </p:txEl>
                                          </p:spTgt>
                                        </p:tgtEl>
                                      </p:cBhvr>
                                    </p:animEffect>
                                    <p:anim calcmode="lin" valueType="num">
                                      <p:cBhvr>
                                        <p:cTn id="56" dur="1000" fill="hold"/>
                                        <p:tgtEl>
                                          <p:spTgt spid="20482">
                                            <p:txEl>
                                              <p:pRg st="6" end="6"/>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20482">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20482">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0482">
                                            <p:txEl>
                                              <p:pRg st="7" end="7"/>
                                            </p:txEl>
                                          </p:spTgt>
                                        </p:tgtEl>
                                        <p:attrNameLst>
                                          <p:attrName>style.visibility</p:attrName>
                                        </p:attrNameLst>
                                      </p:cBhvr>
                                      <p:to>
                                        <p:strVal val="visible"/>
                                      </p:to>
                                    </p:set>
                                    <p:animEffect transition="in" filter="fade">
                                      <p:cBhvr>
                                        <p:cTn id="63" dur="1000"/>
                                        <p:tgtEl>
                                          <p:spTgt spid="20482">
                                            <p:txEl>
                                              <p:pRg st="7" end="7"/>
                                            </p:txEl>
                                          </p:spTgt>
                                        </p:tgtEl>
                                      </p:cBhvr>
                                    </p:animEffect>
                                    <p:anim calcmode="lin" valueType="num">
                                      <p:cBhvr>
                                        <p:cTn id="64" dur="1000" fill="hold"/>
                                        <p:tgtEl>
                                          <p:spTgt spid="20482">
                                            <p:txEl>
                                              <p:pRg st="7" end="7"/>
                                            </p:txEl>
                                          </p:spTgt>
                                        </p:tgtEl>
                                        <p:attrNameLst>
                                          <p:attrName>ppt_x</p:attrName>
                                        </p:attrNameLst>
                                      </p:cBhvr>
                                      <p:tavLst>
                                        <p:tav tm="0">
                                          <p:val>
                                            <p:strVal val="#ppt_x"/>
                                          </p:val>
                                        </p:tav>
                                        <p:tav tm="100000">
                                          <p:val>
                                            <p:strVal val="#ppt_x"/>
                                          </p:val>
                                        </p:tav>
                                      </p:tavLst>
                                    </p:anim>
                                    <p:anim calcmode="lin" valueType="num">
                                      <p:cBhvr>
                                        <p:cTn id="65" dur="898" decel="100000" fill="hold"/>
                                        <p:tgtEl>
                                          <p:spTgt spid="20482">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898"/>
                                          </p:stCondLst>
                                        </p:cTn>
                                        <p:tgtEl>
                                          <p:spTgt spid="20482">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20482">
                                            <p:txEl>
                                              <p:pRg st="8" end="8"/>
                                            </p:txEl>
                                          </p:spTgt>
                                        </p:tgtEl>
                                        <p:attrNameLst>
                                          <p:attrName>style.visibility</p:attrName>
                                        </p:attrNameLst>
                                      </p:cBhvr>
                                      <p:to>
                                        <p:strVal val="visible"/>
                                      </p:to>
                                    </p:set>
                                    <p:animEffect transition="in" filter="fade">
                                      <p:cBhvr>
                                        <p:cTn id="71" dur="1000"/>
                                        <p:tgtEl>
                                          <p:spTgt spid="20482">
                                            <p:txEl>
                                              <p:pRg st="8" end="8"/>
                                            </p:txEl>
                                          </p:spTgt>
                                        </p:tgtEl>
                                      </p:cBhvr>
                                    </p:animEffect>
                                    <p:anim calcmode="lin" valueType="num">
                                      <p:cBhvr>
                                        <p:cTn id="72" dur="1000" fill="hold"/>
                                        <p:tgtEl>
                                          <p:spTgt spid="20482">
                                            <p:txEl>
                                              <p:pRg st="8" end="8"/>
                                            </p:txEl>
                                          </p:spTgt>
                                        </p:tgtEl>
                                        <p:attrNameLst>
                                          <p:attrName>ppt_x</p:attrName>
                                        </p:attrNameLst>
                                      </p:cBhvr>
                                      <p:tavLst>
                                        <p:tav tm="0">
                                          <p:val>
                                            <p:strVal val="#ppt_x"/>
                                          </p:val>
                                        </p:tav>
                                        <p:tav tm="100000">
                                          <p:val>
                                            <p:strVal val="#ppt_x"/>
                                          </p:val>
                                        </p:tav>
                                      </p:tavLst>
                                    </p:anim>
                                    <p:anim calcmode="lin" valueType="num">
                                      <p:cBhvr>
                                        <p:cTn id="73" dur="898" decel="100000" fill="hold"/>
                                        <p:tgtEl>
                                          <p:spTgt spid="20482">
                                            <p:txEl>
                                              <p:pRg st="8" end="8"/>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898"/>
                                          </p:stCondLst>
                                        </p:cTn>
                                        <p:tgtEl>
                                          <p:spTgt spid="20482">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2780927"/>
            <a:ext cx="7546801" cy="2886447"/>
          </a:xfrm>
        </p:spPr>
        <p:txBody>
          <a:bodyPr/>
          <a:lstStyle/>
          <a:p>
            <a:pPr algn="ctr">
              <a:lnSpc>
                <a:spcPct val="200000"/>
              </a:lnSpc>
              <a:buFontTx/>
              <a:buNone/>
              <a:defRPr/>
            </a:pPr>
            <a:r>
              <a:rPr lang="ar-SA" dirty="0" smtClean="0">
                <a:solidFill>
                  <a:schemeClr val="tx2">
                    <a:lumMod val="50000"/>
                  </a:schemeClr>
                </a:solidFill>
                <a:cs typeface="B Lotus" pitchFamily="2" charset="-78"/>
              </a:rPr>
              <a:t>برنامه‌هاي کنترل کيفيت در آزمايشگاه به دو گروه</a:t>
            </a:r>
            <a:r>
              <a:rPr lang="fa-IR" dirty="0" smtClean="0">
                <a:solidFill>
                  <a:schemeClr val="tx2">
                    <a:lumMod val="50000"/>
                  </a:schemeClr>
                </a:solidFill>
                <a:cs typeface="B Lotus" pitchFamily="2" charset="-78"/>
              </a:rPr>
              <a:t> </a:t>
            </a:r>
            <a:r>
              <a:rPr lang="ar-SA" dirty="0" smtClean="0">
                <a:solidFill>
                  <a:schemeClr val="tx2">
                    <a:lumMod val="50000"/>
                  </a:schemeClr>
                </a:solidFill>
                <a:cs typeface="B Lotus" pitchFamily="2" charset="-78"/>
              </a:rPr>
              <a:t>کنترل کيفيت داخلي و کنترل کيفيت خارجي</a:t>
            </a:r>
            <a:r>
              <a:rPr lang="fa-IR" dirty="0" smtClean="0">
                <a:solidFill>
                  <a:schemeClr val="tx2">
                    <a:lumMod val="50000"/>
                  </a:schemeClr>
                </a:solidFill>
                <a:cs typeface="B Lotus" pitchFamily="2" charset="-78"/>
              </a:rPr>
              <a:t> </a:t>
            </a:r>
            <a:r>
              <a:rPr lang="ar-SA" dirty="0" smtClean="0">
                <a:solidFill>
                  <a:schemeClr val="tx2">
                    <a:lumMod val="50000"/>
                  </a:schemeClr>
                </a:solidFill>
                <a:cs typeface="B Lotus" pitchFamily="2" charset="-78"/>
              </a:rPr>
              <a:t>قابل تقسيم مي‌باشند.</a:t>
            </a:r>
            <a:endParaRPr lang="en-US" dirty="0" smtClean="0">
              <a:solidFill>
                <a:schemeClr val="tx2">
                  <a:lumMod val="50000"/>
                </a:schemeClr>
              </a:solidFill>
              <a:cs typeface="B Lotus" pitchFamily="2" charset="-78"/>
            </a:endParaRPr>
          </a:p>
          <a:p>
            <a:pPr>
              <a:lnSpc>
                <a:spcPct val="200000"/>
              </a:lnSpc>
              <a:defRPr/>
            </a:pPr>
            <a:endParaRPr lang="fa-IR" dirty="0">
              <a:solidFill>
                <a:schemeClr val="tx2">
                  <a:lumMod val="50000"/>
                </a:schemeClr>
              </a:solidFill>
              <a:cs typeface="B Lotus" pitchFamily="2" charset="-78"/>
            </a:endParaRPr>
          </a:p>
        </p:txBody>
      </p:sp>
      <p:sp>
        <p:nvSpPr>
          <p:cNvPr id="4" name="Rectangle 3"/>
          <p:cNvSpPr/>
          <p:nvPr/>
        </p:nvSpPr>
        <p:spPr>
          <a:xfrm>
            <a:off x="2726648" y="442499"/>
            <a:ext cx="4509568" cy="584775"/>
          </a:xfrm>
          <a:prstGeom prst="rect">
            <a:avLst/>
          </a:prstGeom>
          <a:noFill/>
        </p:spPr>
        <p:txBody>
          <a:bodyPr wrap="none">
            <a:spAutoFit/>
          </a:bodyPr>
          <a:lstStyle/>
          <a:p>
            <a:pPr algn="ctr" rtl="1">
              <a:defRPr/>
            </a:pPr>
            <a:r>
              <a:rPr lang="fa-IR" sz="3200" cap="all" dirty="0">
                <a:ln w="9000" cmpd="sng">
                  <a:solidFill>
                    <a:schemeClr val="accent4">
                      <a:shade val="50000"/>
                      <a:satMod val="120000"/>
                    </a:schemeClr>
                  </a:solidFill>
                  <a:prstDash val="solid"/>
                </a:ln>
                <a:solidFill>
                  <a:srgbClr val="9933FF"/>
                </a:solidFill>
                <a:effectLst>
                  <a:reflection blurRad="12700" stA="28000" endPos="45000" dist="1000" dir="5400000" sy="-100000" algn="bl" rotWithShape="0"/>
                </a:effectLst>
                <a:cs typeface="Titr" pitchFamily="2" charset="-78"/>
              </a:rPr>
              <a:t>کنترل کيفيت داخلی و خارجی</a:t>
            </a:r>
          </a:p>
        </p:txBody>
      </p:sp>
    </p:spTree>
    <p:extLst>
      <p:ext uri="{BB962C8B-B14F-4D97-AF65-F5344CB8AC3E}">
        <p14:creationId xmlns:p14="http://schemas.microsoft.com/office/powerpoint/2010/main" val="1394697553"/>
      </p:ext>
    </p:extLst>
  </p:cSld>
  <p:clrMapOvr>
    <a:masterClrMapping/>
  </p:clrMapOvr>
  <p:transition spd="slow">
    <p:wheel spokes="2"/>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988840"/>
            <a:ext cx="8724753" cy="7012324"/>
          </a:xfrm>
        </p:spPr>
        <p:txBody>
          <a:bodyPr>
            <a:normAutofit/>
          </a:bodyPr>
          <a:lstStyle/>
          <a:p>
            <a:pPr algn="r" rtl="1">
              <a:lnSpc>
                <a:spcPct val="200000"/>
              </a:lnSpc>
              <a:buFontTx/>
              <a:buNone/>
              <a:defRPr/>
            </a:pPr>
            <a:r>
              <a:rPr lang="fa-IR" sz="2400" dirty="0" smtClean="0">
                <a:solidFill>
                  <a:schemeClr val="tx2">
                    <a:lumMod val="50000"/>
                  </a:schemeClr>
                </a:solidFill>
                <a:cs typeface="B Lotus" pitchFamily="2" charset="-78"/>
              </a:rPr>
              <a:t>فعاليت‌هاي کنترل کيفيت داخلي مي‌تواند شامل موارد زير باشد ولي محدود به آنها نمي‌باشد:</a:t>
            </a:r>
            <a:endParaRPr lang="en-US" sz="2400" dirty="0" smtClean="0">
              <a:solidFill>
                <a:schemeClr val="tx2">
                  <a:lumMod val="50000"/>
                </a:schemeClr>
              </a:solidFill>
              <a:cs typeface="B Lotus" pitchFamily="2" charset="-78"/>
            </a:endParaRPr>
          </a:p>
          <a:p>
            <a:pPr algn="r" rtl="1">
              <a:lnSpc>
                <a:spcPct val="200000"/>
              </a:lnSpc>
              <a:buFontTx/>
              <a:buBlip>
                <a:blip r:embed="rId2"/>
              </a:buBlip>
              <a:defRPr/>
            </a:pPr>
            <a:r>
              <a:rPr lang="fa-IR" sz="2400" dirty="0" smtClean="0">
                <a:solidFill>
                  <a:schemeClr val="tx2">
                    <a:lumMod val="50000"/>
                  </a:schemeClr>
                </a:solidFill>
                <a:cs typeface="B Lotus" pitchFamily="2" charset="-78"/>
              </a:rPr>
              <a:t>تکرار اندازه‌گيري روي نمونه‌هاي يکسان</a:t>
            </a:r>
            <a:endParaRPr lang="en-US" sz="2400" dirty="0" smtClean="0">
              <a:solidFill>
                <a:schemeClr val="tx2">
                  <a:lumMod val="50000"/>
                </a:schemeClr>
              </a:solidFill>
              <a:cs typeface="B Lotus" pitchFamily="2" charset="-78"/>
            </a:endParaRPr>
          </a:p>
          <a:p>
            <a:pPr algn="r" rtl="1">
              <a:lnSpc>
                <a:spcPct val="200000"/>
              </a:lnSpc>
              <a:buFontTx/>
              <a:buBlip>
                <a:blip r:embed="rId2"/>
              </a:buBlip>
              <a:defRPr/>
            </a:pPr>
            <a:r>
              <a:rPr lang="fa-IR" sz="2400" dirty="0" smtClean="0">
                <a:solidFill>
                  <a:schemeClr val="tx2">
                    <a:lumMod val="50000"/>
                  </a:schemeClr>
                </a:solidFill>
                <a:cs typeface="B Lotus" pitchFamily="2" charset="-78"/>
              </a:rPr>
              <a:t>آزمون مجدد نمونه‌هاي نگهداري شده</a:t>
            </a:r>
            <a:endParaRPr lang="en-US" sz="2400" dirty="0" smtClean="0">
              <a:solidFill>
                <a:schemeClr val="tx2">
                  <a:lumMod val="50000"/>
                </a:schemeClr>
              </a:solidFill>
              <a:cs typeface="B Lotus" pitchFamily="2" charset="-78"/>
            </a:endParaRPr>
          </a:p>
          <a:p>
            <a:pPr algn="r" rtl="1">
              <a:lnSpc>
                <a:spcPct val="200000"/>
              </a:lnSpc>
              <a:buFontTx/>
              <a:buBlip>
                <a:blip r:embed="rId2"/>
              </a:buBlip>
              <a:defRPr/>
            </a:pPr>
            <a:r>
              <a:rPr lang="fa-IR" sz="2400" dirty="0" smtClean="0">
                <a:solidFill>
                  <a:schemeClr val="tx2">
                    <a:lumMod val="50000"/>
                  </a:schemeClr>
                </a:solidFill>
                <a:cs typeface="B Lotus" pitchFamily="2" charset="-78"/>
              </a:rPr>
              <a:t>تکرار آزمون با استفاده از روش‌ها، تجهيزات يا اپراتورهاي متفاوت</a:t>
            </a:r>
            <a:endParaRPr lang="en-US" sz="2400" dirty="0" smtClean="0">
              <a:solidFill>
                <a:schemeClr val="tx2">
                  <a:lumMod val="50000"/>
                </a:schemeClr>
              </a:solidFill>
              <a:cs typeface="B Lotus" pitchFamily="2" charset="-78"/>
            </a:endParaRPr>
          </a:p>
        </p:txBody>
      </p:sp>
      <p:sp>
        <p:nvSpPr>
          <p:cNvPr id="4" name="Rectangle 3"/>
          <p:cNvSpPr/>
          <p:nvPr/>
        </p:nvSpPr>
        <p:spPr>
          <a:xfrm>
            <a:off x="3069068" y="647216"/>
            <a:ext cx="3577392" cy="584775"/>
          </a:xfrm>
          <a:prstGeom prst="rect">
            <a:avLst/>
          </a:prstGeom>
          <a:noFill/>
        </p:spPr>
        <p:txBody>
          <a:bodyPr>
            <a:spAutoFit/>
          </a:bodyPr>
          <a:lstStyle/>
          <a:p>
            <a:pPr algn="ctr" rtl="1">
              <a:defRPr/>
            </a:pPr>
            <a:r>
              <a:rPr lang="fa-IR" sz="3200" cap="all" dirty="0">
                <a:ln w="9000" cmpd="sng">
                  <a:solidFill>
                    <a:schemeClr val="accent4">
                      <a:shade val="50000"/>
                      <a:satMod val="120000"/>
                    </a:schemeClr>
                  </a:solidFill>
                  <a:prstDash val="solid"/>
                </a:ln>
                <a:solidFill>
                  <a:srgbClr val="006600"/>
                </a:solidFill>
                <a:effectLst>
                  <a:reflection blurRad="12700" stA="28000" endPos="45000" dist="1000" dir="5400000" sy="-100000" algn="bl" rotWithShape="0"/>
                </a:effectLst>
                <a:cs typeface="Titr" pitchFamily="2" charset="-78"/>
              </a:rPr>
              <a:t>کنترل کيفيت داخلی</a:t>
            </a:r>
          </a:p>
        </p:txBody>
      </p:sp>
    </p:spTree>
    <p:extLst>
      <p:ext uri="{BB962C8B-B14F-4D97-AF65-F5344CB8AC3E}">
        <p14:creationId xmlns:p14="http://schemas.microsoft.com/office/powerpoint/2010/main" val="576248824"/>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5" name="Rectangle 3"/>
          <p:cNvSpPr>
            <a:spLocks noGrp="1" noChangeArrowheads="1"/>
          </p:cNvSpPr>
          <p:nvPr>
            <p:ph idx="1"/>
          </p:nvPr>
        </p:nvSpPr>
        <p:spPr>
          <a:xfrm>
            <a:off x="1187625" y="2132856"/>
            <a:ext cx="7424564" cy="3594844"/>
          </a:xfrm>
        </p:spPr>
        <p:txBody>
          <a:bodyPr>
            <a:normAutofit/>
          </a:bodyPr>
          <a:lstStyle/>
          <a:p>
            <a:pPr marL="274320" indent="-274320" algn="r" rtl="1" eaLnBrk="1" fontAlgn="auto" hangingPunct="1">
              <a:spcAft>
                <a:spcPts val="0"/>
              </a:spcAft>
              <a:buFontTx/>
              <a:buBlip>
                <a:blip r:embed="rId2"/>
              </a:buBlip>
              <a:defRPr/>
            </a:pPr>
            <a:r>
              <a:rPr lang="fa-IR" dirty="0" smtClean="0">
                <a:solidFill>
                  <a:schemeClr val="tx2">
                    <a:lumMod val="50000"/>
                  </a:schemeClr>
                </a:solidFill>
                <a:effectLst>
                  <a:outerShdw blurRad="38100" dist="38100" dir="2700000" algn="tl">
                    <a:srgbClr val="C0C0C0"/>
                  </a:outerShdw>
                </a:effectLst>
                <a:cs typeface="B Lotus" pitchFamily="2" charset="-78"/>
              </a:rPr>
              <a:t>ساده‌ترين رويکردي است که مي‌توان در آن حجم کارهاي مورد نياز براي ارزيابي داخلي را کاهش داد </a:t>
            </a:r>
          </a:p>
          <a:p>
            <a:pPr marL="274320" indent="-274320" algn="r" rtl="1" eaLnBrk="1" fontAlgn="auto" hangingPunct="1">
              <a:spcAft>
                <a:spcPts val="0"/>
              </a:spcAft>
              <a:buFontTx/>
              <a:buBlip>
                <a:blip r:embed="rId2"/>
              </a:buBlip>
              <a:defRPr/>
            </a:pPr>
            <a:r>
              <a:rPr lang="fa-IR" dirty="0" smtClean="0">
                <a:solidFill>
                  <a:schemeClr val="tx2">
                    <a:lumMod val="50000"/>
                  </a:schemeClr>
                </a:solidFill>
                <a:effectLst>
                  <a:outerShdw blurRad="38100" dist="38100" dir="2700000" algn="tl">
                    <a:srgbClr val="C0C0C0"/>
                  </a:outerShdw>
                </a:effectLst>
                <a:cs typeface="B Lotus" pitchFamily="2" charset="-78"/>
              </a:rPr>
              <a:t> استفاده از اين روش خطر خطاي ناشي از خودکاوي را کاهش مي‌دهد.</a:t>
            </a:r>
            <a:r>
              <a:rPr lang="en-US" dirty="0" smtClean="0">
                <a:solidFill>
                  <a:schemeClr val="tx2">
                    <a:lumMod val="50000"/>
                  </a:schemeClr>
                </a:solidFill>
                <a:effectLst>
                  <a:outerShdw blurRad="38100" dist="38100" dir="2700000" algn="tl">
                    <a:srgbClr val="C0C0C0"/>
                  </a:outerShdw>
                </a:effectLst>
                <a:cs typeface="B Lotus" pitchFamily="2" charset="-78"/>
              </a:rPr>
              <a:t> </a:t>
            </a:r>
            <a:endParaRPr lang="fa-IR" dirty="0" smtClean="0">
              <a:solidFill>
                <a:schemeClr val="tx2">
                  <a:lumMod val="50000"/>
                </a:schemeClr>
              </a:solidFill>
              <a:effectLst>
                <a:outerShdw blurRad="38100" dist="38100" dir="2700000" algn="tl">
                  <a:srgbClr val="C0C0C0"/>
                </a:outerShdw>
              </a:effectLst>
              <a:cs typeface="B Lotus" pitchFamily="2" charset="-78"/>
            </a:endParaRPr>
          </a:p>
          <a:p>
            <a:pPr marL="274320" indent="-274320" algn="r" rtl="1" eaLnBrk="1" fontAlgn="auto" hangingPunct="1">
              <a:spcAft>
                <a:spcPts val="0"/>
              </a:spcAft>
              <a:buFontTx/>
              <a:buBlip>
                <a:blip r:embed="rId2"/>
              </a:buBlip>
              <a:defRPr/>
            </a:pPr>
            <a:r>
              <a:rPr lang="fa-IR" dirty="0" smtClean="0">
                <a:solidFill>
                  <a:schemeClr val="tx2">
                    <a:lumMod val="50000"/>
                  </a:schemeClr>
                </a:solidFill>
                <a:cs typeface="B Lotus" pitchFamily="2" charset="-78"/>
              </a:rPr>
              <a:t>به هر حال، دستيابي به دقت قابل قبول، مبتني بر برنامه ارزيابي داخلي کيفيت آزمايشگاه پيش‌نياز شرکت در هر فعاليت ارزيابي خارجي کيفيت مي‌باشد.</a:t>
            </a:r>
            <a:endParaRPr lang="en-US" dirty="0" smtClean="0">
              <a:solidFill>
                <a:schemeClr val="tx2">
                  <a:lumMod val="50000"/>
                </a:schemeClr>
              </a:solidFill>
              <a:cs typeface="B Lotus" pitchFamily="2" charset="-78"/>
            </a:endParaRPr>
          </a:p>
        </p:txBody>
      </p:sp>
      <p:sp>
        <p:nvSpPr>
          <p:cNvPr id="132099" name="WordArt 4"/>
          <p:cNvSpPr>
            <a:spLocks noChangeArrowheads="1" noChangeShapeType="1" noTextEdit="1"/>
          </p:cNvSpPr>
          <p:nvPr/>
        </p:nvSpPr>
        <p:spPr bwMode="auto">
          <a:xfrm>
            <a:off x="1649413" y="436563"/>
            <a:ext cx="7043737" cy="550862"/>
          </a:xfrm>
          <a:prstGeom prst="rect">
            <a:avLst/>
          </a:prstGeom>
        </p:spPr>
        <p:txBody>
          <a:bodyPr wrap="none" fromWordArt="1">
            <a:prstTxWarp prst="textPlain">
              <a:avLst>
                <a:gd name="adj" fmla="val 50000"/>
              </a:avLst>
            </a:prstTxWarp>
          </a:bodyPr>
          <a:lstStyle/>
          <a:p>
            <a:pPr algn="ctr" rtl="1"/>
            <a:r>
              <a:rPr lang="fa-IR" sz="3200" kern="10" dirty="0">
                <a:ln w="9525">
                  <a:solidFill>
                    <a:srgbClr val="000000"/>
                  </a:solidFill>
                  <a:round/>
                  <a:headEnd/>
                  <a:tailEnd/>
                </a:ln>
                <a:solidFill>
                  <a:srgbClr val="33CC33"/>
                </a:solidFill>
                <a:effectLst>
                  <a:outerShdw dist="35921" dir="2700000" algn="ctr" rotWithShape="0">
                    <a:srgbClr val="C0C0C0">
                      <a:alpha val="79999"/>
                    </a:srgbClr>
                  </a:outerShdw>
                </a:effectLst>
                <a:latin typeface="Titr"/>
              </a:rPr>
              <a:t>اهميت شواهد خارجي براي کيفيت فرآيند </a:t>
            </a:r>
            <a:r>
              <a:rPr lang="fa-IR" sz="3200" kern="10" dirty="0" smtClean="0">
                <a:ln w="9525">
                  <a:solidFill>
                    <a:srgbClr val="000000"/>
                  </a:solidFill>
                  <a:round/>
                  <a:headEnd/>
                  <a:tailEnd/>
                </a:ln>
                <a:solidFill>
                  <a:srgbClr val="33CC33"/>
                </a:solidFill>
                <a:effectLst>
                  <a:outerShdw dist="35921" dir="2700000" algn="ctr" rotWithShape="0">
                    <a:srgbClr val="C0C0C0">
                      <a:alpha val="79999"/>
                    </a:srgbClr>
                  </a:outerShdw>
                </a:effectLst>
                <a:latin typeface="Titr"/>
              </a:rPr>
              <a:t>اندازه‌ گيري </a:t>
            </a:r>
            <a:endParaRPr lang="fa-IR" sz="3200" kern="10" dirty="0">
              <a:ln w="9525">
                <a:solidFill>
                  <a:srgbClr val="000000"/>
                </a:solidFill>
                <a:round/>
                <a:headEnd/>
                <a:tailEnd/>
              </a:ln>
              <a:solidFill>
                <a:srgbClr val="33CC33"/>
              </a:solidFill>
              <a:effectLst>
                <a:outerShdw dist="35921" dir="2700000" algn="ctr" rotWithShape="0">
                  <a:srgbClr val="C0C0C0">
                    <a:alpha val="79999"/>
                  </a:srgbClr>
                </a:outerShdw>
              </a:effectLst>
              <a:latin typeface="Titr"/>
            </a:endParaRPr>
          </a:p>
        </p:txBody>
      </p:sp>
    </p:spTree>
    <p:extLst>
      <p:ext uri="{BB962C8B-B14F-4D97-AF65-F5344CB8AC3E}">
        <p14:creationId xmlns:p14="http://schemas.microsoft.com/office/powerpoint/2010/main" val="2456660724"/>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74435">
                                            <p:txEl>
                                              <p:pRg st="0" end="0"/>
                                            </p:txEl>
                                          </p:spTgt>
                                        </p:tgtEl>
                                        <p:attrNameLst>
                                          <p:attrName>style.visibility</p:attrName>
                                        </p:attrNameLst>
                                      </p:cBhvr>
                                      <p:to>
                                        <p:strVal val="visible"/>
                                      </p:to>
                                    </p:set>
                                    <p:anim calcmode="lin" valueType="num">
                                      <p:cBhvr>
                                        <p:cTn id="7" dur="1000" fill="hold"/>
                                        <p:tgtEl>
                                          <p:spTgt spid="27443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7443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7443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74435">
                                            <p:txEl>
                                              <p:pRg st="1" end="1"/>
                                            </p:txEl>
                                          </p:spTgt>
                                        </p:tgtEl>
                                        <p:attrNameLst>
                                          <p:attrName>style.visibility</p:attrName>
                                        </p:attrNameLst>
                                      </p:cBhvr>
                                      <p:to>
                                        <p:strVal val="visible"/>
                                      </p:to>
                                    </p:set>
                                    <p:anim calcmode="lin" valueType="num">
                                      <p:cBhvr>
                                        <p:cTn id="14" dur="1000" fill="hold"/>
                                        <p:tgtEl>
                                          <p:spTgt spid="27443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27443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7443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74435">
                                            <p:txEl>
                                              <p:pRg st="2" end="2"/>
                                            </p:txEl>
                                          </p:spTgt>
                                        </p:tgtEl>
                                        <p:attrNameLst>
                                          <p:attrName>style.visibility</p:attrName>
                                        </p:attrNameLst>
                                      </p:cBhvr>
                                      <p:to>
                                        <p:strVal val="visible"/>
                                      </p:to>
                                    </p:set>
                                    <p:anim calcmode="lin" valueType="num">
                                      <p:cBhvr>
                                        <p:cTn id="21" dur="1000" fill="hold"/>
                                        <p:tgtEl>
                                          <p:spTgt spid="27443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27443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74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0" y="2132856"/>
            <a:ext cx="7566298" cy="3412282"/>
          </a:xfrm>
        </p:spPr>
        <p:txBody>
          <a:bodyPr>
            <a:normAutofit/>
          </a:bodyPr>
          <a:lstStyle/>
          <a:p>
            <a:pPr algn="r" rtl="1">
              <a:lnSpc>
                <a:spcPct val="200000"/>
              </a:lnSpc>
              <a:buFontTx/>
              <a:buNone/>
              <a:defRPr/>
            </a:pPr>
            <a:r>
              <a:rPr lang="fa-IR" dirty="0" smtClean="0">
                <a:solidFill>
                  <a:schemeClr val="tx2">
                    <a:lumMod val="50000"/>
                  </a:schemeClr>
                </a:solidFill>
                <a:cs typeface="B Lotus" pitchFamily="2" charset="-78"/>
              </a:rPr>
              <a:t>فعاليت‌هاي کنترل کيفيت خارجي مي‌تواند شامل موارد زير باشد ولي محدود به آنها نمي‌باشد:</a:t>
            </a:r>
            <a:endParaRPr lang="en-US" dirty="0" smtClean="0">
              <a:solidFill>
                <a:schemeClr val="tx2">
                  <a:lumMod val="50000"/>
                </a:schemeClr>
              </a:solidFill>
              <a:cs typeface="B Lotus" pitchFamily="2" charset="-78"/>
            </a:endParaRPr>
          </a:p>
          <a:p>
            <a:pPr algn="r" rtl="1">
              <a:lnSpc>
                <a:spcPct val="200000"/>
              </a:lnSpc>
              <a:buFontTx/>
              <a:buBlip>
                <a:blip r:embed="rId2"/>
              </a:buBlip>
              <a:defRPr/>
            </a:pPr>
            <a:r>
              <a:rPr lang="fa-IR" dirty="0" smtClean="0">
                <a:solidFill>
                  <a:schemeClr val="tx2">
                    <a:lumMod val="50000"/>
                  </a:schemeClr>
                </a:solidFill>
                <a:cs typeface="B Lotus" pitchFamily="2" charset="-78"/>
              </a:rPr>
              <a:t>مشارکت در مقايسات بين آزمايشگاهي</a:t>
            </a:r>
            <a:endParaRPr lang="en-US" dirty="0" smtClean="0">
              <a:solidFill>
                <a:schemeClr val="tx2">
                  <a:lumMod val="50000"/>
                </a:schemeClr>
              </a:solidFill>
              <a:cs typeface="B Lotus" pitchFamily="2" charset="-78"/>
            </a:endParaRPr>
          </a:p>
          <a:p>
            <a:pPr algn="r" rtl="1">
              <a:lnSpc>
                <a:spcPct val="200000"/>
              </a:lnSpc>
              <a:buFontTx/>
              <a:buBlip>
                <a:blip r:embed="rId2"/>
              </a:buBlip>
              <a:defRPr/>
            </a:pPr>
            <a:r>
              <a:rPr lang="fa-IR" dirty="0" smtClean="0">
                <a:solidFill>
                  <a:schemeClr val="tx2">
                    <a:lumMod val="50000"/>
                  </a:schemeClr>
                </a:solidFill>
                <a:cs typeface="B Lotus" pitchFamily="2" charset="-78"/>
              </a:rPr>
              <a:t>مشارکت در آزمون‌هاي کفايت تخصصي</a:t>
            </a:r>
            <a:endParaRPr lang="en-US" dirty="0" smtClean="0">
              <a:solidFill>
                <a:schemeClr val="tx2">
                  <a:lumMod val="50000"/>
                </a:schemeClr>
              </a:solidFill>
              <a:cs typeface="B Lotus" pitchFamily="2" charset="-78"/>
            </a:endParaRPr>
          </a:p>
        </p:txBody>
      </p:sp>
      <p:sp>
        <p:nvSpPr>
          <p:cNvPr id="4" name="Rectangle 3"/>
          <p:cNvSpPr/>
          <p:nvPr/>
        </p:nvSpPr>
        <p:spPr>
          <a:xfrm>
            <a:off x="2920621" y="647216"/>
            <a:ext cx="3725839" cy="584775"/>
          </a:xfrm>
          <a:prstGeom prst="rect">
            <a:avLst/>
          </a:prstGeom>
          <a:noFill/>
        </p:spPr>
        <p:txBody>
          <a:bodyPr>
            <a:spAutoFit/>
          </a:bodyPr>
          <a:lstStyle/>
          <a:p>
            <a:pPr algn="ctr" rtl="1">
              <a:defRPr/>
            </a:pPr>
            <a:r>
              <a:rPr lang="fa-IR" sz="3200" cap="all" dirty="0">
                <a:ln w="9000" cmpd="sng">
                  <a:solidFill>
                    <a:schemeClr val="accent4">
                      <a:shade val="50000"/>
                      <a:satMod val="120000"/>
                    </a:schemeClr>
                  </a:solidFill>
                  <a:prstDash val="solid"/>
                </a:ln>
                <a:solidFill>
                  <a:srgbClr val="006600"/>
                </a:solidFill>
                <a:effectLst>
                  <a:reflection blurRad="12700" stA="28000" endPos="45000" dist="1000" dir="5400000" sy="-100000" algn="bl" rotWithShape="0"/>
                </a:effectLst>
                <a:cs typeface="Titr" pitchFamily="2" charset="-78"/>
              </a:rPr>
              <a:t>کنترل کيفيت خارجي</a:t>
            </a:r>
          </a:p>
        </p:txBody>
      </p:sp>
    </p:spTree>
    <p:extLst>
      <p:ext uri="{BB962C8B-B14F-4D97-AF65-F5344CB8AC3E}">
        <p14:creationId xmlns:p14="http://schemas.microsoft.com/office/powerpoint/2010/main" val="2329659588"/>
      </p:ext>
    </p:extLst>
  </p:cSld>
  <p:clrMapOvr>
    <a:masterClrMapping/>
  </p:clrMapOvr>
  <p:transition spd="slow">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 descr="scan0205.jpg"/>
          <p:cNvPicPr>
            <a:picLocks noChangeArrowheads="1"/>
          </p:cNvPicPr>
          <p:nvPr/>
        </p:nvPicPr>
        <p:blipFill>
          <a:blip r:embed="rId2"/>
          <a:srcRect/>
          <a:stretch>
            <a:fillRect/>
          </a:stretch>
        </p:blipFill>
        <p:spPr bwMode="auto">
          <a:xfrm>
            <a:off x="2181225" y="1282700"/>
            <a:ext cx="5357813" cy="4929188"/>
          </a:xfrm>
          <a:prstGeom prst="rect">
            <a:avLst/>
          </a:prstGeom>
          <a:noFill/>
          <a:ln w="9525">
            <a:noFill/>
            <a:miter lim="800000"/>
            <a:headEnd/>
            <a:tailEnd/>
          </a:ln>
        </p:spPr>
      </p:pic>
      <p:sp>
        <p:nvSpPr>
          <p:cNvPr id="7" name="Rectangle 6"/>
          <p:cNvSpPr/>
          <p:nvPr/>
        </p:nvSpPr>
        <p:spPr>
          <a:xfrm>
            <a:off x="2709064" y="398109"/>
            <a:ext cx="3857651" cy="677108"/>
          </a:xfrm>
          <a:prstGeom prst="rect">
            <a:avLst/>
          </a:prstGeom>
          <a:noFill/>
        </p:spPr>
        <p:txBody>
          <a:bodyPr>
            <a:spAutoFit/>
          </a:bodyPr>
          <a:lstStyle/>
          <a:p>
            <a:pPr algn="ctr">
              <a:defRPr/>
            </a:pPr>
            <a:r>
              <a:rPr lang="fa-IR" sz="3800" dirty="0">
                <a:ln w="31550" cmpd="sng">
                  <a:solidFill>
                    <a:sysClr val="windowText" lastClr="000000"/>
                  </a:solidFill>
                  <a:prstDash val="solid"/>
                </a:ln>
                <a:solidFill>
                  <a:srgbClr val="6666FF"/>
                </a:solidFill>
                <a:effectLst>
                  <a:outerShdw blurRad="41275" dist="12700" dir="12000000" algn="tl" rotWithShape="0">
                    <a:srgbClr val="000000">
                      <a:alpha val="40000"/>
                    </a:srgbClr>
                  </a:outerShdw>
                </a:effectLst>
                <a:cs typeface="Titr" pitchFamily="2" charset="-78"/>
              </a:rPr>
              <a:t>دقت و درستي</a:t>
            </a:r>
          </a:p>
        </p:txBody>
      </p:sp>
    </p:spTree>
  </p:cSld>
  <p:clrMapOvr>
    <a:masterClrMapping/>
  </p:clrMapOvr>
  <p:transition spd="slow">
    <p:pull dir="ld"/>
  </p:transition>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83" name="Rectangle 3"/>
          <p:cNvSpPr>
            <a:spLocks noGrp="1" noChangeArrowheads="1"/>
          </p:cNvSpPr>
          <p:nvPr>
            <p:ph idx="1"/>
          </p:nvPr>
        </p:nvSpPr>
        <p:spPr>
          <a:xfrm>
            <a:off x="467544" y="1844824"/>
            <a:ext cx="8189094" cy="4268639"/>
          </a:xfrm>
        </p:spPr>
        <p:txBody>
          <a:bodyPr>
            <a:normAutofit/>
          </a:bodyPr>
          <a:lstStyle/>
          <a:p>
            <a:pPr marL="274320" indent="-274320" algn="r" rtl="1" eaLnBrk="1" fontAlgn="auto" hangingPunct="1">
              <a:lnSpc>
                <a:spcPct val="200000"/>
              </a:lnSpc>
              <a:spcAft>
                <a:spcPts val="0"/>
              </a:spcAft>
              <a:buClr>
                <a:srgbClr val="CC0000"/>
              </a:buClr>
              <a:buFontTx/>
              <a:buBlip>
                <a:blip r:embed="rId2"/>
              </a:buBlip>
              <a:defRPr/>
            </a:pPr>
            <a:r>
              <a:rPr lang="fa-IR" sz="2100" dirty="0" smtClean="0">
                <a:solidFill>
                  <a:schemeClr val="tx2">
                    <a:lumMod val="50000"/>
                  </a:schemeClr>
                </a:solidFill>
                <a:cs typeface="B Lotus" pitchFamily="2" charset="-78"/>
              </a:rPr>
              <a:t>داده‌هاي حاصل از کنترل کيفيت بايد به منظور بررسي قابل قبول بودن مورد ارزيابي قرار گيرند. </a:t>
            </a:r>
          </a:p>
          <a:p>
            <a:pPr marL="274320" indent="-274320" algn="r" rtl="1" eaLnBrk="1" fontAlgn="auto" hangingPunct="1">
              <a:lnSpc>
                <a:spcPct val="200000"/>
              </a:lnSpc>
              <a:spcAft>
                <a:spcPts val="0"/>
              </a:spcAft>
              <a:buClr>
                <a:srgbClr val="CC0000"/>
              </a:buClr>
              <a:buFontTx/>
              <a:buBlip>
                <a:blip r:embed="rId2"/>
              </a:buBlip>
              <a:defRPr/>
            </a:pPr>
            <a:r>
              <a:rPr lang="fa-IR" sz="2100" dirty="0" smtClean="0">
                <a:solidFill>
                  <a:schemeClr val="tx2">
                    <a:lumMod val="50000"/>
                  </a:schemeClr>
                </a:solidFill>
                <a:cs typeface="B Lotus" pitchFamily="2" charset="-78"/>
              </a:rPr>
              <a:t>در صورتي که داده‌هاي حاصله با معيارهاي از پيش تعيين شده مطابقت داشته باشد، نتايج قابل قبول مي‌باشند. </a:t>
            </a:r>
          </a:p>
          <a:p>
            <a:pPr marL="274320" indent="-274320" algn="r" rtl="1" eaLnBrk="1" fontAlgn="auto" hangingPunct="1">
              <a:lnSpc>
                <a:spcPct val="200000"/>
              </a:lnSpc>
              <a:spcAft>
                <a:spcPts val="0"/>
              </a:spcAft>
              <a:buClr>
                <a:srgbClr val="CC0000"/>
              </a:buClr>
              <a:buFontTx/>
              <a:buBlip>
                <a:blip r:embed="rId2"/>
              </a:buBlip>
              <a:defRPr/>
            </a:pPr>
            <a:r>
              <a:rPr lang="fa-IR" sz="2100" dirty="0" smtClean="0">
                <a:solidFill>
                  <a:schemeClr val="tx2">
                    <a:lumMod val="50000"/>
                  </a:schemeClr>
                </a:solidFill>
                <a:cs typeface="B Lotus" pitchFamily="2" charset="-78"/>
              </a:rPr>
              <a:t>در صورتي که داده‌ها با معيارهاي از پيش تعيين شده منطبق نباشند، مي‌بايست اقدامات لازم به منظور شناسايي علل محتمل و اتخاذ اقدامات اصلاحي يا در صورت نياز توقف موقتي فرايند اندازه‌گيري صورت پذيرد.</a:t>
            </a:r>
            <a:endParaRPr lang="fa-IR" sz="2100" dirty="0" smtClean="0">
              <a:solidFill>
                <a:schemeClr val="tx2">
                  <a:lumMod val="50000"/>
                </a:schemeClr>
              </a:solidFill>
              <a:effectLst>
                <a:outerShdw blurRad="38100" dist="38100" dir="2700000" algn="tl">
                  <a:srgbClr val="C0C0C0"/>
                </a:outerShdw>
              </a:effectLst>
              <a:cs typeface="B Lotus" pitchFamily="2" charset="-78"/>
            </a:endParaRPr>
          </a:p>
        </p:txBody>
      </p:sp>
      <p:sp>
        <p:nvSpPr>
          <p:cNvPr id="143364" name="WordArt 4"/>
          <p:cNvSpPr>
            <a:spLocks noChangeArrowheads="1" noChangeShapeType="1" noTextEdit="1"/>
          </p:cNvSpPr>
          <p:nvPr/>
        </p:nvSpPr>
        <p:spPr bwMode="auto">
          <a:xfrm>
            <a:off x="2115403" y="334110"/>
            <a:ext cx="5639630" cy="662177"/>
          </a:xfrm>
          <a:prstGeom prst="rect">
            <a:avLst/>
          </a:prstGeom>
        </p:spPr>
        <p:txBody>
          <a:bodyPr wrap="none" fromWordArt="1">
            <a:prstTxWarp prst="textSlantUp">
              <a:avLst>
                <a:gd name="adj" fmla="val 32056"/>
              </a:avLst>
            </a:prstTxWarp>
          </a:bodyPr>
          <a:lstStyle/>
          <a:p>
            <a:pPr algn="ctr" rtl="1">
              <a:defRPr/>
            </a:pPr>
            <a:r>
              <a:rPr lang="fa-IR" sz="3200"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tr"/>
              </a:rPr>
              <a:t>ارزيابي داده‌هاي حاصل از کنترل کيفيت </a:t>
            </a:r>
          </a:p>
        </p:txBody>
      </p:sp>
    </p:spTree>
    <p:extLst>
      <p:ext uri="{BB962C8B-B14F-4D97-AF65-F5344CB8AC3E}">
        <p14:creationId xmlns:p14="http://schemas.microsoft.com/office/powerpoint/2010/main" val="1900235904"/>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anim calcmode="lin" valueType="num">
                                      <p:cBhvr>
                                        <p:cTn id="7" dur="500" fill="hold"/>
                                        <p:tgtEl>
                                          <p:spTgt spid="2764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64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76483">
                                            <p:txEl>
                                              <p:pRg st="1" end="1"/>
                                            </p:txEl>
                                          </p:spTgt>
                                        </p:tgtEl>
                                        <p:attrNameLst>
                                          <p:attrName>style.visibility</p:attrName>
                                        </p:attrNameLst>
                                      </p:cBhvr>
                                      <p:to>
                                        <p:strVal val="visible"/>
                                      </p:to>
                                    </p:set>
                                    <p:anim calcmode="lin" valueType="num">
                                      <p:cBhvr>
                                        <p:cTn id="13" dur="500" fill="hold"/>
                                        <p:tgtEl>
                                          <p:spTgt spid="27648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7648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76483">
                                            <p:txEl>
                                              <p:pRg st="2" end="2"/>
                                            </p:txEl>
                                          </p:spTgt>
                                        </p:tgtEl>
                                        <p:attrNameLst>
                                          <p:attrName>style.visibility</p:attrName>
                                        </p:attrNameLst>
                                      </p:cBhvr>
                                      <p:to>
                                        <p:strVal val="visible"/>
                                      </p:to>
                                    </p:set>
                                    <p:anim calcmode="lin" valueType="num">
                                      <p:cBhvr>
                                        <p:cTn id="19" dur="500" fill="hold"/>
                                        <p:tgtEl>
                                          <p:spTgt spid="27648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7648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07" name="Rectangle 3"/>
          <p:cNvSpPr>
            <a:spLocks noGrp="1" noChangeArrowheads="1"/>
          </p:cNvSpPr>
          <p:nvPr>
            <p:ph idx="1"/>
          </p:nvPr>
        </p:nvSpPr>
        <p:spPr>
          <a:xfrm>
            <a:off x="1241425" y="1772816"/>
            <a:ext cx="7291015" cy="6656844"/>
          </a:xfrm>
        </p:spPr>
        <p:txBody>
          <a:bodyPr>
            <a:normAutofit/>
          </a:bodyPr>
          <a:lstStyle/>
          <a:p>
            <a:pPr algn="r" rtl="1">
              <a:lnSpc>
                <a:spcPct val="200000"/>
              </a:lnSpc>
              <a:buFontTx/>
              <a:buNone/>
              <a:defRPr/>
            </a:pPr>
            <a:r>
              <a:rPr lang="fa-IR" sz="1600" dirty="0" smtClean="0">
                <a:solidFill>
                  <a:schemeClr val="tx2">
                    <a:lumMod val="50000"/>
                  </a:schemeClr>
                </a:solidFill>
                <a:cs typeface="B Lotus" pitchFamily="2" charset="-78"/>
              </a:rPr>
              <a:t>اين اقدامات شامل:</a:t>
            </a:r>
          </a:p>
          <a:p>
            <a:pPr algn="r" rtl="1">
              <a:lnSpc>
                <a:spcPct val="200000"/>
              </a:lnSpc>
              <a:buFontTx/>
              <a:buBlip>
                <a:blip r:embed="rId2"/>
              </a:buBlip>
              <a:defRPr/>
            </a:pPr>
            <a:r>
              <a:rPr lang="fa-IR" sz="1600" dirty="0" smtClean="0">
                <a:solidFill>
                  <a:schemeClr val="tx2">
                    <a:lumMod val="50000"/>
                  </a:schemeClr>
                </a:solidFill>
                <a:cs typeface="B Lotus" pitchFamily="2" charset="-78"/>
              </a:rPr>
              <a:t>بررسي نتايج محاسبات يا خطاهاي نگارشي، </a:t>
            </a:r>
          </a:p>
          <a:p>
            <a:pPr algn="r" rtl="1">
              <a:lnSpc>
                <a:spcPct val="200000"/>
              </a:lnSpc>
              <a:buFontTx/>
              <a:buBlip>
                <a:blip r:embed="rId2"/>
              </a:buBlip>
              <a:defRPr/>
            </a:pPr>
            <a:r>
              <a:rPr lang="fa-IR" sz="1600" dirty="0" smtClean="0">
                <a:solidFill>
                  <a:schemeClr val="tx2">
                    <a:lumMod val="50000"/>
                  </a:schemeClr>
                </a:solidFill>
                <a:cs typeface="B Lotus" pitchFamily="2" charset="-78"/>
              </a:rPr>
              <a:t>تهيه يا استفاده از استانداردهاي جديد، </a:t>
            </a:r>
          </a:p>
          <a:p>
            <a:pPr algn="r" rtl="1">
              <a:lnSpc>
                <a:spcPct val="200000"/>
              </a:lnSpc>
              <a:buFontTx/>
              <a:buBlip>
                <a:blip r:embed="rId2"/>
              </a:buBlip>
              <a:defRPr/>
            </a:pPr>
            <a:r>
              <a:rPr lang="fa-IR" sz="1600" dirty="0" smtClean="0">
                <a:solidFill>
                  <a:schemeClr val="tx2">
                    <a:lumMod val="50000"/>
                  </a:schemeClr>
                </a:solidFill>
                <a:cs typeface="B Lotus" pitchFamily="2" charset="-78"/>
              </a:rPr>
              <a:t>کاليبراسيون مجدد تجهيزات، </a:t>
            </a:r>
          </a:p>
          <a:p>
            <a:pPr algn="r" rtl="1">
              <a:lnSpc>
                <a:spcPct val="200000"/>
              </a:lnSpc>
              <a:buFontTx/>
              <a:buBlip>
                <a:blip r:embed="rId2"/>
              </a:buBlip>
              <a:defRPr/>
            </a:pPr>
            <a:r>
              <a:rPr lang="fa-IR" sz="1600" dirty="0" smtClean="0">
                <a:solidFill>
                  <a:schemeClr val="tx2">
                    <a:lumMod val="50000"/>
                  </a:schemeClr>
                </a:solidFill>
                <a:cs typeface="B Lotus" pitchFamily="2" charset="-78"/>
              </a:rPr>
              <a:t>تجزيه و تحليل مجدد کليه نمونه‌ها با معرف‌هاي جديد، </a:t>
            </a:r>
          </a:p>
          <a:p>
            <a:pPr algn="r" rtl="1">
              <a:lnSpc>
                <a:spcPct val="200000"/>
              </a:lnSpc>
              <a:buFontTx/>
              <a:buBlip>
                <a:blip r:embed="rId2"/>
              </a:buBlip>
              <a:defRPr/>
            </a:pPr>
            <a:r>
              <a:rPr lang="fa-IR" sz="1600" dirty="0" smtClean="0">
                <a:solidFill>
                  <a:schemeClr val="tx2">
                    <a:lumMod val="50000"/>
                  </a:schemeClr>
                </a:solidFill>
                <a:cs typeface="B Lotus" pitchFamily="2" charset="-78"/>
              </a:rPr>
              <a:t>استفاده از سيستم جايگزين و </a:t>
            </a:r>
          </a:p>
          <a:p>
            <a:pPr algn="r" rtl="1">
              <a:lnSpc>
                <a:spcPct val="200000"/>
              </a:lnSpc>
              <a:buFontTx/>
              <a:buBlip>
                <a:blip r:embed="rId2"/>
              </a:buBlip>
              <a:defRPr/>
            </a:pPr>
            <a:r>
              <a:rPr lang="fa-IR" sz="1600" dirty="0" smtClean="0">
                <a:solidFill>
                  <a:schemeClr val="tx2">
                    <a:lumMod val="50000"/>
                  </a:schemeClr>
                </a:solidFill>
                <a:cs typeface="B Lotus" pitchFamily="2" charset="-78"/>
              </a:rPr>
              <a:t>تکرار آزمون/ کاليبراسيون مي‌باشد.</a:t>
            </a:r>
            <a:endParaRPr lang="en-US" sz="1600" dirty="0">
              <a:solidFill>
                <a:schemeClr val="tx2">
                  <a:lumMod val="50000"/>
                </a:schemeClr>
              </a:solidFill>
              <a:cs typeface="B Lotus" pitchFamily="2" charset="-78"/>
            </a:endParaRPr>
          </a:p>
        </p:txBody>
      </p:sp>
      <p:sp>
        <p:nvSpPr>
          <p:cNvPr id="5" name="WordArt 4"/>
          <p:cNvSpPr>
            <a:spLocks noChangeArrowheads="1" noChangeShapeType="1" noTextEdit="1"/>
          </p:cNvSpPr>
          <p:nvPr/>
        </p:nvSpPr>
        <p:spPr bwMode="auto">
          <a:xfrm>
            <a:off x="2115403" y="334110"/>
            <a:ext cx="5639630" cy="662177"/>
          </a:xfrm>
          <a:prstGeom prst="rect">
            <a:avLst/>
          </a:prstGeom>
        </p:spPr>
        <p:txBody>
          <a:bodyPr wrap="none" fromWordArt="1">
            <a:prstTxWarp prst="textSlantUp">
              <a:avLst>
                <a:gd name="adj" fmla="val 32056"/>
              </a:avLst>
            </a:prstTxWarp>
          </a:bodyPr>
          <a:lstStyle/>
          <a:p>
            <a:pPr algn="ctr" rtl="1">
              <a:defRPr/>
            </a:pPr>
            <a:r>
              <a:rPr lang="fa-IR" sz="3200"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itr"/>
              </a:rPr>
              <a:t>ارزيابي داده‌هاي حاصل از کنترل کيفيت </a:t>
            </a:r>
          </a:p>
        </p:txBody>
      </p:sp>
      <p:pic>
        <p:nvPicPr>
          <p:cNvPr id="144390" name="Picture 6" descr="http://www.clker.com/cliparts/f/5/1/0/1206564720129340193DynV_Laboratory_image.svg.hi.png"/>
          <p:cNvPicPr>
            <a:picLocks noChangeAspect="1" noChangeArrowheads="1"/>
          </p:cNvPicPr>
          <p:nvPr/>
        </p:nvPicPr>
        <p:blipFill>
          <a:blip r:embed="rId3"/>
          <a:srcRect/>
          <a:stretch>
            <a:fillRect/>
          </a:stretch>
        </p:blipFill>
        <p:spPr bwMode="auto">
          <a:xfrm>
            <a:off x="796925" y="3883025"/>
            <a:ext cx="2382838" cy="1787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1898819"/>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7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7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7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7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7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75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7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8531" name="Rectangle 3"/>
          <p:cNvSpPr>
            <a:spLocks noGrp="1" noChangeArrowheads="1"/>
          </p:cNvSpPr>
          <p:nvPr>
            <p:ph idx="1"/>
          </p:nvPr>
        </p:nvSpPr>
        <p:spPr>
          <a:xfrm>
            <a:off x="611561" y="1988839"/>
            <a:ext cx="7992888" cy="4480223"/>
          </a:xfrm>
        </p:spPr>
        <p:txBody>
          <a:bodyPr>
            <a:noAutofit/>
          </a:bodyPr>
          <a:lstStyle/>
          <a:p>
            <a:pPr marL="0" indent="0" algn="r" rtl="1">
              <a:buFontTx/>
              <a:buNone/>
              <a:defRPr/>
            </a:pPr>
            <a:r>
              <a:rPr lang="fa-IR" sz="1800" dirty="0" smtClean="0">
                <a:solidFill>
                  <a:schemeClr val="tx2">
                    <a:lumMod val="50000"/>
                  </a:schemeClr>
                </a:solidFill>
                <a:cs typeface="B Lotus" pitchFamily="2" charset="-78"/>
              </a:rPr>
              <a:t>مستندسازي يکي از جنبه‌هاي مهم تضمين کيفيت مي‌باشد. مستندسازي ناکافي باعث مي‌شود تا شايستگي‌هاي فني و قابليت دفاع از نتايج توليدي مورد ترديد واقع شوند. سوابق کافي و دقيق بايد از موارد زير نگهداري شوند:</a:t>
            </a:r>
            <a:endParaRPr lang="en-US" sz="1800" dirty="0" smtClean="0">
              <a:solidFill>
                <a:schemeClr val="tx2">
                  <a:lumMod val="50000"/>
                </a:schemeClr>
              </a:solidFill>
              <a:cs typeface="B Lotus" pitchFamily="2" charset="-78"/>
            </a:endParaRPr>
          </a:p>
          <a:p>
            <a:pPr algn="r" rtl="1">
              <a:buFontTx/>
              <a:buBlip>
                <a:blip r:embed="rId2"/>
              </a:buBlip>
              <a:defRPr/>
            </a:pPr>
            <a:r>
              <a:rPr lang="fa-IR" sz="1800" dirty="0" smtClean="0">
                <a:solidFill>
                  <a:schemeClr val="tx2">
                    <a:lumMod val="50000"/>
                  </a:schemeClr>
                </a:solidFill>
                <a:cs typeface="B Lotus" pitchFamily="2" charset="-78"/>
              </a:rPr>
              <a:t>نمونه مورد اندازه‌گيري</a:t>
            </a:r>
            <a:endParaRPr lang="en-US" sz="1800" dirty="0" smtClean="0">
              <a:solidFill>
                <a:schemeClr val="tx2">
                  <a:lumMod val="50000"/>
                </a:schemeClr>
              </a:solidFill>
              <a:cs typeface="B Lotus" pitchFamily="2" charset="-78"/>
            </a:endParaRPr>
          </a:p>
          <a:p>
            <a:pPr algn="r" rtl="1">
              <a:buFontTx/>
              <a:buBlip>
                <a:blip r:embed="rId2"/>
              </a:buBlip>
              <a:defRPr/>
            </a:pPr>
            <a:r>
              <a:rPr lang="fa-IR" sz="1800" dirty="0" smtClean="0">
                <a:solidFill>
                  <a:schemeClr val="tx2">
                    <a:lumMod val="50000"/>
                  </a:schemeClr>
                </a:solidFill>
                <a:cs typeface="B Lotus" pitchFamily="2" charset="-78"/>
              </a:rPr>
              <a:t>فرد اندازه‌گيري کننده</a:t>
            </a:r>
            <a:endParaRPr lang="en-US" sz="1800" dirty="0" smtClean="0">
              <a:solidFill>
                <a:schemeClr val="tx2">
                  <a:lumMod val="50000"/>
                </a:schemeClr>
              </a:solidFill>
              <a:cs typeface="B Lotus" pitchFamily="2" charset="-78"/>
            </a:endParaRPr>
          </a:p>
          <a:p>
            <a:pPr algn="r" rtl="1">
              <a:buFontTx/>
              <a:buBlip>
                <a:blip r:embed="rId2"/>
              </a:buBlip>
              <a:defRPr/>
            </a:pPr>
            <a:r>
              <a:rPr lang="fa-IR" sz="1800" dirty="0" smtClean="0">
                <a:solidFill>
                  <a:schemeClr val="tx2">
                    <a:lumMod val="50000"/>
                  </a:schemeClr>
                </a:solidFill>
                <a:cs typeface="B Lotus" pitchFamily="2" charset="-78"/>
              </a:rPr>
              <a:t>روش اندازه‌گيري</a:t>
            </a:r>
            <a:endParaRPr lang="en-US" sz="1800" dirty="0" smtClean="0">
              <a:solidFill>
                <a:schemeClr val="tx2">
                  <a:lumMod val="50000"/>
                </a:schemeClr>
              </a:solidFill>
              <a:cs typeface="B Lotus" pitchFamily="2" charset="-78"/>
            </a:endParaRPr>
          </a:p>
          <a:p>
            <a:pPr algn="r" rtl="1">
              <a:buFontTx/>
              <a:buBlip>
                <a:blip r:embed="rId2"/>
              </a:buBlip>
              <a:defRPr/>
            </a:pPr>
            <a:r>
              <a:rPr lang="fa-IR" sz="1800" dirty="0" smtClean="0">
                <a:solidFill>
                  <a:schemeClr val="tx2">
                    <a:lumMod val="50000"/>
                  </a:schemeClr>
                </a:solidFill>
                <a:cs typeface="B Lotus" pitchFamily="2" charset="-78"/>
              </a:rPr>
              <a:t>داده‌هاي بدست آمده</a:t>
            </a:r>
            <a:endParaRPr lang="en-US" sz="1800" dirty="0" smtClean="0">
              <a:solidFill>
                <a:schemeClr val="tx2">
                  <a:lumMod val="50000"/>
                </a:schemeClr>
              </a:solidFill>
              <a:cs typeface="B Lotus" pitchFamily="2" charset="-78"/>
            </a:endParaRPr>
          </a:p>
          <a:p>
            <a:pPr algn="r" rtl="1">
              <a:buFontTx/>
              <a:buBlip>
                <a:blip r:embed="rId2"/>
              </a:buBlip>
              <a:defRPr/>
            </a:pPr>
            <a:r>
              <a:rPr lang="fa-IR" sz="1800" dirty="0" smtClean="0">
                <a:solidFill>
                  <a:schemeClr val="tx2">
                    <a:lumMod val="50000"/>
                  </a:schemeClr>
                </a:solidFill>
                <a:cs typeface="B Lotus" pitchFamily="2" charset="-78"/>
              </a:rPr>
              <a:t>محاسبات</a:t>
            </a:r>
            <a:endParaRPr lang="en-US" sz="1800" dirty="0" smtClean="0">
              <a:solidFill>
                <a:schemeClr val="tx2">
                  <a:lumMod val="50000"/>
                </a:schemeClr>
              </a:solidFill>
              <a:cs typeface="B Lotus" pitchFamily="2" charset="-78"/>
            </a:endParaRPr>
          </a:p>
          <a:p>
            <a:pPr algn="r" rtl="1">
              <a:buFontTx/>
              <a:buBlip>
                <a:blip r:embed="rId2"/>
              </a:buBlip>
              <a:defRPr/>
            </a:pPr>
            <a:r>
              <a:rPr lang="fa-IR" sz="1800" dirty="0" smtClean="0">
                <a:solidFill>
                  <a:schemeClr val="tx2">
                    <a:lumMod val="50000"/>
                  </a:schemeClr>
                </a:solidFill>
                <a:cs typeface="B Lotus" pitchFamily="2" charset="-78"/>
              </a:rPr>
              <a:t>گزارشات</a:t>
            </a:r>
            <a:endParaRPr lang="en-US" sz="1800" b="1" dirty="0" smtClean="0">
              <a:solidFill>
                <a:schemeClr val="tx2">
                  <a:lumMod val="50000"/>
                </a:schemeClr>
              </a:solidFill>
              <a:effectLst>
                <a:outerShdw blurRad="38100" dist="38100" dir="2700000" algn="tl">
                  <a:srgbClr val="C0C0C0"/>
                </a:outerShdw>
              </a:effectLst>
              <a:cs typeface="B Lotus" pitchFamily="2" charset="-78"/>
            </a:endParaRPr>
          </a:p>
        </p:txBody>
      </p:sp>
      <p:sp>
        <p:nvSpPr>
          <p:cNvPr id="145412" name="WordArt 4"/>
          <p:cNvSpPr>
            <a:spLocks noChangeArrowheads="1" noChangeShapeType="1" noTextEdit="1"/>
          </p:cNvSpPr>
          <p:nvPr/>
        </p:nvSpPr>
        <p:spPr bwMode="auto">
          <a:xfrm>
            <a:off x="2224587" y="382140"/>
            <a:ext cx="4746147" cy="573203"/>
          </a:xfrm>
          <a:prstGeom prst="rect">
            <a:avLst/>
          </a:prstGeom>
        </p:spPr>
        <p:txBody>
          <a:bodyPr wrap="none" fromWordArt="1">
            <a:prstTxWarp prst="textPlain">
              <a:avLst>
                <a:gd name="adj" fmla="val 50000"/>
              </a:avLst>
            </a:prstTxWarp>
          </a:bodyPr>
          <a:lstStyle/>
          <a:p>
            <a:pPr algn="ctr" rtl="1">
              <a:defRPr/>
            </a:pPr>
            <a:r>
              <a:rPr lang="fa-IR" sz="3600"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tr"/>
              </a:rPr>
              <a:t>سـوابق کنتـرل کيـفيـت</a:t>
            </a:r>
          </a:p>
        </p:txBody>
      </p:sp>
      <p:pic>
        <p:nvPicPr>
          <p:cNvPr id="136196" name="Picture 6" descr="See full size image">
            <a:hlinkClick r:id="rId3"/>
          </p:cNvPr>
          <p:cNvPicPr>
            <a:picLocks noChangeAspect="1" noChangeArrowheads="1"/>
          </p:cNvPicPr>
          <p:nvPr/>
        </p:nvPicPr>
        <p:blipFill>
          <a:blip r:embed="rId4"/>
          <a:srcRect/>
          <a:stretch>
            <a:fillRect/>
          </a:stretch>
        </p:blipFill>
        <p:spPr bwMode="auto">
          <a:xfrm>
            <a:off x="896938" y="4065588"/>
            <a:ext cx="1724025" cy="1528762"/>
          </a:xfrm>
          <a:prstGeom prst="rect">
            <a:avLst/>
          </a:prstGeom>
          <a:noFill/>
          <a:ln w="9525">
            <a:noFill/>
            <a:miter lim="800000"/>
            <a:headEnd/>
            <a:tailEnd/>
          </a:ln>
        </p:spPr>
      </p:pic>
    </p:spTree>
    <p:extLst>
      <p:ext uri="{BB962C8B-B14F-4D97-AF65-F5344CB8AC3E}">
        <p14:creationId xmlns:p14="http://schemas.microsoft.com/office/powerpoint/2010/main" val="3431295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 calcmode="lin" valueType="num">
                                      <p:cBhvr>
                                        <p:cTn id="7" dur="500" fill="hold"/>
                                        <p:tgtEl>
                                          <p:spTgt spid="2785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85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78531">
                                            <p:txEl>
                                              <p:pRg st="1" end="1"/>
                                            </p:txEl>
                                          </p:spTgt>
                                        </p:tgtEl>
                                        <p:attrNameLst>
                                          <p:attrName>style.visibility</p:attrName>
                                        </p:attrNameLst>
                                      </p:cBhvr>
                                      <p:to>
                                        <p:strVal val="visible"/>
                                      </p:to>
                                    </p:set>
                                    <p:anim calcmode="lin" valueType="num">
                                      <p:cBhvr>
                                        <p:cTn id="13" dur="500" fill="hold"/>
                                        <p:tgtEl>
                                          <p:spTgt spid="27853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7853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78531">
                                            <p:txEl>
                                              <p:pRg st="2" end="2"/>
                                            </p:txEl>
                                          </p:spTgt>
                                        </p:tgtEl>
                                        <p:attrNameLst>
                                          <p:attrName>style.visibility</p:attrName>
                                        </p:attrNameLst>
                                      </p:cBhvr>
                                      <p:to>
                                        <p:strVal val="visible"/>
                                      </p:to>
                                    </p:set>
                                    <p:anim calcmode="lin" valueType="num">
                                      <p:cBhvr>
                                        <p:cTn id="19" dur="500" fill="hold"/>
                                        <p:tgtEl>
                                          <p:spTgt spid="27853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7853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78531">
                                            <p:txEl>
                                              <p:pRg st="3" end="3"/>
                                            </p:txEl>
                                          </p:spTgt>
                                        </p:tgtEl>
                                        <p:attrNameLst>
                                          <p:attrName>style.visibility</p:attrName>
                                        </p:attrNameLst>
                                      </p:cBhvr>
                                      <p:to>
                                        <p:strVal val="visible"/>
                                      </p:to>
                                    </p:set>
                                    <p:anim calcmode="lin" valueType="num">
                                      <p:cBhvr>
                                        <p:cTn id="25" dur="500" fill="hold"/>
                                        <p:tgtEl>
                                          <p:spTgt spid="27853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7853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78531">
                                            <p:txEl>
                                              <p:pRg st="4" end="4"/>
                                            </p:txEl>
                                          </p:spTgt>
                                        </p:tgtEl>
                                        <p:attrNameLst>
                                          <p:attrName>style.visibility</p:attrName>
                                        </p:attrNameLst>
                                      </p:cBhvr>
                                      <p:to>
                                        <p:strVal val="visible"/>
                                      </p:to>
                                    </p:set>
                                    <p:anim calcmode="lin" valueType="num">
                                      <p:cBhvr>
                                        <p:cTn id="31" dur="500" fill="hold"/>
                                        <p:tgtEl>
                                          <p:spTgt spid="27853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7853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78531">
                                            <p:txEl>
                                              <p:pRg st="5" end="5"/>
                                            </p:txEl>
                                          </p:spTgt>
                                        </p:tgtEl>
                                        <p:attrNameLst>
                                          <p:attrName>style.visibility</p:attrName>
                                        </p:attrNameLst>
                                      </p:cBhvr>
                                      <p:to>
                                        <p:strVal val="visible"/>
                                      </p:to>
                                    </p:set>
                                    <p:anim calcmode="lin" valueType="num">
                                      <p:cBhvr>
                                        <p:cTn id="37" dur="500" fill="hold"/>
                                        <p:tgtEl>
                                          <p:spTgt spid="278531">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278531">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78531">
                                            <p:txEl>
                                              <p:pRg st="6" end="6"/>
                                            </p:txEl>
                                          </p:spTgt>
                                        </p:tgtEl>
                                        <p:attrNameLst>
                                          <p:attrName>style.visibility</p:attrName>
                                        </p:attrNameLst>
                                      </p:cBhvr>
                                      <p:to>
                                        <p:strVal val="visible"/>
                                      </p:to>
                                    </p:set>
                                    <p:anim calcmode="lin" valueType="num">
                                      <p:cBhvr>
                                        <p:cTn id="43" dur="500" fill="hold"/>
                                        <p:tgtEl>
                                          <p:spTgt spid="278531">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278531">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WordArt 2"/>
          <p:cNvSpPr>
            <a:spLocks noChangeArrowheads="1" noChangeShapeType="1" noTextEdit="1"/>
          </p:cNvSpPr>
          <p:nvPr/>
        </p:nvSpPr>
        <p:spPr bwMode="auto">
          <a:xfrm>
            <a:off x="2411413" y="765175"/>
            <a:ext cx="4681537" cy="2303463"/>
          </a:xfrm>
          <a:prstGeom prst="rect">
            <a:avLst/>
          </a:prstGeom>
        </p:spPr>
        <p:txBody>
          <a:bodyPr wrap="none" fromWordArt="1">
            <a:prstTxWarp prst="textPlain">
              <a:avLst>
                <a:gd name="adj" fmla="val 50000"/>
              </a:avLst>
            </a:prstTxWarp>
          </a:bodyPr>
          <a:lstStyle/>
          <a:p>
            <a:pPr algn="ctr" rtl="1"/>
            <a:r>
              <a:rPr lang="fa-IR" sz="3600" kern="10">
                <a:ln w="12700">
                  <a:solidFill>
                    <a:schemeClr val="tx1"/>
                  </a:solidFill>
                  <a:round/>
                  <a:headEnd/>
                  <a:tailEnd/>
                </a:ln>
                <a:solidFill>
                  <a:srgbClr val="FFCC00"/>
                </a:solidFill>
                <a:effectLst>
                  <a:outerShdw dist="35921" dir="2700000" sy="50000" kx="2115830" algn="bl" rotWithShape="0">
                    <a:srgbClr val="C0C0C0">
                      <a:alpha val="79999"/>
                    </a:srgbClr>
                  </a:outerShdw>
                </a:effectLst>
                <a:latin typeface="Titr"/>
              </a:rPr>
              <a:t>کنترل کيفيت داخلي </a:t>
            </a:r>
          </a:p>
        </p:txBody>
      </p:sp>
      <p:sp>
        <p:nvSpPr>
          <p:cNvPr id="159747" name="WordArt 3"/>
          <p:cNvSpPr>
            <a:spLocks noChangeArrowheads="1" noChangeShapeType="1" noTextEdit="1"/>
          </p:cNvSpPr>
          <p:nvPr/>
        </p:nvSpPr>
        <p:spPr bwMode="auto">
          <a:xfrm>
            <a:off x="1547813" y="3500438"/>
            <a:ext cx="6624637" cy="1728787"/>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solidFill>
                  <a:srgbClr val="FFCC00"/>
                </a:solidFill>
                <a:effectLst>
                  <a:outerShdw dist="35921" dir="2700000" sy="50000" kx="2115830" algn="bl" rotWithShape="0">
                    <a:srgbClr val="C0C0C0">
                      <a:alpha val="79999"/>
                    </a:srgbClr>
                  </a:outerShdw>
                </a:effectLst>
                <a:latin typeface="Arial Black"/>
              </a:rPr>
              <a:t>(Internal Quality Control) </a:t>
            </a:r>
            <a:endParaRPr lang="fa-IR" sz="3600" kern="10">
              <a:ln w="12700">
                <a:solidFill>
                  <a:schemeClr val="tx1"/>
                </a:solidFill>
                <a:round/>
                <a:headEnd/>
                <a:tailEnd/>
              </a:ln>
              <a:solidFill>
                <a:srgbClr val="FFCC00"/>
              </a:solidFill>
              <a:effectLst>
                <a:outerShdw dist="35921" dir="2700000" sy="50000" kx="2115830" algn="bl" rotWithShape="0">
                  <a:srgbClr val="C0C0C0">
                    <a:alpha val="79999"/>
                  </a:srgbClr>
                </a:outerShdw>
              </a:effectLst>
              <a:latin typeface="Arial Black"/>
            </a:endParaRPr>
          </a:p>
        </p:txBody>
      </p:sp>
    </p:spTree>
  </p:cSld>
  <p:clrMapOvr>
    <a:masterClrMapping/>
  </p:clrMapOvr>
  <p:transition spd="slow">
    <p:split orient="vert" dir="in"/>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6835" name="Rectangle 3"/>
          <p:cNvSpPr>
            <a:spLocks noGrp="1" noChangeArrowheads="1"/>
          </p:cNvSpPr>
          <p:nvPr>
            <p:ph idx="1"/>
          </p:nvPr>
        </p:nvSpPr>
        <p:spPr>
          <a:xfrm>
            <a:off x="1201738" y="1609724"/>
            <a:ext cx="7410450" cy="6391307"/>
          </a:xfrm>
        </p:spPr>
        <p:txBody>
          <a:bodyPr>
            <a:noAutofit/>
          </a:bodyPr>
          <a:lstStyle/>
          <a:p>
            <a:pPr marL="274320" indent="-274320" algn="r" rtl="1" eaLnBrk="1" fontAlgn="auto" hangingPunct="1">
              <a:lnSpc>
                <a:spcPct val="200000"/>
              </a:lnSpc>
              <a:spcAft>
                <a:spcPts val="1200"/>
              </a:spcAft>
              <a:buFontTx/>
              <a:buBlip>
                <a:blip r:embed="rId2"/>
              </a:buBlip>
              <a:defRPr/>
            </a:pPr>
            <a:r>
              <a:rPr lang="fa-IR" sz="2800" dirty="0" smtClean="0">
                <a:cs typeface="B Lotus" pitchFamily="2" charset="-78"/>
              </a:rPr>
              <a:t>نمودارهاي کنترل دقت و صحت براي تعيين تحت کنترل قرار داشتن سيستم اندازه‌گيري و قابل قبول بودن نتايج توليد شده مورد استفاده قرار مي‌گيرند</a:t>
            </a:r>
            <a:r>
              <a:rPr lang="en-US" sz="2800" dirty="0" smtClean="0">
                <a:cs typeface="B Lotus" pitchFamily="2" charset="-78"/>
              </a:rPr>
              <a:t> </a:t>
            </a:r>
            <a:endParaRPr lang="fa-IR" sz="2800" dirty="0" smtClean="0">
              <a:cs typeface="B Lotus" pitchFamily="2" charset="-78"/>
            </a:endParaRPr>
          </a:p>
          <a:p>
            <a:pPr marL="274320" indent="-274320" algn="r" rtl="1" eaLnBrk="1" fontAlgn="auto" hangingPunct="1">
              <a:lnSpc>
                <a:spcPct val="200000"/>
              </a:lnSpc>
              <a:spcAft>
                <a:spcPts val="1200"/>
              </a:spcAft>
              <a:buFontTx/>
              <a:buBlip>
                <a:blip r:embed="rId2"/>
              </a:buBlip>
              <a:defRPr/>
            </a:pPr>
            <a:r>
              <a:rPr lang="fa-IR" sz="2800" dirty="0" smtClean="0">
                <a:cs typeface="B Lotus" pitchFamily="2" charset="-78"/>
              </a:rPr>
              <a:t>نمودارهاي کنترلي، ابزاري جهت تشخيص الگوي نوسان نامعين (تصادفي) از نوسان معين (با دليل معلوم) فراهم مي‌کند</a:t>
            </a:r>
            <a:r>
              <a:rPr lang="en-US" sz="2800" dirty="0" smtClean="0">
                <a:cs typeface="B Lotus" pitchFamily="2" charset="-78"/>
              </a:rPr>
              <a:t>. </a:t>
            </a:r>
          </a:p>
        </p:txBody>
      </p:sp>
      <p:sp>
        <p:nvSpPr>
          <p:cNvPr id="166915" name="WordArt 4"/>
          <p:cNvSpPr>
            <a:spLocks noChangeArrowheads="1" noChangeShapeType="1" noTextEdit="1"/>
          </p:cNvSpPr>
          <p:nvPr/>
        </p:nvSpPr>
        <p:spPr bwMode="auto">
          <a:xfrm>
            <a:off x="2771775" y="412750"/>
            <a:ext cx="3519488" cy="1157288"/>
          </a:xfrm>
          <a:prstGeom prst="rect">
            <a:avLst/>
          </a:prstGeom>
        </p:spPr>
        <p:txBody>
          <a:bodyPr wrap="none" fromWordArt="1">
            <a:prstTxWarp prst="textWave1">
              <a:avLst>
                <a:gd name="adj1" fmla="val 13005"/>
                <a:gd name="adj2" fmla="val 0"/>
              </a:avLst>
            </a:prstTxWarp>
          </a:bodyPr>
          <a:lstStyle/>
          <a:p>
            <a:pPr algn="ctr" rtl="1"/>
            <a:r>
              <a:rPr lang="fa-IR" sz="3600" kern="10">
                <a:ln w="9525">
                  <a:solidFill>
                    <a:schemeClr val="tx1"/>
                  </a:solidFill>
                  <a:round/>
                  <a:headEnd/>
                  <a:tailEnd/>
                </a:ln>
                <a:solidFill>
                  <a:srgbClr val="FF0000"/>
                </a:solidFill>
                <a:effectLst>
                  <a:outerShdw dist="53882" dir="2700000" algn="ctr" rotWithShape="0">
                    <a:srgbClr val="C0C0C0">
                      <a:alpha val="79999"/>
                    </a:srgbClr>
                  </a:outerShdw>
                </a:effectLst>
                <a:latin typeface="Titr"/>
              </a:rPr>
              <a:t>نمودارهاي کنترلي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6835"/>
                                        </p:tgtEl>
                                        <p:attrNameLst>
                                          <p:attrName>style.visibility</p:attrName>
                                        </p:attrNameLst>
                                      </p:cBhvr>
                                      <p:to>
                                        <p:strVal val="visible"/>
                                      </p:to>
                                    </p:set>
                                    <p:animEffect transition="in" filter="fade">
                                      <p:cBhvr>
                                        <p:cTn id="7" dur="2000"/>
                                        <p:tgtEl>
                                          <p:spTgt spid="376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7859" name="Rectangle 3"/>
          <p:cNvSpPr>
            <a:spLocks noGrp="1" noChangeArrowheads="1"/>
          </p:cNvSpPr>
          <p:nvPr>
            <p:ph idx="1"/>
          </p:nvPr>
        </p:nvSpPr>
        <p:spPr>
          <a:xfrm>
            <a:off x="1241425" y="1614488"/>
            <a:ext cx="7202488" cy="4403725"/>
          </a:xfrm>
        </p:spPr>
        <p:txBody>
          <a:bodyPr>
            <a:normAutofit/>
          </a:bodyPr>
          <a:lstStyle/>
          <a:p>
            <a:pPr marL="274320" indent="-274320" algn="r" rtl="1" eaLnBrk="1" fontAlgn="auto" hangingPunct="1">
              <a:lnSpc>
                <a:spcPct val="200000"/>
              </a:lnSpc>
              <a:spcAft>
                <a:spcPts val="0"/>
              </a:spcAft>
              <a:buFontTx/>
              <a:buBlip>
                <a:blip r:embed="rId2"/>
              </a:buBlip>
              <a:defRPr/>
            </a:pPr>
            <a:r>
              <a:rPr lang="fa-IR" dirty="0" smtClean="0">
                <a:cs typeface="B Lotus" pitchFamily="2" charset="-78"/>
              </a:rPr>
              <a:t>امکان مقايسه گرافيکي نوسان کليه نتايج آزمون با نوسان ميانگين يا مورد انتظار گروه‌هاي کوچک داده‌ها فراهم مي‌شود</a:t>
            </a:r>
            <a:r>
              <a:rPr lang="en-US" dirty="0" smtClean="0">
                <a:cs typeface="B Lotus" pitchFamily="2" charset="-78"/>
              </a:rPr>
              <a:t> </a:t>
            </a:r>
            <a:endParaRPr lang="fa-IR" dirty="0" smtClean="0">
              <a:cs typeface="B Lotus" pitchFamily="2" charset="-78"/>
            </a:endParaRPr>
          </a:p>
          <a:p>
            <a:pPr marL="274320" indent="-274320" algn="r" rtl="1" eaLnBrk="1" fontAlgn="auto" hangingPunct="1">
              <a:lnSpc>
                <a:spcPct val="200000"/>
              </a:lnSpc>
              <a:spcAft>
                <a:spcPts val="0"/>
              </a:spcAft>
              <a:buFontTx/>
              <a:buBlip>
                <a:blip r:embed="rId2"/>
              </a:buBlip>
              <a:defRPr/>
            </a:pPr>
            <a:r>
              <a:rPr lang="fa-IR" dirty="0" smtClean="0">
                <a:cs typeface="B Lotus" pitchFamily="2" charset="-78"/>
              </a:rPr>
              <a:t>يک تجزيه و تحليل گرافيکي از ميزان نوسان را نشان مي‌دهد</a:t>
            </a:r>
            <a:r>
              <a:rPr lang="en-US" dirty="0" smtClean="0">
                <a:cs typeface="B Lotus" pitchFamily="2" charset="-78"/>
              </a:rPr>
              <a:t> </a:t>
            </a:r>
            <a:endParaRPr lang="fa-IR" dirty="0" smtClean="0">
              <a:cs typeface="B Lotus" pitchFamily="2" charset="-78"/>
            </a:endParaRPr>
          </a:p>
          <a:p>
            <a:pPr marL="274320" indent="-274320" algn="r" rtl="1" eaLnBrk="1" fontAlgn="auto" hangingPunct="1">
              <a:lnSpc>
                <a:spcPct val="200000"/>
              </a:lnSpc>
              <a:spcAft>
                <a:spcPts val="0"/>
              </a:spcAft>
              <a:buFontTx/>
              <a:buBlip>
                <a:blip r:embed="rId2"/>
              </a:buBlip>
              <a:defRPr/>
            </a:pPr>
            <a:r>
              <a:rPr lang="fa-IR" dirty="0" smtClean="0">
                <a:cs typeface="B Lotus" pitchFamily="2" charset="-78"/>
              </a:rPr>
              <a:t>مقدار ميانگين محاسبه مي‌شود و پراگندگي مشخص مي‌گردد</a:t>
            </a:r>
            <a:r>
              <a:rPr lang="en-US" dirty="0" smtClean="0">
                <a:cs typeface="B Lotus" pitchFamily="2" charset="-78"/>
              </a:rPr>
              <a:t>. </a:t>
            </a:r>
          </a:p>
        </p:txBody>
      </p:sp>
      <p:sp>
        <p:nvSpPr>
          <p:cNvPr id="167939" name="WordArt 4"/>
          <p:cNvSpPr>
            <a:spLocks noChangeArrowheads="1" noChangeShapeType="1" noTextEdit="1"/>
          </p:cNvSpPr>
          <p:nvPr/>
        </p:nvSpPr>
        <p:spPr bwMode="auto">
          <a:xfrm>
            <a:off x="2798763" y="495300"/>
            <a:ext cx="3492500" cy="1019175"/>
          </a:xfrm>
          <a:prstGeom prst="rect">
            <a:avLst/>
          </a:prstGeom>
        </p:spPr>
        <p:txBody>
          <a:bodyPr wrap="none" fromWordArt="1">
            <a:prstTxWarp prst="textWave1">
              <a:avLst>
                <a:gd name="adj1" fmla="val 13005"/>
                <a:gd name="adj2" fmla="val 0"/>
              </a:avLst>
            </a:prstTxWarp>
          </a:bodyPr>
          <a:lstStyle/>
          <a:p>
            <a:pPr algn="ctr" rtl="1"/>
            <a:r>
              <a:rPr lang="fa-IR" sz="3600" kern="10">
                <a:ln w="9525">
                  <a:solidFill>
                    <a:schemeClr val="tx1"/>
                  </a:solidFill>
                  <a:round/>
                  <a:headEnd/>
                  <a:tailEnd/>
                </a:ln>
                <a:solidFill>
                  <a:srgbClr val="FF0000"/>
                </a:solidFill>
                <a:effectLst>
                  <a:outerShdw dist="53882" dir="2700000" algn="ctr" rotWithShape="0">
                    <a:srgbClr val="C0C0C0">
                      <a:alpha val="79999"/>
                    </a:srgbClr>
                  </a:outerShdw>
                </a:effectLst>
                <a:latin typeface="Titr"/>
              </a:rPr>
              <a:t>نمودارهاي کنترلي </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 calcmode="lin" valueType="num">
                                      <p:cBhvr>
                                        <p:cTn id="7" dur="500" fill="hold"/>
                                        <p:tgtEl>
                                          <p:spTgt spid="3778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785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7785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77859">
                                            <p:txEl>
                                              <p:pRg st="1" end="1"/>
                                            </p:txEl>
                                          </p:spTgt>
                                        </p:tgtEl>
                                        <p:attrNameLst>
                                          <p:attrName>style.visibility</p:attrName>
                                        </p:attrNameLst>
                                      </p:cBhvr>
                                      <p:to>
                                        <p:strVal val="visible"/>
                                      </p:to>
                                    </p:set>
                                    <p:anim calcmode="lin" valueType="num">
                                      <p:cBhvr>
                                        <p:cTn id="14" dur="500" fill="hold"/>
                                        <p:tgtEl>
                                          <p:spTgt spid="37785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7785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7785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77859">
                                            <p:txEl>
                                              <p:pRg st="2" end="2"/>
                                            </p:txEl>
                                          </p:spTgt>
                                        </p:tgtEl>
                                        <p:attrNameLst>
                                          <p:attrName>style.visibility</p:attrName>
                                        </p:attrNameLst>
                                      </p:cBhvr>
                                      <p:to>
                                        <p:strVal val="visible"/>
                                      </p:to>
                                    </p:set>
                                    <p:anim calcmode="lin" valueType="num">
                                      <p:cBhvr>
                                        <p:cTn id="21" dur="500" fill="hold"/>
                                        <p:tgtEl>
                                          <p:spTgt spid="37785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7785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778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83" name="Rectangle 3"/>
          <p:cNvSpPr>
            <a:spLocks noGrp="1" noChangeArrowheads="1"/>
          </p:cNvSpPr>
          <p:nvPr>
            <p:ph idx="1"/>
          </p:nvPr>
        </p:nvSpPr>
        <p:spPr>
          <a:xfrm>
            <a:off x="1331639" y="2276872"/>
            <a:ext cx="7398023" cy="4019153"/>
          </a:xfrm>
        </p:spPr>
        <p:txBody>
          <a:bodyPr>
            <a:normAutofit/>
          </a:bodyPr>
          <a:lstStyle/>
          <a:p>
            <a:pPr marL="274320" indent="-274320" algn="r" rtl="1" eaLnBrk="1" fontAlgn="auto" hangingPunct="1">
              <a:lnSpc>
                <a:spcPct val="200000"/>
              </a:lnSpc>
              <a:spcAft>
                <a:spcPts val="0"/>
              </a:spcAft>
              <a:buSzPct val="75000"/>
              <a:buFontTx/>
              <a:buBlip>
                <a:blip r:embed="rId2"/>
              </a:buBlip>
              <a:defRPr/>
            </a:pPr>
            <a:r>
              <a:rPr lang="fa-IR" dirty="0" smtClean="0">
                <a:cs typeface="B Lotus" pitchFamily="2" charset="-78"/>
              </a:rPr>
              <a:t>در بيشتر موارد حدود هشدار 2± انحراف استاندارد و حدود اقدام 3± انحراف استاندارد در هر طرف ميانگين در نظر گرفته مي‌شوند</a:t>
            </a:r>
            <a:r>
              <a:rPr lang="en-US" dirty="0" smtClean="0">
                <a:cs typeface="B Lotus" pitchFamily="2" charset="-78"/>
              </a:rPr>
              <a:t>. </a:t>
            </a:r>
            <a:endParaRPr lang="fa-IR" dirty="0" smtClean="0">
              <a:cs typeface="B Lotus" pitchFamily="2" charset="-78"/>
            </a:endParaRPr>
          </a:p>
          <a:p>
            <a:pPr marL="274320" indent="-274320" algn="r" rtl="1" eaLnBrk="1" fontAlgn="auto" hangingPunct="1">
              <a:lnSpc>
                <a:spcPct val="200000"/>
              </a:lnSpc>
              <a:spcAft>
                <a:spcPts val="0"/>
              </a:spcAft>
              <a:buSzPct val="75000"/>
              <a:buFontTx/>
              <a:buBlip>
                <a:blip r:embed="rId2"/>
              </a:buBlip>
              <a:defRPr/>
            </a:pPr>
            <a:r>
              <a:rPr lang="fa-IR" dirty="0" smtClean="0">
                <a:cs typeface="B Lotus" pitchFamily="2" charset="-78"/>
              </a:rPr>
              <a:t>يک ارائه گرافيکي از ميزان کارايي فعاليت‌هاي کنترل کيفي است</a:t>
            </a:r>
            <a:r>
              <a:rPr lang="en-US" dirty="0" smtClean="0">
                <a:cs typeface="B Lotus" pitchFamily="2" charset="-78"/>
              </a:rPr>
              <a:t> </a:t>
            </a:r>
            <a:endParaRPr lang="fa-IR" dirty="0" smtClean="0">
              <a:cs typeface="B Lotus" pitchFamily="2" charset="-78"/>
            </a:endParaRPr>
          </a:p>
          <a:p>
            <a:pPr marL="274320" indent="-274320" algn="r" rtl="1" eaLnBrk="1" fontAlgn="auto" hangingPunct="1">
              <a:lnSpc>
                <a:spcPct val="200000"/>
              </a:lnSpc>
              <a:spcAft>
                <a:spcPts val="0"/>
              </a:spcAft>
              <a:buSzPct val="75000"/>
              <a:buFontTx/>
              <a:buBlip>
                <a:blip r:embed="rId2"/>
              </a:buBlip>
              <a:defRPr/>
            </a:pPr>
            <a:r>
              <a:rPr lang="fa-IR" dirty="0" smtClean="0">
                <a:cs typeface="B Lotus" pitchFamily="2" charset="-78"/>
              </a:rPr>
              <a:t>نمودار کنترلي نشان‌دهنده روندها و سيکل‌هاي علت‌هاي مشخص نوسان است که مي‌توانند تصحيح شوند.</a:t>
            </a:r>
            <a:endParaRPr lang="en-US" dirty="0" smtClean="0">
              <a:cs typeface="B Lotus" pitchFamily="2" charset="-78"/>
            </a:endParaRPr>
          </a:p>
        </p:txBody>
      </p:sp>
      <p:sp>
        <p:nvSpPr>
          <p:cNvPr id="168963" name="WordArt 5"/>
          <p:cNvSpPr>
            <a:spLocks noChangeArrowheads="1" noChangeShapeType="1" noTextEdit="1"/>
          </p:cNvSpPr>
          <p:nvPr/>
        </p:nvSpPr>
        <p:spPr bwMode="auto">
          <a:xfrm>
            <a:off x="3071813" y="227013"/>
            <a:ext cx="3616325" cy="1138237"/>
          </a:xfrm>
          <a:prstGeom prst="rect">
            <a:avLst/>
          </a:prstGeom>
        </p:spPr>
        <p:txBody>
          <a:bodyPr wrap="none" fromWordArt="1">
            <a:prstTxWarp prst="textWave1">
              <a:avLst>
                <a:gd name="adj1" fmla="val 13005"/>
                <a:gd name="adj2" fmla="val 0"/>
              </a:avLst>
            </a:prstTxWarp>
          </a:bodyPr>
          <a:lstStyle/>
          <a:p>
            <a:pPr algn="ctr" rtl="1"/>
            <a:r>
              <a:rPr lang="fa-IR" sz="3600" kern="10">
                <a:ln w="9525">
                  <a:solidFill>
                    <a:schemeClr val="tx1"/>
                  </a:solidFill>
                  <a:round/>
                  <a:headEnd/>
                  <a:tailEnd/>
                </a:ln>
                <a:solidFill>
                  <a:srgbClr val="FF0000"/>
                </a:solidFill>
                <a:effectLst>
                  <a:outerShdw dist="53882" dir="2700000" algn="ctr" rotWithShape="0">
                    <a:srgbClr val="C0C0C0">
                      <a:alpha val="79999"/>
                    </a:srgbClr>
                  </a:outerShdw>
                </a:effectLst>
                <a:latin typeface="Titr"/>
              </a:rPr>
              <a:t>نمودارهاي کنترلي </a:t>
            </a: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78883">
                                            <p:txEl>
                                              <p:pRg st="0" end="0"/>
                                            </p:txEl>
                                          </p:spTgt>
                                        </p:tgtEl>
                                        <p:attrNameLst>
                                          <p:attrName>style.visibility</p:attrName>
                                        </p:attrNameLst>
                                      </p:cBhvr>
                                      <p:to>
                                        <p:strVal val="visible"/>
                                      </p:to>
                                    </p:set>
                                    <p:animEffect transition="in" filter="fade">
                                      <p:cBhvr>
                                        <p:cTn id="7" dur="1000"/>
                                        <p:tgtEl>
                                          <p:spTgt spid="378883">
                                            <p:txEl>
                                              <p:pRg st="0" end="0"/>
                                            </p:txEl>
                                          </p:spTgt>
                                        </p:tgtEl>
                                      </p:cBhvr>
                                    </p:animEffect>
                                    <p:anim calcmode="lin" valueType="num">
                                      <p:cBhvr>
                                        <p:cTn id="8" dur="1000" fill="hold"/>
                                        <p:tgtEl>
                                          <p:spTgt spid="378883">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37888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7888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78883">
                                            <p:txEl>
                                              <p:pRg st="1" end="1"/>
                                            </p:txEl>
                                          </p:spTgt>
                                        </p:tgtEl>
                                        <p:attrNameLst>
                                          <p:attrName>style.visibility</p:attrName>
                                        </p:attrNameLst>
                                      </p:cBhvr>
                                      <p:to>
                                        <p:strVal val="visible"/>
                                      </p:to>
                                    </p:set>
                                    <p:animEffect transition="in" filter="fade">
                                      <p:cBhvr>
                                        <p:cTn id="15" dur="1000"/>
                                        <p:tgtEl>
                                          <p:spTgt spid="378883">
                                            <p:txEl>
                                              <p:pRg st="1" end="1"/>
                                            </p:txEl>
                                          </p:spTgt>
                                        </p:tgtEl>
                                      </p:cBhvr>
                                    </p:animEffect>
                                    <p:anim calcmode="lin" valueType="num">
                                      <p:cBhvr>
                                        <p:cTn id="16" dur="1000" fill="hold"/>
                                        <p:tgtEl>
                                          <p:spTgt spid="378883">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7888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7888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78883">
                                            <p:txEl>
                                              <p:pRg st="2" end="2"/>
                                            </p:txEl>
                                          </p:spTgt>
                                        </p:tgtEl>
                                        <p:attrNameLst>
                                          <p:attrName>style.visibility</p:attrName>
                                        </p:attrNameLst>
                                      </p:cBhvr>
                                      <p:to>
                                        <p:strVal val="visible"/>
                                      </p:to>
                                    </p:set>
                                    <p:animEffect transition="in" filter="fade">
                                      <p:cBhvr>
                                        <p:cTn id="23" dur="1000"/>
                                        <p:tgtEl>
                                          <p:spTgt spid="378883">
                                            <p:txEl>
                                              <p:pRg st="2" end="2"/>
                                            </p:txEl>
                                          </p:spTgt>
                                        </p:tgtEl>
                                      </p:cBhvr>
                                    </p:animEffect>
                                    <p:anim calcmode="lin" valueType="num">
                                      <p:cBhvr>
                                        <p:cTn id="24" dur="1000" fill="hold"/>
                                        <p:tgtEl>
                                          <p:spTgt spid="378883">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7888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7888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build="p"/>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07" name="Rectangle 3"/>
          <p:cNvSpPr>
            <a:spLocks noGrp="1" noChangeArrowheads="1"/>
          </p:cNvSpPr>
          <p:nvPr>
            <p:ph idx="1"/>
          </p:nvPr>
        </p:nvSpPr>
        <p:spPr>
          <a:xfrm>
            <a:off x="1403648" y="2564903"/>
            <a:ext cx="7440315" cy="3205659"/>
          </a:xfrm>
        </p:spPr>
        <p:txBody>
          <a:bodyPr>
            <a:normAutofit/>
          </a:bodyPr>
          <a:lstStyle/>
          <a:p>
            <a:pPr marL="274320" indent="-274320" algn="r" rtl="1" eaLnBrk="1" fontAlgn="auto" hangingPunct="1">
              <a:lnSpc>
                <a:spcPct val="250000"/>
              </a:lnSpc>
              <a:spcAft>
                <a:spcPts val="0"/>
              </a:spcAft>
              <a:buFontTx/>
              <a:buBlip>
                <a:blip r:embed="rId3"/>
              </a:buBlip>
              <a:defRPr/>
            </a:pPr>
            <a:r>
              <a:rPr lang="ar-SA" dirty="0" smtClean="0">
                <a:cs typeface="B Lotus" pitchFamily="2" charset="-78"/>
              </a:rPr>
              <a:t>پايداري آماري از طريق نمودارهاي كنترلي</a:t>
            </a:r>
            <a:r>
              <a:rPr lang="en-US" dirty="0" smtClean="0">
                <a:cs typeface="B Lotus" pitchFamily="2" charset="-78"/>
              </a:rPr>
              <a:t>  </a:t>
            </a:r>
            <a:r>
              <a:rPr lang="fa-IR" dirty="0" smtClean="0">
                <a:cs typeface="B Lotus" pitchFamily="2" charset="-78"/>
              </a:rPr>
              <a:t>     </a:t>
            </a:r>
            <a:r>
              <a:rPr lang="en-US" dirty="0" smtClean="0">
                <a:cs typeface="B Lotus" pitchFamily="2" charset="-78"/>
              </a:rPr>
              <a:t>          </a:t>
            </a:r>
            <a:r>
              <a:rPr lang="ar-SA" dirty="0" smtClean="0">
                <a:cs typeface="B Lotus" pitchFamily="2" charset="-78"/>
              </a:rPr>
              <a:t>قابل تجزيه و تحليل است</a:t>
            </a:r>
            <a:r>
              <a:rPr lang="en-US" dirty="0" smtClean="0">
                <a:cs typeface="B Lotus" pitchFamily="2" charset="-78"/>
              </a:rPr>
              <a:t> </a:t>
            </a:r>
          </a:p>
          <a:p>
            <a:pPr marL="274320" indent="-274320" algn="r" rtl="1" eaLnBrk="1" fontAlgn="auto" hangingPunct="1">
              <a:lnSpc>
                <a:spcPct val="250000"/>
              </a:lnSpc>
              <a:spcAft>
                <a:spcPts val="0"/>
              </a:spcAft>
              <a:buFontTx/>
              <a:buBlip>
                <a:blip r:embed="rId3"/>
              </a:buBlip>
              <a:defRPr/>
            </a:pPr>
            <a:r>
              <a:rPr lang="fa-IR" dirty="0" smtClean="0">
                <a:cs typeface="B Lotus" pitchFamily="2" charset="-78"/>
              </a:rPr>
              <a:t>ايجاد</a:t>
            </a:r>
            <a:r>
              <a:rPr lang="ar-SA" dirty="0" smtClean="0">
                <a:cs typeface="B Lotus" pitchFamily="2" charset="-78"/>
              </a:rPr>
              <a:t> تفكيكي بين علل تصادفي و علل سيستماتيک</a:t>
            </a:r>
            <a:endParaRPr lang="fa-IR" dirty="0" smtClean="0">
              <a:cs typeface="B Lotus" pitchFamily="2" charset="-78"/>
            </a:endParaRPr>
          </a:p>
        </p:txBody>
      </p:sp>
      <p:sp>
        <p:nvSpPr>
          <p:cNvPr id="26628" name="Rectangle 5"/>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algn="l"/>
            <a:endParaRPr lang="fa-IR"/>
          </a:p>
        </p:txBody>
      </p:sp>
      <p:graphicFrame>
        <p:nvGraphicFramePr>
          <p:cNvPr id="26626" name="Object 4"/>
          <p:cNvGraphicFramePr>
            <a:graphicFrameLocks noChangeAspect="1"/>
          </p:cNvGraphicFramePr>
          <p:nvPr>
            <p:extLst>
              <p:ext uri="{D42A27DB-BD31-4B8C-83A1-F6EECF244321}">
                <p14:modId xmlns:p14="http://schemas.microsoft.com/office/powerpoint/2010/main" val="1188011792"/>
              </p:ext>
            </p:extLst>
          </p:nvPr>
        </p:nvGraphicFramePr>
        <p:xfrm>
          <a:off x="4134644" y="2852936"/>
          <a:ext cx="1079500" cy="552450"/>
        </p:xfrm>
        <a:graphic>
          <a:graphicData uri="http://schemas.openxmlformats.org/presentationml/2006/ole">
            <mc:AlternateContent xmlns:mc="http://schemas.openxmlformats.org/markup-compatibility/2006">
              <mc:Choice xmlns:v="urn:schemas-microsoft-com:vml" Requires="v">
                <p:oleObj spid="_x0000_s27728" name="Equation" r:id="rId4" imgW="444307" imgH="228501" progId="Equation.3">
                  <p:embed/>
                </p:oleObj>
              </mc:Choice>
              <mc:Fallback>
                <p:oleObj name="Equation" r:id="rId4" imgW="444307" imgH="228501"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4644" y="2852936"/>
                        <a:ext cx="1079500"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29" name="Rectangle 6"/>
          <p:cNvSpPr>
            <a:spLocks noChangeArrowheads="1"/>
          </p:cNvSpPr>
          <p:nvPr/>
        </p:nvSpPr>
        <p:spPr bwMode="auto">
          <a:xfrm>
            <a:off x="0" y="228600"/>
            <a:ext cx="9144000" cy="0"/>
          </a:xfrm>
          <a:prstGeom prst="rect">
            <a:avLst/>
          </a:prstGeom>
          <a:noFill/>
          <a:ln w="9525">
            <a:noFill/>
            <a:miter lim="800000"/>
            <a:headEnd/>
            <a:tailEnd/>
          </a:ln>
        </p:spPr>
        <p:txBody>
          <a:bodyPr wrap="none" anchor="ctr">
            <a:spAutoFit/>
          </a:bodyPr>
          <a:lstStyle/>
          <a:p>
            <a:pPr algn="l"/>
            <a:endParaRPr lang="fa-IR"/>
          </a:p>
        </p:txBody>
      </p:sp>
      <p:sp>
        <p:nvSpPr>
          <p:cNvPr id="26630" name="WordArt 7"/>
          <p:cNvSpPr>
            <a:spLocks noChangeArrowheads="1" noChangeShapeType="1" noTextEdit="1"/>
          </p:cNvSpPr>
          <p:nvPr/>
        </p:nvSpPr>
        <p:spPr bwMode="auto">
          <a:xfrm>
            <a:off x="2989263" y="504825"/>
            <a:ext cx="3370262" cy="819150"/>
          </a:xfrm>
          <a:prstGeom prst="rect">
            <a:avLst/>
          </a:prstGeom>
        </p:spPr>
        <p:txBody>
          <a:bodyPr wrap="none" fromWordArt="1">
            <a:prstTxWarp prst="textWave1">
              <a:avLst>
                <a:gd name="adj1" fmla="val 13005"/>
                <a:gd name="adj2" fmla="val 0"/>
              </a:avLst>
            </a:prstTxWarp>
          </a:bodyPr>
          <a:lstStyle/>
          <a:p>
            <a:pPr algn="ctr" rtl="1"/>
            <a:r>
              <a:rPr lang="fa-IR" sz="3600" kern="10">
                <a:ln w="9525">
                  <a:solidFill>
                    <a:schemeClr val="tx1"/>
                  </a:solidFill>
                  <a:round/>
                  <a:headEnd/>
                  <a:tailEnd/>
                </a:ln>
                <a:solidFill>
                  <a:srgbClr val="FF0000"/>
                </a:solidFill>
                <a:effectLst>
                  <a:outerShdw dist="53882" dir="2700000" algn="ctr" rotWithShape="0">
                    <a:srgbClr val="C0C0C0">
                      <a:alpha val="79999"/>
                    </a:srgbClr>
                  </a:outerShdw>
                </a:effectLst>
                <a:latin typeface="Titr"/>
              </a:rPr>
              <a:t>نمودارهاي کنترلي </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379907">
                                            <p:txEl>
                                              <p:pRg st="0" end="0"/>
                                            </p:txEl>
                                          </p:spTgt>
                                        </p:tgtEl>
                                        <p:attrNameLst>
                                          <p:attrName>style.visibility</p:attrName>
                                        </p:attrNameLst>
                                      </p:cBhvr>
                                      <p:to>
                                        <p:strVal val="visible"/>
                                      </p:to>
                                    </p:set>
                                    <p:anim calcmode="lin" valueType="num">
                                      <p:cBhvr>
                                        <p:cTn id="7" dur="500" fill="hold"/>
                                        <p:tgtEl>
                                          <p:spTgt spid="3799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990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7990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7990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79907">
                                            <p:txEl>
                                              <p:pRg st="1" end="1"/>
                                            </p:txEl>
                                          </p:spTgt>
                                        </p:tgtEl>
                                        <p:attrNameLst>
                                          <p:attrName>style.visibility</p:attrName>
                                        </p:attrNameLst>
                                      </p:cBhvr>
                                      <p:to>
                                        <p:strVal val="visible"/>
                                      </p:to>
                                    </p:set>
                                    <p:anim calcmode="lin" valueType="num">
                                      <p:cBhvr>
                                        <p:cTn id="15" dur="500" fill="hold"/>
                                        <p:tgtEl>
                                          <p:spTgt spid="37990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79907">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79907">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799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0931" name="Rectangle 3"/>
          <p:cNvSpPr>
            <a:spLocks noGrp="1" noChangeArrowheads="1"/>
          </p:cNvSpPr>
          <p:nvPr>
            <p:ph idx="1"/>
          </p:nvPr>
        </p:nvSpPr>
        <p:spPr>
          <a:xfrm>
            <a:off x="1547663" y="2204864"/>
            <a:ext cx="7118499" cy="3922886"/>
          </a:xfrm>
        </p:spPr>
        <p:txBody>
          <a:bodyPr>
            <a:noAutofit/>
          </a:bodyPr>
          <a:lstStyle/>
          <a:p>
            <a:pPr marL="274320" indent="-274320" algn="r" rtl="1" eaLnBrk="1" fontAlgn="auto" hangingPunct="1">
              <a:spcAft>
                <a:spcPts val="0"/>
              </a:spcAft>
              <a:buFontTx/>
              <a:buBlip>
                <a:blip r:embed="rId2"/>
              </a:buBlip>
              <a:defRPr/>
            </a:pPr>
            <a:r>
              <a:rPr lang="ar-SA" dirty="0" smtClean="0">
                <a:cs typeface="B Lotus" pitchFamily="2" charset="-78"/>
              </a:rPr>
              <a:t>در مطالعه پايداري يك سيستم اندازه‌گيري، نياز به محاسبه عددي مقدار پايداري سيستم نمي‌باشد</a:t>
            </a:r>
            <a:r>
              <a:rPr lang="en-US" dirty="0" smtClean="0">
                <a:cs typeface="B Lotus" pitchFamily="2" charset="-78"/>
              </a:rPr>
              <a:t> </a:t>
            </a:r>
            <a:endParaRPr lang="fa-IR" dirty="0" smtClean="0">
              <a:cs typeface="B Lotus" pitchFamily="2" charset="-78"/>
            </a:endParaRPr>
          </a:p>
          <a:p>
            <a:pPr marL="274320" indent="-274320" algn="ctr" rtl="1" eaLnBrk="1" fontAlgn="auto" hangingPunct="1">
              <a:spcAft>
                <a:spcPts val="0"/>
              </a:spcAft>
              <a:buFontTx/>
              <a:buNone/>
              <a:defRPr/>
            </a:pPr>
            <a:r>
              <a:rPr lang="fa-IR" dirty="0" smtClean="0">
                <a:cs typeface="B Lotus" pitchFamily="2" charset="-78"/>
              </a:rPr>
              <a:t>زيرا</a:t>
            </a:r>
          </a:p>
          <a:p>
            <a:pPr marL="274320" indent="-274320" algn="r" rtl="1" eaLnBrk="1" fontAlgn="auto" hangingPunct="1">
              <a:spcAft>
                <a:spcPts val="0"/>
              </a:spcAft>
              <a:buFontTx/>
              <a:buBlip>
                <a:blip r:embed="rId2"/>
              </a:buBlip>
              <a:defRPr/>
            </a:pPr>
            <a:r>
              <a:rPr lang="ar-SA" dirty="0" smtClean="0">
                <a:cs typeface="B Lotus" pitchFamily="2" charset="-78"/>
              </a:rPr>
              <a:t>زيرا با استفاده از نمودار كنترل آماري مي‌‌توان بهبود (يا بد‌تر شدن) سيستم اندازه‌گيري را مشاهده نمود</a:t>
            </a:r>
            <a:r>
              <a:rPr lang="en-US" dirty="0" smtClean="0">
                <a:cs typeface="B Lotus" pitchFamily="2" charset="-78"/>
              </a:rPr>
              <a:t> </a:t>
            </a:r>
          </a:p>
        </p:txBody>
      </p:sp>
      <p:sp>
        <p:nvSpPr>
          <p:cNvPr id="5" name="WordArt 4"/>
          <p:cNvSpPr>
            <a:spLocks noChangeArrowheads="1" noChangeShapeType="1" noTextEdit="1"/>
          </p:cNvSpPr>
          <p:nvPr/>
        </p:nvSpPr>
        <p:spPr bwMode="auto">
          <a:xfrm>
            <a:off x="3446035" y="341192"/>
            <a:ext cx="2135896" cy="900753"/>
          </a:xfrm>
          <a:prstGeom prst="rect">
            <a:avLst/>
          </a:prstGeom>
        </p:spPr>
        <p:txBody>
          <a:bodyPr wrap="none" fromWordArt="1">
            <a:prstTxWarp prst="textPlain">
              <a:avLst>
                <a:gd name="adj" fmla="val 50000"/>
              </a:avLst>
            </a:prstTxWarp>
          </a:bodyPr>
          <a:lstStyle/>
          <a:p>
            <a:pPr algn="ctr" rtl="1">
              <a:defRPr/>
            </a:pPr>
            <a:r>
              <a:rPr lang="fa-IR" sz="3600" kern="10" dirty="0">
                <a:ln w="1905">
                  <a:solidFill>
                    <a:sysClr val="windowText" lastClr="000000"/>
                  </a:solidFill>
                </a:ln>
                <a:solidFill>
                  <a:srgbClr val="FF0000"/>
                </a:solidFill>
                <a:effectLst>
                  <a:innerShdw blurRad="69850" dist="43180" dir="5400000">
                    <a:srgbClr val="000000">
                      <a:alpha val="65000"/>
                    </a:srgbClr>
                  </a:innerShdw>
                </a:effectLst>
                <a:cs typeface="Titr"/>
              </a:rPr>
              <a:t>پايداري </a:t>
            </a:r>
          </a:p>
        </p:txBody>
      </p:sp>
      <p:pic>
        <p:nvPicPr>
          <p:cNvPr id="169988" name="Picture 5"/>
          <p:cNvPicPr>
            <a:picLocks noChangeAspect="1" noChangeArrowheads="1"/>
          </p:cNvPicPr>
          <p:nvPr/>
        </p:nvPicPr>
        <p:blipFill>
          <a:blip r:embed="rId3"/>
          <a:srcRect/>
          <a:stretch>
            <a:fillRect/>
          </a:stretch>
        </p:blipFill>
        <p:spPr bwMode="auto">
          <a:xfrm>
            <a:off x="1725613" y="4221163"/>
            <a:ext cx="1571625" cy="1771650"/>
          </a:xfrm>
          <a:prstGeom prst="rect">
            <a:avLst/>
          </a:prstGeom>
          <a:noFill/>
          <a:ln w="9525" algn="ctr">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80931">
                                            <p:txEl>
                                              <p:pRg st="0" end="0"/>
                                            </p:txEl>
                                          </p:spTgt>
                                        </p:tgtEl>
                                        <p:attrNameLst>
                                          <p:attrName>style.visibility</p:attrName>
                                        </p:attrNameLst>
                                      </p:cBhvr>
                                      <p:to>
                                        <p:strVal val="visible"/>
                                      </p:to>
                                    </p:set>
                                    <p:anim calcmode="lin" valueType="num">
                                      <p:cBhvr>
                                        <p:cTn id="7" dur="500" fill="hold"/>
                                        <p:tgtEl>
                                          <p:spTgt spid="3809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093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8093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80931">
                                            <p:txEl>
                                              <p:pRg st="1" end="1"/>
                                            </p:txEl>
                                          </p:spTgt>
                                        </p:tgtEl>
                                        <p:attrNameLst>
                                          <p:attrName>style.visibility</p:attrName>
                                        </p:attrNameLst>
                                      </p:cBhvr>
                                      <p:to>
                                        <p:strVal val="visible"/>
                                      </p:to>
                                    </p:set>
                                    <p:anim calcmode="lin" valueType="num">
                                      <p:cBhvr>
                                        <p:cTn id="14" dur="500" fill="hold"/>
                                        <p:tgtEl>
                                          <p:spTgt spid="38093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8093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8093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80931">
                                            <p:txEl>
                                              <p:pRg st="2" end="2"/>
                                            </p:txEl>
                                          </p:spTgt>
                                        </p:tgtEl>
                                        <p:attrNameLst>
                                          <p:attrName>style.visibility</p:attrName>
                                        </p:attrNameLst>
                                      </p:cBhvr>
                                      <p:to>
                                        <p:strVal val="visible"/>
                                      </p:to>
                                    </p:set>
                                    <p:anim calcmode="lin" valueType="num">
                                      <p:cBhvr>
                                        <p:cTn id="21" dur="500" fill="hold"/>
                                        <p:tgtEl>
                                          <p:spTgt spid="38093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8093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809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1" grpId="0" build="p"/>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1955" name="Rectangle 3"/>
          <p:cNvSpPr>
            <a:spLocks noGrp="1" noChangeArrowheads="1"/>
          </p:cNvSpPr>
          <p:nvPr>
            <p:ph idx="1"/>
          </p:nvPr>
        </p:nvSpPr>
        <p:spPr>
          <a:xfrm>
            <a:off x="1259631" y="1844824"/>
            <a:ext cx="7570043" cy="4251176"/>
          </a:xfrm>
        </p:spPr>
        <p:txBody>
          <a:bodyPr>
            <a:normAutofit fontScale="85000" lnSpcReduction="10000"/>
          </a:bodyPr>
          <a:lstStyle/>
          <a:p>
            <a:pPr marL="274320" indent="-274320" algn="r" rtl="1" eaLnBrk="1" fontAlgn="auto" hangingPunct="1">
              <a:lnSpc>
                <a:spcPct val="200000"/>
              </a:lnSpc>
              <a:spcAft>
                <a:spcPts val="0"/>
              </a:spcAft>
              <a:buFontTx/>
              <a:buNone/>
              <a:defRPr/>
            </a:pPr>
            <a:r>
              <a:rPr lang="ar-SA" dirty="0" smtClean="0">
                <a:cs typeface="B Lotus" pitchFamily="2" charset="-78"/>
              </a:rPr>
              <a:t>براي بررسي پايداري سيستم اندازه‌گيري، ابتدا بايد</a:t>
            </a:r>
            <a:r>
              <a:rPr lang="fa-IR" dirty="0" smtClean="0">
                <a:cs typeface="B Lotus" pitchFamily="2" charset="-78"/>
              </a:rPr>
              <a:t>:</a:t>
            </a:r>
          </a:p>
          <a:p>
            <a:pPr marL="274320" indent="-274320" algn="r" rtl="1" eaLnBrk="1" fontAlgn="auto" hangingPunct="1">
              <a:lnSpc>
                <a:spcPct val="200000"/>
              </a:lnSpc>
              <a:spcAft>
                <a:spcPts val="0"/>
              </a:spcAft>
              <a:buFontTx/>
              <a:buBlip>
                <a:blip r:embed="rId3"/>
              </a:buBlip>
              <a:defRPr/>
            </a:pPr>
            <a:r>
              <a:rPr lang="ar-SA" dirty="0" smtClean="0">
                <a:cs typeface="B Lotus" pitchFamily="2" charset="-78"/>
              </a:rPr>
              <a:t>يک ماده مرجع انتخاب کرده و</a:t>
            </a:r>
            <a:endParaRPr lang="fa-IR" dirty="0" smtClean="0">
              <a:cs typeface="B Lotus" pitchFamily="2" charset="-78"/>
            </a:endParaRPr>
          </a:p>
          <a:p>
            <a:pPr marL="274320" indent="-274320" algn="r" rtl="1" eaLnBrk="1" fontAlgn="auto" hangingPunct="1">
              <a:lnSpc>
                <a:spcPct val="200000"/>
              </a:lnSpc>
              <a:spcAft>
                <a:spcPts val="0"/>
              </a:spcAft>
              <a:buFontTx/>
              <a:buBlip>
                <a:blip r:embed="rId3"/>
              </a:buBlip>
              <a:defRPr/>
            </a:pPr>
            <a:r>
              <a:rPr lang="ar-SA" dirty="0" smtClean="0">
                <a:cs typeface="B Lotus" pitchFamily="2" charset="-78"/>
              </a:rPr>
              <a:t> آن را در فواصل زماني مختلف مورد اندازه‌گيري قرار داد</a:t>
            </a:r>
            <a:r>
              <a:rPr lang="en-US" dirty="0" smtClean="0">
                <a:cs typeface="B Lotus" pitchFamily="2" charset="-78"/>
              </a:rPr>
              <a:t>. </a:t>
            </a:r>
            <a:endParaRPr lang="fa-IR" dirty="0" smtClean="0">
              <a:cs typeface="B Lotus" pitchFamily="2" charset="-78"/>
            </a:endParaRPr>
          </a:p>
          <a:p>
            <a:pPr marL="274320" indent="-274320" algn="r" rtl="1" eaLnBrk="1" fontAlgn="auto" hangingPunct="1">
              <a:lnSpc>
                <a:spcPct val="200000"/>
              </a:lnSpc>
              <a:spcAft>
                <a:spcPts val="0"/>
              </a:spcAft>
              <a:buFontTx/>
              <a:buBlip>
                <a:blip r:embed="rId3"/>
              </a:buBlip>
              <a:defRPr/>
            </a:pPr>
            <a:r>
              <a:rPr lang="ar-SA" dirty="0" smtClean="0">
                <a:cs typeface="B Lotus" pitchFamily="2" charset="-78"/>
              </a:rPr>
              <a:t>در هر بار اندازه‌گيري، ماده مرجع بين 3 تا 5 بار اندازه‌گيري مي‌شود</a:t>
            </a:r>
            <a:r>
              <a:rPr lang="en-US" dirty="0" smtClean="0">
                <a:cs typeface="B Lotus" pitchFamily="2" charset="-78"/>
              </a:rPr>
              <a:t>. </a:t>
            </a:r>
            <a:endParaRPr lang="fa-IR" dirty="0" smtClean="0">
              <a:cs typeface="B Lotus" pitchFamily="2" charset="-78"/>
            </a:endParaRPr>
          </a:p>
          <a:p>
            <a:pPr marL="274320" indent="-274320" algn="r" rtl="1" eaLnBrk="1" fontAlgn="auto" hangingPunct="1">
              <a:lnSpc>
                <a:spcPct val="200000"/>
              </a:lnSpc>
              <a:spcAft>
                <a:spcPts val="0"/>
              </a:spcAft>
              <a:buFontTx/>
              <a:buBlip>
                <a:blip r:embed="rId3"/>
              </a:buBlip>
              <a:defRPr/>
            </a:pPr>
            <a:r>
              <a:rPr lang="ar-SA" dirty="0" smtClean="0">
                <a:cs typeface="B Lotus" pitchFamily="2" charset="-78"/>
              </a:rPr>
              <a:t>اين کار در فواصل زماني مختلف و معمولاً بين 25 تا 30 بار تکرار مي‌شود</a:t>
            </a:r>
            <a:r>
              <a:rPr lang="en-US" dirty="0" smtClean="0">
                <a:cs typeface="B Lotus" pitchFamily="2" charset="-78"/>
              </a:rPr>
              <a:t>. </a:t>
            </a:r>
            <a:endParaRPr lang="fa-IR" dirty="0" smtClean="0">
              <a:cs typeface="B Lotus" pitchFamily="2" charset="-78"/>
            </a:endParaRPr>
          </a:p>
          <a:p>
            <a:pPr marL="274320" indent="-274320" algn="r" rtl="1" eaLnBrk="1" fontAlgn="auto" hangingPunct="1">
              <a:lnSpc>
                <a:spcPct val="200000"/>
              </a:lnSpc>
              <a:spcAft>
                <a:spcPts val="0"/>
              </a:spcAft>
              <a:buFontTx/>
              <a:buBlip>
                <a:blip r:embed="rId3"/>
              </a:buBlip>
              <a:defRPr/>
            </a:pPr>
            <a:r>
              <a:rPr lang="ar-SA" dirty="0" smtClean="0">
                <a:cs typeface="B Lotus" pitchFamily="2" charset="-78"/>
              </a:rPr>
              <a:t>پس از انجام اندازه‌گيري‌ها و ثبت نتايج  نمودارهاي </a:t>
            </a:r>
            <a:r>
              <a:rPr lang="fa-IR" dirty="0" smtClean="0">
                <a:cs typeface="B Lotus" pitchFamily="2" charset="-78"/>
              </a:rPr>
              <a:t>                براي داده‌هاي حاصله رسم مي‌گردد.</a:t>
            </a:r>
            <a:endParaRPr lang="en-US" dirty="0" smtClean="0">
              <a:cs typeface="B Lotus" pitchFamily="2" charset="-78"/>
            </a:endParaRPr>
          </a:p>
        </p:txBody>
      </p:sp>
      <p:sp>
        <p:nvSpPr>
          <p:cNvPr id="27652"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pPr algn="l"/>
            <a:endParaRPr lang="fa-IR"/>
          </a:p>
        </p:txBody>
      </p:sp>
      <p:graphicFrame>
        <p:nvGraphicFramePr>
          <p:cNvPr id="27650" name="Object 4"/>
          <p:cNvGraphicFramePr>
            <a:graphicFrameLocks noChangeAspect="1"/>
          </p:cNvGraphicFramePr>
          <p:nvPr>
            <p:extLst>
              <p:ext uri="{D42A27DB-BD31-4B8C-83A1-F6EECF244321}">
                <p14:modId xmlns:p14="http://schemas.microsoft.com/office/powerpoint/2010/main" val="2773125729"/>
              </p:ext>
            </p:extLst>
          </p:nvPr>
        </p:nvGraphicFramePr>
        <p:xfrm>
          <a:off x="4283968" y="5085184"/>
          <a:ext cx="935038" cy="477837"/>
        </p:xfrm>
        <a:graphic>
          <a:graphicData uri="http://schemas.openxmlformats.org/presentationml/2006/ole">
            <mc:AlternateContent xmlns:mc="http://schemas.openxmlformats.org/markup-compatibility/2006">
              <mc:Choice xmlns:v="urn:schemas-microsoft-com:vml" Requires="v">
                <p:oleObj spid="_x0000_s28752" name="Equation" r:id="rId4" imgW="444307" imgH="228501" progId="Equation.3">
                  <p:embed/>
                </p:oleObj>
              </mc:Choice>
              <mc:Fallback>
                <p:oleObj name="Equation" r:id="rId4" imgW="444307" imgH="228501"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5085184"/>
                        <a:ext cx="935038" cy="477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3" name="Rectangle 6"/>
          <p:cNvSpPr>
            <a:spLocks noChangeArrowheads="1"/>
          </p:cNvSpPr>
          <p:nvPr/>
        </p:nvSpPr>
        <p:spPr bwMode="auto">
          <a:xfrm>
            <a:off x="0" y="3543300"/>
            <a:ext cx="9144000" cy="0"/>
          </a:xfrm>
          <a:prstGeom prst="rect">
            <a:avLst/>
          </a:prstGeom>
          <a:noFill/>
          <a:ln w="9525">
            <a:noFill/>
            <a:miter lim="800000"/>
            <a:headEnd/>
            <a:tailEnd/>
          </a:ln>
        </p:spPr>
        <p:txBody>
          <a:bodyPr wrap="none" anchor="ctr">
            <a:spAutoFit/>
          </a:bodyPr>
          <a:lstStyle/>
          <a:p>
            <a:pPr algn="l"/>
            <a:endParaRPr lang="fa-IR"/>
          </a:p>
        </p:txBody>
      </p:sp>
      <p:sp>
        <p:nvSpPr>
          <p:cNvPr id="8" name="WordArt 4"/>
          <p:cNvSpPr>
            <a:spLocks noChangeArrowheads="1" noChangeShapeType="1" noTextEdit="1"/>
          </p:cNvSpPr>
          <p:nvPr/>
        </p:nvSpPr>
        <p:spPr bwMode="auto">
          <a:xfrm>
            <a:off x="3637107" y="341193"/>
            <a:ext cx="2040363" cy="846162"/>
          </a:xfrm>
          <a:prstGeom prst="rect">
            <a:avLst/>
          </a:prstGeom>
        </p:spPr>
        <p:txBody>
          <a:bodyPr wrap="none" fromWordArt="1">
            <a:prstTxWarp prst="textPlain">
              <a:avLst>
                <a:gd name="adj" fmla="val 50000"/>
              </a:avLst>
            </a:prstTxWarp>
          </a:bodyPr>
          <a:lstStyle/>
          <a:p>
            <a:pPr algn="ctr" rtl="1">
              <a:defRPr/>
            </a:pPr>
            <a:r>
              <a:rPr lang="fa-IR" sz="3600" kern="10" dirty="0">
                <a:ln w="1905">
                  <a:solidFill>
                    <a:sysClr val="windowText" lastClr="000000"/>
                  </a:solidFill>
                </a:ln>
                <a:solidFill>
                  <a:srgbClr val="D60093"/>
                </a:solidFill>
                <a:effectLst>
                  <a:innerShdw blurRad="69850" dist="43180" dir="5400000">
                    <a:srgbClr val="000000">
                      <a:alpha val="65000"/>
                    </a:srgbClr>
                  </a:innerShdw>
                </a:effectLst>
                <a:cs typeface="Titr"/>
              </a:rPr>
              <a:t>پايداري </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19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19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19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19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19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19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build="p"/>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TM10001114[[fn=Gallery]]</Template>
  <TotalTime>363</TotalTime>
  <Words>8149</Words>
  <Application>Microsoft Office PowerPoint</Application>
  <PresentationFormat>On-screen Show (4:3)</PresentationFormat>
  <Paragraphs>1063</Paragraphs>
  <Slides>208</Slides>
  <Notes>2</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208</vt:i4>
      </vt:variant>
    </vt:vector>
  </HeadingPairs>
  <TitlesOfParts>
    <vt:vector size="225" baseType="lpstr">
      <vt:lpstr>Arial</vt:lpstr>
      <vt:lpstr>Arial Black</vt:lpstr>
      <vt:lpstr>B Arshia</vt:lpstr>
      <vt:lpstr>B Lotus</vt:lpstr>
      <vt:lpstr>Calibri</vt:lpstr>
      <vt:lpstr>Gill Sans MT</vt:lpstr>
      <vt:lpstr>Impact</vt:lpstr>
      <vt:lpstr>Lotus</vt:lpstr>
      <vt:lpstr>Symbol</vt:lpstr>
      <vt:lpstr>Tahoma</vt:lpstr>
      <vt:lpstr>Times New Roman</vt:lpstr>
      <vt:lpstr>Titr</vt:lpstr>
      <vt:lpstr>Titr Mazar</vt:lpstr>
      <vt:lpstr>Wingdings</vt:lpstr>
      <vt:lpstr>Gallery</vt:lpstr>
      <vt:lpstr>Equation</vt:lpstr>
      <vt:lpstr>Bitmap Image</vt:lpstr>
      <vt:lpstr>دوره آموزشی کنترل کیفیت داخلی وخارجی براساس الزامات استانداردISO/IEC 17025</vt:lpstr>
      <vt:lpstr>PowerPoint Presentation</vt:lpstr>
      <vt:lpstr>تعاريف علم اندازه‌شناسي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بند 7-7- اطمینان از اعتبار نتايج </vt:lpstr>
      <vt:lpstr>بند 7-7- اطمینان از اعتبار نتايج </vt:lpstr>
      <vt:lpstr>بند 7-7- اطمینان از اعتبار نتايج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دوره آموزشی کنترل کيفيت داخلي و خارجي  بر اساس استاندارد ISO/IEC 17025</dc:title>
  <dc:creator>jaberi</dc:creator>
  <cp:lastModifiedBy>IHC</cp:lastModifiedBy>
  <cp:revision>137</cp:revision>
  <dcterms:created xsi:type="dcterms:W3CDTF">2011-10-09T08:55:55Z</dcterms:created>
  <dcterms:modified xsi:type="dcterms:W3CDTF">2023-09-22T15:14:15Z</dcterms:modified>
</cp:coreProperties>
</file>